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5" r:id="rId5"/>
    <p:sldId id="257" r:id="rId6"/>
    <p:sldId id="266" r:id="rId7"/>
    <p:sldId id="267" r:id="rId8"/>
    <p:sldId id="276" r:id="rId9"/>
    <p:sldId id="277" r:id="rId10"/>
    <p:sldId id="278" r:id="rId11"/>
    <p:sldId id="279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59"/>
    <a:srgbClr val="00ADBC"/>
    <a:srgbClr val="1D4592"/>
    <a:srgbClr val="BACF31"/>
    <a:srgbClr val="008AAE"/>
    <a:srgbClr val="BED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4"/>
  </p:normalViewPr>
  <p:slideViewPr>
    <p:cSldViewPr snapToGrid="0">
      <p:cViewPr varScale="1">
        <p:scale>
          <a:sx n="90" d="100"/>
          <a:sy n="90" d="100"/>
        </p:scale>
        <p:origin x="23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84F2FC-1EA9-4301-80EF-163187E03ABC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2D102-ED8C-4AD8-BFF6-7040C3928C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2867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7853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503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5542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9745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505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3444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8456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2D102-ED8C-4AD8-BFF6-7040C3928CC0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9806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09D8C-D17F-40C1-9960-C901050833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F2FCDAD-2EF1-48D5-93AB-66FC7580F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8A9647-B25D-48AB-85AB-63B3FDF3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A8FE7D-C6C5-4AF5-9E20-E4D611D9F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28CEAA-F0AA-4EBC-8684-36AF5E4DD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1392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7BD9C-D9F3-400A-8CFF-401601F12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6D15F60-2565-4CA6-9B06-8BF3E272E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8B3FCF-2CAA-4A2F-814E-96EA1333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50D9AC-1F63-48F9-BEDF-0B004727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CD74FE-FF0D-456C-BD34-53C0BD1A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6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9253249-D94C-4414-A53F-B6289404A1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14984CF-43F8-4C47-89C9-522B01B484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3A2EB5-2872-48DB-893C-20BD09C14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113045-1971-4032-984B-B124DDAAA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B8E9476-2AFD-42D9-944F-3C7C1680F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072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E0945-4E4E-43FC-9DC4-FC2AC363D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D243B9-546C-4165-8122-4A32610B1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621E0C-4B83-4452-AED3-06C84E19A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5E0B01-CF94-451E-B24D-6AA2DFC4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58A82B-E8A6-457D-BD88-5D57F8F0F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187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8D4C8A-53F9-457E-805F-88AA8778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349BB81-1498-49C2-B769-21601D157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439931-9EA2-4C7C-B8A2-1DE8BDD8C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7AD10E-37D4-40B4-946F-9AD0BDFA2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5A8145-9ECA-46BF-8551-8593717C7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975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FDDD24-ED27-406C-8189-F7DC13BF6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BA8A712-A4A7-46C2-B732-04A4C2A91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D2D496-607B-444C-B5D3-3DF4C6F98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F9E06D4-913B-468B-A719-9B116A82B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C02B5A8-D2A8-4FE5-911D-A41A0B141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BF64F7F-881A-4090-AB6F-63AC55AB1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1443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3F02E-A78D-4BBD-B7B8-718F5D990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2C6E704-DF67-46DD-BEC6-6F6D04FCC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EB8707-F719-4D63-B65C-7474EA7C6D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A82921A-4C61-48EA-A3AE-8D6586C4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3322621-6785-47C1-A960-FAE609399E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E64BD54-57E8-4B79-A70E-EBB0B448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88E0EA3-2785-490C-8499-CF18E7BDA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A5D8923-4C87-47B3-B02A-B791E71BB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141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B6449-671A-41C3-A4E8-264C7AD98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2CF2108-F81A-4E8A-8A8C-87BC2C0DA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62A6B1-79A6-4BC7-BD39-2B77D23D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85CB9DC-17FB-4AD8-831F-F3B385F5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921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031E6E3-BFA0-4F8E-A5B9-F86CA6EF4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C589303-DFCD-424B-AB91-C1F6A616A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EEB0FDA-0E7D-4A5E-8034-95B4A3CE7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28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6193B2-447E-4376-850E-94B24105A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8FB7EA-A96E-492E-A6A3-CD7E449AD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7EF09B2-93D8-46CD-8F07-28FB50DF5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B14A11-CE36-4739-976D-8F2BD2F8F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BB6518-D1E3-4078-BBC0-2BCFD64CB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1A504F-BA42-43F3-A07E-12363327A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954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387C88-AFEC-4375-9C39-A3BD0D2F0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5BD4EED-78EE-4126-A3DB-D5067AEB38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E32A398-06DB-4611-9DC5-9DF5384735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12DCF5C-0F75-4880-88A6-9E19542F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0C46A71-DD45-4F3C-95E6-9BA42230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DF3BC9-1EB8-42CA-BAA6-AAFE16589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744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7AAC2AD-9C21-4C2C-85A3-660D6119A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AD04738-F7AF-4A1F-A8F2-693409A189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E96F40D-BE78-4011-A89A-F5F5DF5CB3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AE748-7D4E-40E6-A0AD-934BC30056A5}" type="datetimeFigureOut">
              <a:rPr lang="de-DE" smtClean="0"/>
              <a:t>18.11.23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9F2EB8-B21C-48DF-B01B-3924455C40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110CD8-133C-416D-8111-312E1F665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1C434-31DD-49E2-A4ED-9B6F0DB5DE8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852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up.zoll.de/wup_online/uebersichten.php?id=1&amp;stichtag=20.06.202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nhaltsplatzhalter 29">
            <a:extLst>
              <a:ext uri="{FF2B5EF4-FFF2-40B4-BE49-F238E27FC236}">
                <a16:creationId xmlns:a16="http://schemas.microsoft.com/office/drawing/2014/main" id="{9E1AFFA6-924A-4C16-8DB9-46B1577112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F8B35B8-5CE8-45A8-B598-754888B97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127" y="3273878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b="1" dirty="0">
                <a:solidFill>
                  <a:srgbClr val="004359"/>
                </a:solidFill>
                <a:latin typeface="Titillium Web" panose="00000500000000000000" pitchFamily="2" charset="0"/>
              </a:rPr>
              <a:t>zum Webinar Mit dieser Beispielkalkulation für Ihre EUR.1 machen Sie im grenzüberschreitenden Verkehr alles richtig</a:t>
            </a:r>
            <a:br>
              <a:rPr lang="de-DE" sz="1100" b="1" dirty="0">
                <a:solidFill>
                  <a:srgbClr val="0099A6"/>
                </a:solidFill>
                <a:effectLst/>
              </a:rPr>
            </a:br>
            <a:r>
              <a:rPr lang="de-DE" sz="2800" b="1" dirty="0">
                <a:solidFill>
                  <a:srgbClr val="004359"/>
                </a:solidFill>
                <a:latin typeface="Titillium Web" panose="00000500000000000000" pitchFamily="2" charset="0"/>
              </a:rPr>
              <a:t> mit Julianna Straib-Lorenz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B62AD22-3F05-49EE-81C7-76FA584D5458}"/>
              </a:ext>
            </a:extLst>
          </p:cNvPr>
          <p:cNvSpPr txBox="1"/>
          <p:nvPr/>
        </p:nvSpPr>
        <p:spPr>
          <a:xfrm>
            <a:off x="0" y="2606029"/>
            <a:ext cx="7201647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de-DE" sz="6000" b="1">
                <a:solidFill>
                  <a:srgbClr val="004359"/>
                </a:solidFill>
                <a:latin typeface="Titillium Web" panose="00000500000000000000" pitchFamily="2" charset="0"/>
              </a:rPr>
              <a:t>Herzlich willkommen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9808BEA-BC43-4AD9-89F5-9EB85E636B88}"/>
              </a:ext>
            </a:extLst>
          </p:cNvPr>
          <p:cNvSpPr/>
          <p:nvPr/>
        </p:nvSpPr>
        <p:spPr>
          <a:xfrm>
            <a:off x="0" y="4919477"/>
            <a:ext cx="7201647" cy="850790"/>
          </a:xfrm>
          <a:prstGeom prst="rect">
            <a:avLst/>
          </a:prstGeom>
          <a:solidFill>
            <a:srgbClr val="BACF3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3200" b="1" dirty="0">
                <a:solidFill>
                  <a:srgbClr val="004359"/>
                </a:solidFill>
                <a:latin typeface="Titillium Web" panose="00000500000000000000" pitchFamily="2" charset="0"/>
              </a:rPr>
              <a:t>		Gleich geht es los!</a:t>
            </a:r>
          </a:p>
        </p:txBody>
      </p:sp>
      <p:pic>
        <p:nvPicPr>
          <p:cNvPr id="17" name="Grafik 16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0576B265-E39A-47FB-BDAD-8C8C361901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0101" y="5829913"/>
            <a:ext cx="3601206" cy="1028087"/>
          </a:xfrm>
          <a:prstGeom prst="rect">
            <a:avLst/>
          </a:prstGeom>
        </p:spPr>
      </p:pic>
      <p:sp>
        <p:nvSpPr>
          <p:cNvPr id="22" name="Gleichschenkliges Dreieck 21">
            <a:extLst>
              <a:ext uri="{FF2B5EF4-FFF2-40B4-BE49-F238E27FC236}">
                <a16:creationId xmlns:a16="http://schemas.microsoft.com/office/drawing/2014/main" id="{1485B3F1-95AD-4012-868B-9A46F6721245}"/>
              </a:ext>
            </a:extLst>
          </p:cNvPr>
          <p:cNvSpPr/>
          <p:nvPr/>
        </p:nvSpPr>
        <p:spPr>
          <a:xfrm rot="5400000">
            <a:off x="-347810" y="5260846"/>
            <a:ext cx="850789" cy="155171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2906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C53891C8-11E8-48B1-AA7F-106A4E11867D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2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E9D395D5-6F08-4840-AB01-164A177246DD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57946A5-268F-44F8-89C4-4A1FC32A7F12}"/>
              </a:ext>
            </a:extLst>
          </p:cNvPr>
          <p:cNvSpPr txBox="1"/>
          <p:nvPr/>
        </p:nvSpPr>
        <p:spPr>
          <a:xfrm>
            <a:off x="517573" y="1000570"/>
            <a:ext cx="11539930" cy="5478423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de-DE" sz="2400" b="1" dirty="0">
                <a:solidFill>
                  <a:srgbClr val="004359"/>
                </a:solidFill>
                <a:latin typeface="Titillium Web" panose="00000500000000000000" pitchFamily="2" charset="0"/>
                <a:cs typeface="Calibri"/>
              </a:rPr>
              <a:t>Ihr Tagesplan:</a:t>
            </a:r>
          </a:p>
          <a:p>
            <a:br>
              <a:rPr lang="de-DE" sz="2000" b="1" dirty="0">
                <a:solidFill>
                  <a:srgbClr val="1D4592"/>
                </a:solidFill>
                <a:latin typeface="Titillium Web" panose="00000500000000000000" pitchFamily="2" charset="0"/>
                <a:cs typeface="Calibri"/>
              </a:rPr>
            </a:br>
            <a:r>
              <a:rPr lang="de-DE" sz="2400" b="1" dirty="0">
                <a:solidFill>
                  <a:srgbClr val="004359"/>
                </a:solidFill>
                <a:latin typeface="Titillium Web" panose="00000500000000000000" pitchFamily="2" charset="0"/>
                <a:cs typeface="Calibri"/>
              </a:rPr>
              <a:t>Mit dieser Beispielkalkulation für Ihre EUR.1 machen Sie im grenzüberschreitenden Verkehr alles richtig</a:t>
            </a: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r>
              <a:rPr lang="de-DE" sz="2000" b="1" dirty="0">
                <a:solidFill>
                  <a:srgbClr val="1D4592"/>
                </a:solidFill>
                <a:latin typeface="Titillium Web" panose="00000500000000000000" pitchFamily="2" charset="0"/>
                <a:cs typeface="Calibri"/>
              </a:rPr>
              <a:t>Julianna Straib-Lorenz</a:t>
            </a:r>
          </a:p>
          <a:p>
            <a:pPr>
              <a:lnSpc>
                <a:spcPct val="150000"/>
              </a:lnSpc>
            </a:pPr>
            <a:endParaRPr lang="de-DE" sz="2000" b="1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pPr marL="342900" indent="-342900">
              <a:buFont typeface="Arial"/>
              <a:buChar char="•"/>
            </a:pPr>
            <a:endParaRPr lang="de-DE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sz="2000" dirty="0">
              <a:solidFill>
                <a:srgbClr val="1D4592"/>
              </a:solidFill>
              <a:latin typeface="Titillium Web" panose="00000500000000000000" pitchFamily="2" charset="0"/>
              <a:cs typeface="Calibri"/>
            </a:endParaRPr>
          </a:p>
          <a:p>
            <a:endParaRPr lang="de-DE" b="1" dirty="0">
              <a:latin typeface="Titillium Web" panose="00000500000000000000" pitchFamily="2" charset="0"/>
              <a:cs typeface="Calibri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48B4432-E2B9-4370-AA06-F699106FE618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</a:t>
            </a:r>
          </a:p>
        </p:txBody>
      </p:sp>
      <p:pic>
        <p:nvPicPr>
          <p:cNvPr id="20" name="Grafik 20" descr="Tageskalender">
            <a:extLst>
              <a:ext uri="{FF2B5EF4-FFF2-40B4-BE49-F238E27FC236}">
                <a16:creationId xmlns:a16="http://schemas.microsoft.com/office/drawing/2014/main" id="{3DEDB8D2-3070-42E2-8798-6247468CCC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151" y="1069010"/>
            <a:ext cx="416768" cy="424544"/>
          </a:xfrm>
          <a:prstGeom prst="rect">
            <a:avLst/>
          </a:prstGeom>
        </p:spPr>
      </p:pic>
      <p:pic>
        <p:nvPicPr>
          <p:cNvPr id="14" name="Grafik 14" descr="Kopf mit Zahnrädern">
            <a:extLst>
              <a:ext uri="{FF2B5EF4-FFF2-40B4-BE49-F238E27FC236}">
                <a16:creationId xmlns:a16="http://schemas.microsoft.com/office/drawing/2014/main" id="{AC69C4C2-B7D7-4082-9A7B-94F1E728B5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168" y="4271774"/>
            <a:ext cx="424544" cy="424544"/>
          </a:xfrm>
          <a:prstGeom prst="rect">
            <a:avLst/>
          </a:prstGeom>
        </p:spPr>
      </p:pic>
      <p:pic>
        <p:nvPicPr>
          <p:cNvPr id="7" name="Grafik 6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5377D0B0-7964-461C-8D77-108F99A4E50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4501"/>
            <a:ext cx="1382584" cy="485871"/>
          </a:xfrm>
          <a:prstGeom prst="rect">
            <a:avLst/>
          </a:prstGeom>
        </p:spPr>
      </p:pic>
      <p:sp>
        <p:nvSpPr>
          <p:cNvPr id="17" name="Rechteck 16">
            <a:extLst>
              <a:ext uri="{FF2B5EF4-FFF2-40B4-BE49-F238E27FC236}">
                <a16:creationId xmlns:a16="http://schemas.microsoft.com/office/drawing/2014/main" id="{E5A6BC81-3003-4F6B-8575-7B003EFD6714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27" name="Gleichschenkliges Dreieck 26">
            <a:extLst>
              <a:ext uri="{FF2B5EF4-FFF2-40B4-BE49-F238E27FC236}">
                <a16:creationId xmlns:a16="http://schemas.microsoft.com/office/drawing/2014/main" id="{4534E722-18EF-42E5-ABC2-E904FD5D899A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5364D0A0-8FB3-4567-9DC0-91D2183B25F1}"/>
              </a:ext>
            </a:extLst>
          </p:cNvPr>
          <p:cNvSpPr txBox="1"/>
          <p:nvPr/>
        </p:nvSpPr>
        <p:spPr>
          <a:xfrm>
            <a:off x="557981" y="4271773"/>
            <a:ext cx="6381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>
                <a:solidFill>
                  <a:srgbClr val="004359"/>
                </a:solidFill>
                <a:latin typeface="Titillium Web" panose="00000500000000000000" pitchFamily="2" charset="0"/>
                <a:cs typeface="Calibri"/>
              </a:rPr>
              <a:t>Ihre</a:t>
            </a:r>
            <a:r>
              <a:rPr lang="de-DE" sz="2400">
                <a:solidFill>
                  <a:srgbClr val="004359"/>
                </a:solidFill>
                <a:latin typeface="Titillium Web" panose="00000500000000000000" pitchFamily="2" charset="0"/>
              </a:rPr>
              <a:t> </a:t>
            </a:r>
            <a:r>
              <a:rPr lang="de-DE" sz="2400" b="1">
                <a:solidFill>
                  <a:srgbClr val="004359"/>
                </a:solidFill>
                <a:latin typeface="Titillium Web" panose="00000500000000000000" pitchFamily="2" charset="0"/>
                <a:cs typeface="Calibri"/>
              </a:rPr>
              <a:t>Experten:</a:t>
            </a:r>
          </a:p>
        </p:txBody>
      </p:sp>
      <p:sp>
        <p:nvSpPr>
          <p:cNvPr id="29" name="Gleichschenkliges Dreieck 28">
            <a:extLst>
              <a:ext uri="{FF2B5EF4-FFF2-40B4-BE49-F238E27FC236}">
                <a16:creationId xmlns:a16="http://schemas.microsoft.com/office/drawing/2014/main" id="{DA6E052B-0139-40D5-AC79-E0228DA14395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Gleichschenkliges Dreieck 30">
            <a:extLst>
              <a:ext uri="{FF2B5EF4-FFF2-40B4-BE49-F238E27FC236}">
                <a16:creationId xmlns:a16="http://schemas.microsoft.com/office/drawing/2014/main" id="{065803FB-F328-4AEC-A825-D149343F69A7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166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D79F96AE-B146-468F-91FF-3B48B3CDAD95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3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E38975A-3CDF-4AA3-80A7-0468977F864F}"/>
              </a:ext>
            </a:extLst>
          </p:cNvPr>
          <p:cNvSpPr txBox="1"/>
          <p:nvPr/>
        </p:nvSpPr>
        <p:spPr>
          <a:xfrm>
            <a:off x="557981" y="1036432"/>
            <a:ext cx="11539930" cy="4431983"/>
          </a:xfrm>
          <a:prstGeom prst="rect">
            <a:avLst/>
          </a:prstGeom>
          <a:noFill/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de-DE" sz="2000" b="1" dirty="0">
                <a:solidFill>
                  <a:srgbClr val="004359"/>
                </a:solidFill>
                <a:latin typeface="Titillium Web" panose="00000500000000000000" pitchFamily="2" charset="0"/>
                <a:cs typeface="Calibri"/>
              </a:rPr>
              <a:t>Inhalt des Vortrags: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Welche Arten des Warenursprungs gibt es?</a:t>
            </a:r>
            <a:r>
              <a:rPr lang="de-DE" b="0" dirty="0">
                <a:effectLst/>
                <a:latin typeface="arial" panose="020B0604020202020204" pitchFamily="34" charset="0"/>
              </a:rPr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Made in und handelsrechtlicher </a:t>
            </a:r>
            <a:r>
              <a:rPr lang="de-DE" dirty="0">
                <a:latin typeface="arial" panose="020B0604020202020204" pitchFamily="34" charset="0"/>
              </a:rPr>
              <a:t>U</a:t>
            </a:r>
            <a:r>
              <a:rPr lang="de-DE" dirty="0">
                <a:effectLst/>
                <a:latin typeface="arial" panose="020B0604020202020204" pitchFamily="34" charset="0"/>
              </a:rPr>
              <a:t>rsprung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Präferenzieller Ursprung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Kumulierung</a:t>
            </a:r>
            <a:br>
              <a:rPr lang="de-DE" dirty="0">
                <a:effectLst/>
                <a:latin typeface="arial" panose="020B0604020202020204" pitchFamily="34" charset="0"/>
              </a:rPr>
            </a:br>
            <a:endParaRPr lang="de-D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Wie ermittle ich sicher den Ursprung meiner Ware?</a:t>
            </a:r>
            <a:br>
              <a:rPr lang="de-DE" b="0" dirty="0">
                <a:effectLst/>
                <a:latin typeface="arial" panose="020B0604020202020204" pitchFamily="34" charset="0"/>
              </a:rPr>
            </a:br>
            <a:r>
              <a:rPr lang="de-DE" b="1" dirty="0">
                <a:effectLst/>
                <a:latin typeface="arial" panose="020B0604020202020204" pitchFamily="34" charset="0"/>
              </a:rPr>
              <a:t>Mit diesem Prüfschema klappts!</a:t>
            </a:r>
            <a:br>
              <a:rPr lang="de-DE" dirty="0">
                <a:effectLst/>
                <a:latin typeface="arial" panose="020B0604020202020204" pitchFamily="34" charset="0"/>
              </a:rPr>
            </a:br>
            <a:endParaRPr lang="de-D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Das ist der Unterschied zwischen EUR1 und einem Ursprungszeugnis!</a:t>
            </a:r>
            <a:br>
              <a:rPr lang="de-DE" b="0" dirty="0">
                <a:effectLst/>
                <a:latin typeface="arial" panose="020B0604020202020204" pitchFamily="34" charset="0"/>
              </a:rPr>
            </a:br>
            <a:endParaRPr lang="de-D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Die EUR.1 in der Praxis</a:t>
            </a:r>
            <a:br>
              <a:rPr lang="de-DE" b="0" dirty="0">
                <a:effectLst/>
                <a:latin typeface="arial" panose="020B0604020202020204" pitchFamily="34" charset="0"/>
              </a:rPr>
            </a:br>
            <a:r>
              <a:rPr lang="de-DE" b="1" dirty="0">
                <a:effectLst/>
                <a:latin typeface="arial" panose="020B0604020202020204" pitchFamily="34" charset="0"/>
              </a:rPr>
              <a:t>2 Beispielkalkulationen</a:t>
            </a:r>
            <a:r>
              <a:rPr lang="de-DE" b="0" dirty="0">
                <a:effectLst/>
                <a:latin typeface="arial" panose="020B0604020202020204" pitchFamily="34" charset="0"/>
              </a:rPr>
              <a:t> anhand einer Maschine und anhand eines Einzelteils.</a:t>
            </a:r>
            <a:br>
              <a:rPr lang="de-DE" dirty="0">
                <a:effectLst/>
                <a:latin typeface="arial" panose="020B0604020202020204" pitchFamily="34" charset="0"/>
              </a:rPr>
            </a:br>
            <a:endParaRPr lang="de-D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Ausfüllhilfe</a:t>
            </a:r>
            <a:r>
              <a:rPr lang="de-DE" b="1" dirty="0">
                <a:latin typeface="arial" panose="020B0604020202020204" pitchFamily="34" charset="0"/>
              </a:rPr>
              <a:t> EUR.1 Formular</a:t>
            </a:r>
            <a:endParaRPr lang="de-DE" dirty="0">
              <a:effectLst/>
              <a:latin typeface="arial" panose="020B0604020202020204" pitchFamily="34" charset="0"/>
            </a:endParaRPr>
          </a:p>
        </p:txBody>
      </p:sp>
      <p:pic>
        <p:nvPicPr>
          <p:cNvPr id="8" name="Grafik 7" descr="Bücher">
            <a:extLst>
              <a:ext uri="{FF2B5EF4-FFF2-40B4-BE49-F238E27FC236}">
                <a16:creationId xmlns:a16="http://schemas.microsoft.com/office/drawing/2014/main" id="{7C362C6D-4C18-4A5A-AE1F-7339659F21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31421" y="1162879"/>
            <a:ext cx="387922" cy="387922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030F4DD7-52FA-410E-AD53-BE5DABC14AFF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7E6F9C16-80AF-4F80-8E86-B3467376EF44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</a:t>
            </a:r>
          </a:p>
        </p:txBody>
      </p:sp>
      <p:pic>
        <p:nvPicPr>
          <p:cNvPr id="16" name="Grafik 15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37D22B76-231F-4E5B-BF2E-5083C6D243E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3338"/>
            <a:ext cx="1382584" cy="485871"/>
          </a:xfrm>
          <a:prstGeom prst="rect">
            <a:avLst/>
          </a:prstGeom>
        </p:spPr>
      </p:pic>
      <p:sp>
        <p:nvSpPr>
          <p:cNvPr id="20" name="Rechteck 19">
            <a:extLst>
              <a:ext uri="{FF2B5EF4-FFF2-40B4-BE49-F238E27FC236}">
                <a16:creationId xmlns:a16="http://schemas.microsoft.com/office/drawing/2014/main" id="{054832E9-1291-4780-AA04-D7CF86445079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26" name="Gleichschenkliges Dreieck 25">
            <a:extLst>
              <a:ext uri="{FF2B5EF4-FFF2-40B4-BE49-F238E27FC236}">
                <a16:creationId xmlns:a16="http://schemas.microsoft.com/office/drawing/2014/main" id="{D0777265-C32B-4115-9439-66BC1CA91021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Gleichschenkliges Dreieck 27">
            <a:extLst>
              <a:ext uri="{FF2B5EF4-FFF2-40B4-BE49-F238E27FC236}">
                <a16:creationId xmlns:a16="http://schemas.microsoft.com/office/drawing/2014/main" id="{2C8EA424-4213-4948-B20D-CE1D36D44664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0" name="Gleichschenkliges Dreieck 29">
            <a:extLst>
              <a:ext uri="{FF2B5EF4-FFF2-40B4-BE49-F238E27FC236}">
                <a16:creationId xmlns:a16="http://schemas.microsoft.com/office/drawing/2014/main" id="{EA8C08F7-A907-4282-91D6-CE1DF2C8476C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3728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EC2815A-FF13-4299-9520-7738A0CD6194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4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F7C1113-1F4C-4AFE-A043-149A274F3E9F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0FC03EA-DC16-4631-AF16-8ECB63BE9314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 - 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</a:rPr>
              <a:t>[Ursprungsarten]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  <a:cs typeface="Calibri" panose="020F0502020204030204"/>
              </a:rPr>
              <a:t> </a:t>
            </a:r>
          </a:p>
        </p:txBody>
      </p:sp>
      <p:pic>
        <p:nvPicPr>
          <p:cNvPr id="11" name="Grafik 10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2E331DDF-3ECE-4091-9D55-D204345972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4501"/>
            <a:ext cx="1382584" cy="48587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E9CEFFBB-1206-45E4-BF37-ADF4E172EBA1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23EA5CC2-8C9E-43BB-93CD-D70B7C515FDB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Gleichschenkliges Dreieck 36">
            <a:extLst>
              <a:ext uri="{FF2B5EF4-FFF2-40B4-BE49-F238E27FC236}">
                <a16:creationId xmlns:a16="http://schemas.microsoft.com/office/drawing/2014/main" id="{9F451F08-1876-4027-9979-14455020E7D7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6602F46D-63D2-414D-845A-35C08119CE8F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1FBCFC4-6D70-0698-D556-1D93AA0209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1629" y="1336119"/>
            <a:ext cx="8602306" cy="4845377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97736F54-157A-9323-A7BF-5B7273F85C69}"/>
              </a:ext>
            </a:extLst>
          </p:cNvPr>
          <p:cNvSpPr txBox="1"/>
          <p:nvPr/>
        </p:nvSpPr>
        <p:spPr>
          <a:xfrm>
            <a:off x="765066" y="966787"/>
            <a:ext cx="6207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effectLst/>
                <a:latin typeface="arial" panose="020B0604020202020204" pitchFamily="34" charset="0"/>
              </a:rPr>
              <a:t>Welche Arten des Warenursprungs gibt es?</a:t>
            </a:r>
            <a:r>
              <a:rPr lang="de-DE" b="0" dirty="0"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8706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EC2815A-FF13-4299-9520-7738A0CD6194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5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F7C1113-1F4C-4AFE-A043-149A274F3E9F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0FC03EA-DC16-4631-AF16-8ECB63BE9314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 - 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</a:rPr>
              <a:t>[Ursprungsarten]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  <a:cs typeface="Calibri" panose="020F0502020204030204"/>
              </a:rPr>
              <a:t> </a:t>
            </a:r>
          </a:p>
        </p:txBody>
      </p:sp>
      <p:pic>
        <p:nvPicPr>
          <p:cNvPr id="11" name="Grafik 10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2E331DDF-3ECE-4091-9D55-D204345972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4501"/>
            <a:ext cx="1382584" cy="48587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E9CEFFBB-1206-45E4-BF37-ADF4E172EBA1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23EA5CC2-8C9E-43BB-93CD-D70B7C515FDB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Gleichschenkliges Dreieck 36">
            <a:extLst>
              <a:ext uri="{FF2B5EF4-FFF2-40B4-BE49-F238E27FC236}">
                <a16:creationId xmlns:a16="http://schemas.microsoft.com/office/drawing/2014/main" id="{9F451F08-1876-4027-9979-14455020E7D7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6602F46D-63D2-414D-845A-35C08119CE8F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736F54-157A-9323-A7BF-5B7273F85C69}"/>
              </a:ext>
            </a:extLst>
          </p:cNvPr>
          <p:cNvSpPr txBox="1"/>
          <p:nvPr/>
        </p:nvSpPr>
        <p:spPr>
          <a:xfrm>
            <a:off x="765066" y="966787"/>
            <a:ext cx="6207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effectLst/>
                <a:latin typeface="arial" panose="020B0604020202020204" pitchFamily="34" charset="0"/>
              </a:rPr>
              <a:t>Welche Arten des Warenursprungs gibt es?</a:t>
            </a:r>
            <a:r>
              <a:rPr lang="de-DE" b="0" dirty="0"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9F40971-FA47-A2EA-1F68-EE4CDE3C7A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1550" y="1565314"/>
            <a:ext cx="10568378" cy="3849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30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EC2815A-FF13-4299-9520-7738A0CD6194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6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F7C1113-1F4C-4AFE-A043-149A274F3E9F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0FC03EA-DC16-4631-AF16-8ECB63BE9314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 - 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</a:rPr>
              <a:t>[Basiswissen]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  <a:cs typeface="Calibri" panose="020F0502020204030204"/>
              </a:rPr>
              <a:t> </a:t>
            </a:r>
          </a:p>
        </p:txBody>
      </p:sp>
      <p:pic>
        <p:nvPicPr>
          <p:cNvPr id="11" name="Grafik 10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2E331DDF-3ECE-4091-9D55-D204345972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4501"/>
            <a:ext cx="1382584" cy="48587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E9CEFFBB-1206-45E4-BF37-ADF4E172EBA1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23EA5CC2-8C9E-43BB-93CD-D70B7C515FDB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Gleichschenkliges Dreieck 36">
            <a:extLst>
              <a:ext uri="{FF2B5EF4-FFF2-40B4-BE49-F238E27FC236}">
                <a16:creationId xmlns:a16="http://schemas.microsoft.com/office/drawing/2014/main" id="{9F451F08-1876-4027-9979-14455020E7D7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6602F46D-63D2-414D-845A-35C08119CE8F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736F54-157A-9323-A7BF-5B7273F85C69}"/>
              </a:ext>
            </a:extLst>
          </p:cNvPr>
          <p:cNvSpPr txBox="1"/>
          <p:nvPr/>
        </p:nvSpPr>
        <p:spPr>
          <a:xfrm>
            <a:off x="765066" y="966787"/>
            <a:ext cx="6207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effectLst/>
                <a:latin typeface="arial" panose="020B0604020202020204" pitchFamily="34" charset="0"/>
              </a:rPr>
              <a:t>Welche Arten des Warenursprungs gibt es?</a:t>
            </a:r>
            <a:r>
              <a:rPr lang="de-DE" b="0" dirty="0"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C2FA887-1001-2686-7BEE-66C2C0071B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066" y="1565314"/>
            <a:ext cx="10923667" cy="1063586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368D52D2-80E9-6908-3E3D-D2F1FBDC5D47}"/>
              </a:ext>
            </a:extLst>
          </p:cNvPr>
          <p:cNvSpPr txBox="1"/>
          <p:nvPr/>
        </p:nvSpPr>
        <p:spPr>
          <a:xfrm>
            <a:off x="765066" y="2915840"/>
            <a:ext cx="92933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Basiswissen zum präferenziellen Ursprung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Welche Präferenzabkommen gibt es?</a:t>
            </a:r>
          </a:p>
          <a:p>
            <a:pPr lvl="2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Link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778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EC2815A-FF13-4299-9520-7738A0CD6194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7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F7C1113-1F4C-4AFE-A043-149A274F3E9F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0FC03EA-DC16-4631-AF16-8ECB63BE9314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 - 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</a:rPr>
              <a:t>[Prüfungsschema]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  <a:cs typeface="Calibri" panose="020F0502020204030204"/>
              </a:rPr>
              <a:t> </a:t>
            </a:r>
          </a:p>
        </p:txBody>
      </p:sp>
      <p:pic>
        <p:nvPicPr>
          <p:cNvPr id="11" name="Grafik 10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2E331DDF-3ECE-4091-9D55-D204345972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4501"/>
            <a:ext cx="1382584" cy="48587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E9CEFFBB-1206-45E4-BF37-ADF4E172EBA1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23EA5CC2-8C9E-43BB-93CD-D70B7C515FDB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Gleichschenkliges Dreieck 36">
            <a:extLst>
              <a:ext uri="{FF2B5EF4-FFF2-40B4-BE49-F238E27FC236}">
                <a16:creationId xmlns:a16="http://schemas.microsoft.com/office/drawing/2014/main" id="{9F451F08-1876-4027-9979-14455020E7D7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6602F46D-63D2-414D-845A-35C08119CE8F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736F54-157A-9323-A7BF-5B7273F85C69}"/>
              </a:ext>
            </a:extLst>
          </p:cNvPr>
          <p:cNvSpPr txBox="1"/>
          <p:nvPr/>
        </p:nvSpPr>
        <p:spPr>
          <a:xfrm>
            <a:off x="765065" y="966787"/>
            <a:ext cx="9050447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Wie ermittle ich sicher den Ursprung meiner Ware?</a:t>
            </a:r>
            <a:br>
              <a:rPr lang="de-DE" b="0" dirty="0">
                <a:effectLst/>
                <a:latin typeface="arial" panose="020B0604020202020204" pitchFamily="34" charset="0"/>
              </a:rPr>
            </a:br>
            <a:r>
              <a:rPr lang="de-DE" b="1" dirty="0">
                <a:effectLst/>
                <a:latin typeface="arial" panose="020B0604020202020204" pitchFamily="34" charset="0"/>
              </a:rPr>
              <a:t>Mit diesem Prüfschema klappts!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dirty="0">
              <a:latin typeface="arial" panose="020B060402020202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Siehe Schaubild </a:t>
            </a:r>
            <a:br>
              <a:rPr lang="de-DE" dirty="0">
                <a:effectLst/>
                <a:latin typeface="arial" panose="020B0604020202020204" pitchFamily="34" charset="0"/>
              </a:rPr>
            </a:br>
            <a:endParaRPr lang="de-D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latin typeface="arial" panose="020B0604020202020204" pitchFamily="34" charset="0"/>
              </a:rPr>
              <a:t>Unterscheid zwischen einer EUR.1 und einem Ursprungszeugnis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Präferenzieller und handelsrechtlicher Ursprung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</a:rPr>
              <a:t>Nachweise und Vergünstigungen unterscheiden sich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Siehe Formulare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368D52D2-80E9-6908-3E3D-D2F1FBDC5D47}"/>
              </a:ext>
            </a:extLst>
          </p:cNvPr>
          <p:cNvSpPr txBox="1"/>
          <p:nvPr/>
        </p:nvSpPr>
        <p:spPr>
          <a:xfrm>
            <a:off x="765066" y="2915840"/>
            <a:ext cx="92933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31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D6EE6312-5FCD-40FA-890C-29F067C878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FEC2815A-FF13-4299-9520-7738A0CD6194}"/>
              </a:ext>
            </a:extLst>
          </p:cNvPr>
          <p:cNvSpPr/>
          <p:nvPr/>
        </p:nvSpPr>
        <p:spPr>
          <a:xfrm>
            <a:off x="11344102" y="6273338"/>
            <a:ext cx="713401" cy="487034"/>
          </a:xfrm>
          <a:prstGeom prst="rect">
            <a:avLst/>
          </a:prstGeom>
          <a:solidFill>
            <a:srgbClr val="BACF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B0F6EA8-427B-4658-8D03-A101566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38011" y="6334292"/>
            <a:ext cx="325582" cy="365125"/>
          </a:xfrm>
        </p:spPr>
        <p:txBody>
          <a:bodyPr/>
          <a:lstStyle/>
          <a:p>
            <a:fld id="{FAC1C434-31DD-49E2-A4ED-9B6F0DB5DE80}" type="slidenum">
              <a:rPr lang="de-DE" sz="1400" smtClean="0">
                <a:solidFill>
                  <a:schemeClr val="bg1"/>
                </a:solidFill>
              </a:rPr>
              <a:t>8</a:t>
            </a:fld>
            <a:endParaRPr lang="de-DE" sz="1400">
              <a:solidFill>
                <a:schemeClr val="bg1"/>
              </a:solidFill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BF7C1113-1F4C-4AFE-A043-149A274F3E9F}"/>
              </a:ext>
            </a:extLst>
          </p:cNvPr>
          <p:cNvSpPr/>
          <p:nvPr/>
        </p:nvSpPr>
        <p:spPr>
          <a:xfrm>
            <a:off x="1530132" y="6273338"/>
            <a:ext cx="9725301" cy="487034"/>
          </a:xfrm>
          <a:prstGeom prst="rect">
            <a:avLst/>
          </a:prstGeom>
          <a:solidFill>
            <a:srgbClr val="004359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1600" b="1" dirty="0">
                <a:solidFill>
                  <a:schemeClr val="bg1"/>
                </a:solidFill>
                <a:latin typeface="Titillium Web" panose="00000500000000000000" pitchFamily="2" charset="0"/>
              </a:rPr>
              <a:t>Kalkulation EUR.1</a:t>
            </a:r>
            <a:r>
              <a:rPr lang="de-DE" sz="1600" dirty="0">
                <a:solidFill>
                  <a:schemeClr val="bg1"/>
                </a:solidFill>
                <a:latin typeface="Titillium Web" panose="00000500000000000000" pitchFamily="2" charset="0"/>
              </a:rPr>
              <a:t>]	 	[22.11.2023]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0FC03EA-DC16-4631-AF16-8ECB63BE9314}"/>
              </a:ext>
            </a:extLst>
          </p:cNvPr>
          <p:cNvSpPr/>
          <p:nvPr/>
        </p:nvSpPr>
        <p:spPr>
          <a:xfrm>
            <a:off x="131421" y="109787"/>
            <a:ext cx="11926082" cy="627805"/>
          </a:xfrm>
          <a:prstGeom prst="rect">
            <a:avLst/>
          </a:prstGeom>
          <a:solidFill>
            <a:srgbClr val="00435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Titillium Web" panose="00000500000000000000" pitchFamily="2" charset="0"/>
              </a:rPr>
              <a:t>[Kalkulation EUR.1] - 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</a:rPr>
              <a:t>[</a:t>
            </a:r>
            <a:r>
              <a:rPr lang="de-DE" sz="2200" b="1" dirty="0" err="1">
                <a:solidFill>
                  <a:schemeClr val="bg1"/>
                </a:solidFill>
                <a:latin typeface="Titillium Web" panose="00000500000000000000" pitchFamily="2" charset="0"/>
              </a:rPr>
              <a:t>Beispielkalkulation+Ausfüllhilfe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</a:rPr>
              <a:t>]</a:t>
            </a:r>
            <a:r>
              <a:rPr lang="de-DE" sz="2200" b="1" dirty="0">
                <a:solidFill>
                  <a:schemeClr val="bg1"/>
                </a:solidFill>
                <a:latin typeface="Titillium Web" panose="00000500000000000000" pitchFamily="2" charset="0"/>
                <a:cs typeface="Calibri" panose="020F0502020204030204"/>
              </a:rPr>
              <a:t> </a:t>
            </a:r>
          </a:p>
        </p:txBody>
      </p:sp>
      <p:pic>
        <p:nvPicPr>
          <p:cNvPr id="11" name="Grafik 10" descr="Ein Bild, das Schild, sitzend, dunkel, Frau enthält.&#10;&#10;Automatisch generierte Beschreibung">
            <a:extLst>
              <a:ext uri="{FF2B5EF4-FFF2-40B4-BE49-F238E27FC236}">
                <a16:creationId xmlns:a16="http://schemas.microsoft.com/office/drawing/2014/main" id="{2E331DDF-3ECE-4091-9D55-D2043459729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763"/>
          <a:stretch/>
        </p:blipFill>
        <p:spPr>
          <a:xfrm>
            <a:off x="73774" y="6274501"/>
            <a:ext cx="1382584" cy="485871"/>
          </a:xfrm>
          <a:prstGeom prst="rect">
            <a:avLst/>
          </a:prstGeom>
        </p:spPr>
      </p:pic>
      <p:sp>
        <p:nvSpPr>
          <p:cNvPr id="15" name="Rechteck 14">
            <a:extLst>
              <a:ext uri="{FF2B5EF4-FFF2-40B4-BE49-F238E27FC236}">
                <a16:creationId xmlns:a16="http://schemas.microsoft.com/office/drawing/2014/main" id="{E9CEFFBB-1206-45E4-BF37-ADF4E172EBA1}"/>
              </a:ext>
            </a:extLst>
          </p:cNvPr>
          <p:cNvSpPr/>
          <p:nvPr/>
        </p:nvSpPr>
        <p:spPr>
          <a:xfrm>
            <a:off x="131421" y="109786"/>
            <a:ext cx="426561" cy="627805"/>
          </a:xfrm>
          <a:prstGeom prst="rect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8AAE"/>
              </a:solidFill>
              <a:latin typeface="+mj-lt"/>
            </a:endParaRPr>
          </a:p>
        </p:txBody>
      </p:sp>
      <p:sp>
        <p:nvSpPr>
          <p:cNvPr id="35" name="Gleichschenkliges Dreieck 34">
            <a:extLst>
              <a:ext uri="{FF2B5EF4-FFF2-40B4-BE49-F238E27FC236}">
                <a16:creationId xmlns:a16="http://schemas.microsoft.com/office/drawing/2014/main" id="{23EA5CC2-8C9E-43BB-93CD-D70B7C515FDB}"/>
              </a:ext>
            </a:extLst>
          </p:cNvPr>
          <p:cNvSpPr/>
          <p:nvPr/>
        </p:nvSpPr>
        <p:spPr>
          <a:xfrm rot="5400000">
            <a:off x="1339236" y="6464236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Gleichschenkliges Dreieck 36">
            <a:extLst>
              <a:ext uri="{FF2B5EF4-FFF2-40B4-BE49-F238E27FC236}">
                <a16:creationId xmlns:a16="http://schemas.microsoft.com/office/drawing/2014/main" id="{9F451F08-1876-4027-9979-14455020E7D7}"/>
              </a:ext>
            </a:extLst>
          </p:cNvPr>
          <p:cNvSpPr/>
          <p:nvPr/>
        </p:nvSpPr>
        <p:spPr>
          <a:xfrm rot="16200000">
            <a:off x="10964892" y="6464442"/>
            <a:ext cx="487032" cy="105240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Gleichschenkliges Dreieck 38">
            <a:extLst>
              <a:ext uri="{FF2B5EF4-FFF2-40B4-BE49-F238E27FC236}">
                <a16:creationId xmlns:a16="http://schemas.microsoft.com/office/drawing/2014/main" id="{6602F46D-63D2-414D-845A-35C08119CE8F}"/>
              </a:ext>
            </a:extLst>
          </p:cNvPr>
          <p:cNvSpPr/>
          <p:nvPr/>
        </p:nvSpPr>
        <p:spPr>
          <a:xfrm rot="5400000">
            <a:off x="294540" y="373227"/>
            <a:ext cx="627805" cy="100924"/>
          </a:xfrm>
          <a:prstGeom prst="triangle">
            <a:avLst/>
          </a:prstGeom>
          <a:solidFill>
            <a:srgbClr val="00AD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736F54-157A-9323-A7BF-5B7273F85C69}"/>
              </a:ext>
            </a:extLst>
          </p:cNvPr>
          <p:cNvSpPr txBox="1"/>
          <p:nvPr/>
        </p:nvSpPr>
        <p:spPr>
          <a:xfrm>
            <a:off x="765065" y="966787"/>
            <a:ext cx="905044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effectLst/>
                <a:latin typeface="arial" panose="020B0604020202020204" pitchFamily="34" charset="0"/>
              </a:rPr>
              <a:t>Beispielkalkulation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</a:rPr>
              <a:t>Maschine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Siehe Excel-Datei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 b="1" dirty="0"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 b="1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latin typeface="arial" panose="020B0604020202020204" pitchFamily="34" charset="0"/>
              </a:rPr>
              <a:t>Beispielkalkulation 2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Einzelteil</a:t>
            </a:r>
            <a:endParaRPr lang="de-DE" dirty="0"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Siehe Excel-Datei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 dirty="0"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>
                <a:latin typeface="arial" panose="020B0604020202020204" pitchFamily="34" charset="0"/>
              </a:rPr>
              <a:t>Ausfüllhilfe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effectLst/>
                <a:latin typeface="arial" panose="020B0604020202020204" pitchFamily="34" charset="0"/>
              </a:rPr>
              <a:t>Siehe Tabelle/Checkliste</a:t>
            </a:r>
          </a:p>
        </p:txBody>
      </p:sp>
    </p:spTree>
    <p:extLst>
      <p:ext uri="{BB962C8B-B14F-4D97-AF65-F5344CB8AC3E}">
        <p14:creationId xmlns:p14="http://schemas.microsoft.com/office/powerpoint/2010/main" val="114482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5f3c0c8-cb47-4a26-91a1-a44bb4539247" xsi:nil="true"/>
    <lcf76f155ced4ddcb4097134ff3c332f xmlns="bbb3f655-f267-4a84-b742-532fbc77d0a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9C0657C80C9EB42A8AE8AF1E32C18B5" ma:contentTypeVersion="17" ma:contentTypeDescription="Ein neues Dokument erstellen." ma:contentTypeScope="" ma:versionID="7266b70c08a81e8a2aed64642cc83b8a">
  <xsd:schema xmlns:xsd="http://www.w3.org/2001/XMLSchema" xmlns:xs="http://www.w3.org/2001/XMLSchema" xmlns:p="http://schemas.microsoft.com/office/2006/metadata/properties" xmlns:ns2="bbb3f655-f267-4a84-b742-532fbc77d0ab" xmlns:ns3="f5f3c0c8-cb47-4a26-91a1-a44bb4539247" targetNamespace="http://schemas.microsoft.com/office/2006/metadata/properties" ma:root="true" ma:fieldsID="1f82d46ad9d5b4341a6c71d652089739" ns2:_="" ns3:_="">
    <xsd:import namespace="bbb3f655-f267-4a84-b742-532fbc77d0ab"/>
    <xsd:import namespace="f5f3c0c8-cb47-4a26-91a1-a44bb45392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b3f655-f267-4a84-b742-532fbc77d0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0a4a64a0-82bc-48a6-9867-8208b236fb3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3c0c8-cb47-4a26-91a1-a44bb453924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0bcdc34-3acf-42b1-abfa-b6ef944057a8}" ma:internalName="TaxCatchAll" ma:showField="CatchAllData" ma:web="f5f3c0c8-cb47-4a26-91a1-a44bb45392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40547E-DAB0-4DEC-90DE-DEBED8BCF32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24B0710-27A2-4E59-865A-11A12597D2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9F5872-E943-4E75-8022-38CC56883F4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374</Words>
  <Application>Microsoft Macintosh PowerPoint</Application>
  <PresentationFormat>Breitbild</PresentationFormat>
  <Paragraphs>80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Arial</vt:lpstr>
      <vt:lpstr>Calibri</vt:lpstr>
      <vt:lpstr>Calibri Light</vt:lpstr>
      <vt:lpstr>Titillium Web</vt:lpstr>
      <vt:lpstr>Office</vt:lpstr>
      <vt:lpstr>zum Webinar Mit dieser Beispielkalkulation für Ihre EUR.1 machen Sie im grenzüberschreitenden Verkehr alles richtig  mit Julianna Straib-Lorenz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PaR - Patrick Reuber</dc:creator>
  <cp:lastModifiedBy>Julianna Straib-Lorenz</cp:lastModifiedBy>
  <cp:revision>2</cp:revision>
  <dcterms:created xsi:type="dcterms:W3CDTF">2020-07-03T07:38:39Z</dcterms:created>
  <dcterms:modified xsi:type="dcterms:W3CDTF">2023-11-18T06:55:25Z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0x010100E9C0657C80C9EB42A8AE8AF1E32C18B5</vt:lpwstr>
  </property>
  <property fmtid="{D5CDD505-2E9C-101B-9397-08002B2CF9AE}" pid="3" name="MediaServiceImageTags">
    <vt:lpwstr/>
  </property>
</Properties>
</file>