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1765" r:id="rId6"/>
    <p:sldId id="1801" r:id="rId7"/>
    <p:sldId id="1802" r:id="rId8"/>
    <p:sldId id="2262" r:id="rId9"/>
    <p:sldId id="2254" r:id="rId10"/>
    <p:sldId id="2259" r:id="rId11"/>
    <p:sldId id="2261" r:id="rId12"/>
    <p:sldId id="2284" r:id="rId13"/>
    <p:sldId id="2289" r:id="rId14"/>
    <p:sldId id="2255" r:id="rId15"/>
    <p:sldId id="2270" r:id="rId16"/>
    <p:sldId id="2273" r:id="rId17"/>
    <p:sldId id="2271" r:id="rId18"/>
    <p:sldId id="2272" r:id="rId19"/>
    <p:sldId id="2274" r:id="rId20"/>
    <p:sldId id="2275" r:id="rId21"/>
    <p:sldId id="2276" r:id="rId22"/>
    <p:sldId id="2277" r:id="rId23"/>
    <p:sldId id="2278" r:id="rId24"/>
    <p:sldId id="2279" r:id="rId25"/>
    <p:sldId id="2280" r:id="rId26"/>
    <p:sldId id="2281" r:id="rId27"/>
    <p:sldId id="2282" r:id="rId28"/>
    <p:sldId id="2283" r:id="rId29"/>
    <p:sldId id="2263" r:id="rId30"/>
    <p:sldId id="2257" r:id="rId31"/>
    <p:sldId id="2264" r:id="rId32"/>
    <p:sldId id="2258" r:id="rId33"/>
    <p:sldId id="2265" r:id="rId34"/>
    <p:sldId id="2267" r:id="rId35"/>
    <p:sldId id="2285" r:id="rId36"/>
    <p:sldId id="2287" r:id="rId37"/>
    <p:sldId id="2286" r:id="rId38"/>
    <p:sldId id="2288" r:id="rId39"/>
    <p:sldId id="2266" r:id="rId40"/>
    <p:sldId id="2269" r:id="rId41"/>
    <p:sldId id="2256" r:id="rId42"/>
    <p:sldId id="1899"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S - Glenda Elise Steinkühler" initials="G-GES" lastIdx="12" clrIdx="0">
    <p:extLst>
      <p:ext uri="{19B8F6BF-5375-455C-9EA6-DF929625EA0E}">
        <p15:presenceInfo xmlns:p15="http://schemas.microsoft.com/office/powerpoint/2012/main" userId="S::ges@vnr.de::784db2d4-8210-4299-adde-3fe0ba102c42" providerId="AD"/>
      </p:ext>
    </p:extLst>
  </p:cmAuthor>
  <p:cmAuthor id="2" name="CBe - Cornelia Berlandi" initials="C-CB" lastIdx="8" clrIdx="1">
    <p:extLst>
      <p:ext uri="{19B8F6BF-5375-455C-9EA6-DF929625EA0E}">
        <p15:presenceInfo xmlns:p15="http://schemas.microsoft.com/office/powerpoint/2012/main" userId="S::cbe@vnr.de::d661b78c-69fd-4667-86e1-6f4ed453663a" providerId="AD"/>
      </p:ext>
    </p:extLst>
  </p:cmAuthor>
  <p:cmAuthor id="3" name="LaK - Laura Knieps" initials="L-LK" lastIdx="6" clrIdx="2">
    <p:extLst>
      <p:ext uri="{19B8F6BF-5375-455C-9EA6-DF929625EA0E}">
        <p15:presenceInfo xmlns:p15="http://schemas.microsoft.com/office/powerpoint/2012/main" userId="S::lak@vnr.de::3a391a98-baeb-49d0-80d1-22986b3e47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C"/>
    <a:srgbClr val="BACF31"/>
    <a:srgbClr val="004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94660"/>
  </p:normalViewPr>
  <p:slideViewPr>
    <p:cSldViewPr snapToGrid="0">
      <p:cViewPr varScale="1">
        <p:scale>
          <a:sx n="63" d="100"/>
          <a:sy n="63" d="100"/>
        </p:scale>
        <p:origin x="600" y="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DEE872-3F14-40CE-B1F2-8F50D67ADD1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de-DE"/>
        </a:p>
      </dgm:t>
    </dgm:pt>
    <dgm:pt modelId="{782B0A18-1EAF-4256-8E4D-F3E776470A19}">
      <dgm:prSet phldrT="[Text]" custT="1"/>
      <dgm:spPr/>
      <dgm:t>
        <a:bodyPr/>
        <a:lstStyle/>
        <a:p>
          <a:r>
            <a:rPr lang="de-DE" sz="3600" dirty="0"/>
            <a:t>4  Prüfschritte der Exportkontrolle</a:t>
          </a:r>
        </a:p>
      </dgm:t>
    </dgm:pt>
    <dgm:pt modelId="{BB0B860F-289D-4770-8B61-CC080AE402A1}" type="parTrans" cxnId="{8B481D95-E4F2-4C90-AB16-85E249AAF7F3}">
      <dgm:prSet/>
      <dgm:spPr/>
      <dgm:t>
        <a:bodyPr/>
        <a:lstStyle/>
        <a:p>
          <a:endParaRPr lang="de-DE" sz="2800"/>
        </a:p>
      </dgm:t>
    </dgm:pt>
    <dgm:pt modelId="{1828D460-FA9A-4381-A816-A485DB96DBC1}" type="sibTrans" cxnId="{8B481D95-E4F2-4C90-AB16-85E249AAF7F3}">
      <dgm:prSet/>
      <dgm:spPr/>
      <dgm:t>
        <a:bodyPr/>
        <a:lstStyle/>
        <a:p>
          <a:endParaRPr lang="de-DE" sz="2800"/>
        </a:p>
      </dgm:t>
    </dgm:pt>
    <dgm:pt modelId="{BEA097FD-FD20-42EE-A670-6919E5A021A6}">
      <dgm:prSet phldrT="[Text]" custT="1"/>
      <dgm:spPr/>
      <dgm:t>
        <a:bodyPr/>
        <a:lstStyle/>
        <a:p>
          <a:r>
            <a:rPr lang="de-DE" sz="3600" dirty="0"/>
            <a:t>Personen</a:t>
          </a:r>
        </a:p>
      </dgm:t>
    </dgm:pt>
    <dgm:pt modelId="{5AB78CB1-A77E-4C1A-BD68-5D52F42AA17B}" type="parTrans" cxnId="{322A5799-C650-483F-B7D5-68C5A971F271}">
      <dgm:prSet custT="1"/>
      <dgm:spPr/>
      <dgm:t>
        <a:bodyPr/>
        <a:lstStyle/>
        <a:p>
          <a:endParaRPr lang="de-DE" sz="800"/>
        </a:p>
      </dgm:t>
    </dgm:pt>
    <dgm:pt modelId="{847801D8-4A4A-4851-A46B-B94506D9309E}" type="sibTrans" cxnId="{322A5799-C650-483F-B7D5-68C5A971F271}">
      <dgm:prSet/>
      <dgm:spPr/>
      <dgm:t>
        <a:bodyPr/>
        <a:lstStyle/>
        <a:p>
          <a:endParaRPr lang="de-DE" sz="2800"/>
        </a:p>
      </dgm:t>
    </dgm:pt>
    <dgm:pt modelId="{897CD02C-B881-46DE-B2A7-C8CA05FA6410}">
      <dgm:prSet phldrT="[Text]" custT="1"/>
      <dgm:spPr/>
      <dgm:t>
        <a:bodyPr/>
        <a:lstStyle/>
        <a:p>
          <a:r>
            <a:rPr lang="de-DE" sz="3600" dirty="0"/>
            <a:t>Länder</a:t>
          </a:r>
        </a:p>
      </dgm:t>
    </dgm:pt>
    <dgm:pt modelId="{877815DC-EABC-4B1C-BFB9-C01093E9FF02}" type="parTrans" cxnId="{D75F5FA0-91F4-4F58-835B-3BAF2DB10508}">
      <dgm:prSet custT="1"/>
      <dgm:spPr/>
      <dgm:t>
        <a:bodyPr/>
        <a:lstStyle/>
        <a:p>
          <a:endParaRPr lang="de-DE" sz="800"/>
        </a:p>
      </dgm:t>
    </dgm:pt>
    <dgm:pt modelId="{847C8581-9557-4188-AFBD-E77D09E64A44}" type="sibTrans" cxnId="{D75F5FA0-91F4-4F58-835B-3BAF2DB10508}">
      <dgm:prSet/>
      <dgm:spPr/>
      <dgm:t>
        <a:bodyPr/>
        <a:lstStyle/>
        <a:p>
          <a:endParaRPr lang="de-DE" sz="2800"/>
        </a:p>
      </dgm:t>
    </dgm:pt>
    <dgm:pt modelId="{38B1F86C-4F8A-4ECC-A25E-E8F35C816B29}">
      <dgm:prSet phldrT="[Text]" custT="1"/>
      <dgm:spPr/>
      <dgm:t>
        <a:bodyPr/>
        <a:lstStyle/>
        <a:p>
          <a:r>
            <a:rPr lang="de-DE" sz="3600" dirty="0"/>
            <a:t>Waren</a:t>
          </a:r>
        </a:p>
      </dgm:t>
    </dgm:pt>
    <dgm:pt modelId="{CD18D29F-099F-40CF-88F2-32C6EA50C5EA}" type="parTrans" cxnId="{9679D1AF-0869-4A68-8BC0-661C8AD9B8B4}">
      <dgm:prSet custT="1"/>
      <dgm:spPr/>
      <dgm:t>
        <a:bodyPr/>
        <a:lstStyle/>
        <a:p>
          <a:endParaRPr lang="de-DE" sz="800"/>
        </a:p>
      </dgm:t>
    </dgm:pt>
    <dgm:pt modelId="{35D3C758-A165-433E-A0B0-0AD418367A08}" type="sibTrans" cxnId="{9679D1AF-0869-4A68-8BC0-661C8AD9B8B4}">
      <dgm:prSet/>
      <dgm:spPr/>
      <dgm:t>
        <a:bodyPr/>
        <a:lstStyle/>
        <a:p>
          <a:endParaRPr lang="de-DE" sz="2800"/>
        </a:p>
      </dgm:t>
    </dgm:pt>
    <dgm:pt modelId="{A8E9A181-EE43-4952-99A2-C4EAB3ED531C}">
      <dgm:prSet phldrT="[Text]" custT="1"/>
      <dgm:spPr/>
      <dgm:t>
        <a:bodyPr/>
        <a:lstStyle/>
        <a:p>
          <a:r>
            <a:rPr lang="de-DE" sz="3600" dirty="0"/>
            <a:t>Verwendung</a:t>
          </a:r>
        </a:p>
      </dgm:t>
    </dgm:pt>
    <dgm:pt modelId="{FE7C591F-1A69-4C20-91F1-3F6262F0C250}" type="parTrans" cxnId="{ADE7CADE-EF91-4FD8-BCF7-57BE219EA8A9}">
      <dgm:prSet custT="1"/>
      <dgm:spPr/>
      <dgm:t>
        <a:bodyPr/>
        <a:lstStyle/>
        <a:p>
          <a:endParaRPr lang="de-DE" sz="800"/>
        </a:p>
      </dgm:t>
    </dgm:pt>
    <dgm:pt modelId="{0C965CF6-13C4-4320-BACF-AE8A9107B3CF}" type="sibTrans" cxnId="{ADE7CADE-EF91-4FD8-BCF7-57BE219EA8A9}">
      <dgm:prSet/>
      <dgm:spPr/>
      <dgm:t>
        <a:bodyPr/>
        <a:lstStyle/>
        <a:p>
          <a:endParaRPr lang="de-DE" sz="2800"/>
        </a:p>
      </dgm:t>
    </dgm:pt>
    <dgm:pt modelId="{C624BF3D-F407-42B7-86E9-A754D9595B40}" type="pres">
      <dgm:prSet presAssocID="{3CDEE872-3F14-40CE-B1F2-8F50D67ADD1B}" presName="Name0" presStyleCnt="0">
        <dgm:presLayoutVars>
          <dgm:chPref val="1"/>
          <dgm:dir/>
          <dgm:animOne val="branch"/>
          <dgm:animLvl val="lvl"/>
          <dgm:resizeHandles val="exact"/>
        </dgm:presLayoutVars>
      </dgm:prSet>
      <dgm:spPr/>
    </dgm:pt>
    <dgm:pt modelId="{3E4AB1E4-EA5B-4C51-AD8A-437B8C7F8338}" type="pres">
      <dgm:prSet presAssocID="{782B0A18-1EAF-4256-8E4D-F3E776470A19}" presName="root1" presStyleCnt="0"/>
      <dgm:spPr/>
    </dgm:pt>
    <dgm:pt modelId="{B8F8D6A5-7F85-4A52-9F6D-862BDDD7D079}" type="pres">
      <dgm:prSet presAssocID="{782B0A18-1EAF-4256-8E4D-F3E776470A19}" presName="LevelOneTextNode" presStyleLbl="node0" presStyleIdx="0" presStyleCnt="1" custScaleX="127287" custLinFactNeighborY="-236">
        <dgm:presLayoutVars>
          <dgm:chPref val="3"/>
        </dgm:presLayoutVars>
      </dgm:prSet>
      <dgm:spPr/>
    </dgm:pt>
    <dgm:pt modelId="{EE5319ED-6E3D-4F84-90CA-DBC9684FEE2A}" type="pres">
      <dgm:prSet presAssocID="{782B0A18-1EAF-4256-8E4D-F3E776470A19}" presName="level2hierChild" presStyleCnt="0"/>
      <dgm:spPr/>
    </dgm:pt>
    <dgm:pt modelId="{41D4F86B-30AC-4216-9015-CD1928FFB4BA}" type="pres">
      <dgm:prSet presAssocID="{5AB78CB1-A77E-4C1A-BD68-5D52F42AA17B}" presName="conn2-1" presStyleLbl="parChTrans1D2" presStyleIdx="0" presStyleCnt="4"/>
      <dgm:spPr/>
    </dgm:pt>
    <dgm:pt modelId="{6263A064-A9BE-4A15-90E4-CFAB474C7775}" type="pres">
      <dgm:prSet presAssocID="{5AB78CB1-A77E-4C1A-BD68-5D52F42AA17B}" presName="connTx" presStyleLbl="parChTrans1D2" presStyleIdx="0" presStyleCnt="4"/>
      <dgm:spPr/>
    </dgm:pt>
    <dgm:pt modelId="{36BE89D3-E1D8-4141-AC44-AD713E079B2D}" type="pres">
      <dgm:prSet presAssocID="{BEA097FD-FD20-42EE-A670-6919E5A021A6}" presName="root2" presStyleCnt="0"/>
      <dgm:spPr/>
    </dgm:pt>
    <dgm:pt modelId="{6BA8ECF4-CF65-4DAB-B6B9-CE087B2EB554}" type="pres">
      <dgm:prSet presAssocID="{BEA097FD-FD20-42EE-A670-6919E5A021A6}" presName="LevelTwoTextNode" presStyleLbl="node2" presStyleIdx="0" presStyleCnt="4">
        <dgm:presLayoutVars>
          <dgm:chPref val="3"/>
        </dgm:presLayoutVars>
      </dgm:prSet>
      <dgm:spPr/>
    </dgm:pt>
    <dgm:pt modelId="{B3D889E8-B4BD-4F25-8F65-B53B75236F0E}" type="pres">
      <dgm:prSet presAssocID="{BEA097FD-FD20-42EE-A670-6919E5A021A6}" presName="level3hierChild" presStyleCnt="0"/>
      <dgm:spPr/>
    </dgm:pt>
    <dgm:pt modelId="{BCD8D829-A2A6-4600-929A-8F1956663BB0}" type="pres">
      <dgm:prSet presAssocID="{877815DC-EABC-4B1C-BFB9-C01093E9FF02}" presName="conn2-1" presStyleLbl="parChTrans1D2" presStyleIdx="1" presStyleCnt="4"/>
      <dgm:spPr/>
    </dgm:pt>
    <dgm:pt modelId="{4231341E-3208-4389-9EF8-92119F7A0A61}" type="pres">
      <dgm:prSet presAssocID="{877815DC-EABC-4B1C-BFB9-C01093E9FF02}" presName="connTx" presStyleLbl="parChTrans1D2" presStyleIdx="1" presStyleCnt="4"/>
      <dgm:spPr/>
    </dgm:pt>
    <dgm:pt modelId="{3B3ED0C5-B6D2-4CA2-8898-B4F39EBB7C7B}" type="pres">
      <dgm:prSet presAssocID="{897CD02C-B881-46DE-B2A7-C8CA05FA6410}" presName="root2" presStyleCnt="0"/>
      <dgm:spPr/>
    </dgm:pt>
    <dgm:pt modelId="{8892F08F-1464-46CF-B7FF-DB02059DF497}" type="pres">
      <dgm:prSet presAssocID="{897CD02C-B881-46DE-B2A7-C8CA05FA6410}" presName="LevelTwoTextNode" presStyleLbl="node2" presStyleIdx="1" presStyleCnt="4">
        <dgm:presLayoutVars>
          <dgm:chPref val="3"/>
        </dgm:presLayoutVars>
      </dgm:prSet>
      <dgm:spPr/>
    </dgm:pt>
    <dgm:pt modelId="{9A439B5F-B61B-43E7-998E-257B7C512141}" type="pres">
      <dgm:prSet presAssocID="{897CD02C-B881-46DE-B2A7-C8CA05FA6410}" presName="level3hierChild" presStyleCnt="0"/>
      <dgm:spPr/>
    </dgm:pt>
    <dgm:pt modelId="{076E0F1E-DA7A-45D5-9FBF-5490BE0AF9CF}" type="pres">
      <dgm:prSet presAssocID="{CD18D29F-099F-40CF-88F2-32C6EA50C5EA}" presName="conn2-1" presStyleLbl="parChTrans1D2" presStyleIdx="2" presStyleCnt="4"/>
      <dgm:spPr/>
    </dgm:pt>
    <dgm:pt modelId="{CD4B9354-A5CB-41D1-995B-6B275FD2C464}" type="pres">
      <dgm:prSet presAssocID="{CD18D29F-099F-40CF-88F2-32C6EA50C5EA}" presName="connTx" presStyleLbl="parChTrans1D2" presStyleIdx="2" presStyleCnt="4"/>
      <dgm:spPr/>
    </dgm:pt>
    <dgm:pt modelId="{6CE3C210-34E2-44FD-BAF2-C013A15F1220}" type="pres">
      <dgm:prSet presAssocID="{38B1F86C-4F8A-4ECC-A25E-E8F35C816B29}" presName="root2" presStyleCnt="0"/>
      <dgm:spPr/>
    </dgm:pt>
    <dgm:pt modelId="{80FA6F88-6967-446A-877C-4187FCA7D0DC}" type="pres">
      <dgm:prSet presAssocID="{38B1F86C-4F8A-4ECC-A25E-E8F35C816B29}" presName="LevelTwoTextNode" presStyleLbl="node2" presStyleIdx="2" presStyleCnt="4">
        <dgm:presLayoutVars>
          <dgm:chPref val="3"/>
        </dgm:presLayoutVars>
      </dgm:prSet>
      <dgm:spPr/>
    </dgm:pt>
    <dgm:pt modelId="{DF027E7C-1011-467F-BBB8-BFF2191C3279}" type="pres">
      <dgm:prSet presAssocID="{38B1F86C-4F8A-4ECC-A25E-E8F35C816B29}" presName="level3hierChild" presStyleCnt="0"/>
      <dgm:spPr/>
    </dgm:pt>
    <dgm:pt modelId="{3E2E26D5-661C-4F19-A02B-93CFE7E523A5}" type="pres">
      <dgm:prSet presAssocID="{FE7C591F-1A69-4C20-91F1-3F6262F0C250}" presName="conn2-1" presStyleLbl="parChTrans1D2" presStyleIdx="3" presStyleCnt="4"/>
      <dgm:spPr/>
    </dgm:pt>
    <dgm:pt modelId="{1D7C7D14-E72E-4C02-B0D5-214BC35B5082}" type="pres">
      <dgm:prSet presAssocID="{FE7C591F-1A69-4C20-91F1-3F6262F0C250}" presName="connTx" presStyleLbl="parChTrans1D2" presStyleIdx="3" presStyleCnt="4"/>
      <dgm:spPr/>
    </dgm:pt>
    <dgm:pt modelId="{A497A847-95D4-4E85-9CB3-4003D990667E}" type="pres">
      <dgm:prSet presAssocID="{A8E9A181-EE43-4952-99A2-C4EAB3ED531C}" presName="root2" presStyleCnt="0"/>
      <dgm:spPr/>
    </dgm:pt>
    <dgm:pt modelId="{B680FDA0-2741-4025-B5E8-5307AA2CABF5}" type="pres">
      <dgm:prSet presAssocID="{A8E9A181-EE43-4952-99A2-C4EAB3ED531C}" presName="LevelTwoTextNode" presStyleLbl="node2" presStyleIdx="3" presStyleCnt="4">
        <dgm:presLayoutVars>
          <dgm:chPref val="3"/>
        </dgm:presLayoutVars>
      </dgm:prSet>
      <dgm:spPr/>
    </dgm:pt>
    <dgm:pt modelId="{05606DEB-7F47-4010-8260-B46313753B21}" type="pres">
      <dgm:prSet presAssocID="{A8E9A181-EE43-4952-99A2-C4EAB3ED531C}" presName="level3hierChild" presStyleCnt="0"/>
      <dgm:spPr/>
    </dgm:pt>
  </dgm:ptLst>
  <dgm:cxnLst>
    <dgm:cxn modelId="{5456AD08-4935-4418-84A6-B4424878A10F}" type="presOf" srcId="{782B0A18-1EAF-4256-8E4D-F3E776470A19}" destId="{B8F8D6A5-7F85-4A52-9F6D-862BDDD7D079}" srcOrd="0" destOrd="0" presId="urn:microsoft.com/office/officeart/2008/layout/HorizontalMultiLevelHierarchy"/>
    <dgm:cxn modelId="{6E921918-CCD6-4E2D-A5C6-F12FB846F609}" type="presOf" srcId="{A8E9A181-EE43-4952-99A2-C4EAB3ED531C}" destId="{B680FDA0-2741-4025-B5E8-5307AA2CABF5}" srcOrd="0" destOrd="0" presId="urn:microsoft.com/office/officeart/2008/layout/HorizontalMultiLevelHierarchy"/>
    <dgm:cxn modelId="{5ADE1B20-356B-4DEA-8B48-9A16BB93EBEE}" type="presOf" srcId="{38B1F86C-4F8A-4ECC-A25E-E8F35C816B29}" destId="{80FA6F88-6967-446A-877C-4187FCA7D0DC}" srcOrd="0" destOrd="0" presId="urn:microsoft.com/office/officeart/2008/layout/HorizontalMultiLevelHierarchy"/>
    <dgm:cxn modelId="{DCB78426-BEE3-4F72-81C4-8C3497DB27D9}" type="presOf" srcId="{5AB78CB1-A77E-4C1A-BD68-5D52F42AA17B}" destId="{6263A064-A9BE-4A15-90E4-CFAB474C7775}" srcOrd="1" destOrd="0" presId="urn:microsoft.com/office/officeart/2008/layout/HorizontalMultiLevelHierarchy"/>
    <dgm:cxn modelId="{B46E1E27-933C-4EF2-912F-738394307E48}" type="presOf" srcId="{3CDEE872-3F14-40CE-B1F2-8F50D67ADD1B}" destId="{C624BF3D-F407-42B7-86E9-A754D9595B40}" srcOrd="0" destOrd="0" presId="urn:microsoft.com/office/officeart/2008/layout/HorizontalMultiLevelHierarchy"/>
    <dgm:cxn modelId="{E9C9E831-5C03-4E88-BB36-38ED46A842F7}" type="presOf" srcId="{877815DC-EABC-4B1C-BFB9-C01093E9FF02}" destId="{BCD8D829-A2A6-4600-929A-8F1956663BB0}" srcOrd="0" destOrd="0" presId="urn:microsoft.com/office/officeart/2008/layout/HorizontalMultiLevelHierarchy"/>
    <dgm:cxn modelId="{2808E637-48C6-4D5D-8A47-99EB29A938C3}" type="presOf" srcId="{FE7C591F-1A69-4C20-91F1-3F6262F0C250}" destId="{3E2E26D5-661C-4F19-A02B-93CFE7E523A5}" srcOrd="0" destOrd="0" presId="urn:microsoft.com/office/officeart/2008/layout/HorizontalMultiLevelHierarchy"/>
    <dgm:cxn modelId="{8B9C3B5F-1C85-42D3-B4F4-DF7FD5B7DEDC}" type="presOf" srcId="{FE7C591F-1A69-4C20-91F1-3F6262F0C250}" destId="{1D7C7D14-E72E-4C02-B0D5-214BC35B5082}" srcOrd="1" destOrd="0" presId="urn:microsoft.com/office/officeart/2008/layout/HorizontalMultiLevelHierarchy"/>
    <dgm:cxn modelId="{FE45286B-7E2A-4DBB-B5BB-25F59A9803D8}" type="presOf" srcId="{897CD02C-B881-46DE-B2A7-C8CA05FA6410}" destId="{8892F08F-1464-46CF-B7FF-DB02059DF497}" srcOrd="0" destOrd="0" presId="urn:microsoft.com/office/officeart/2008/layout/HorizontalMultiLevelHierarchy"/>
    <dgm:cxn modelId="{A6571578-8E00-4346-9F3F-FAD5A9CBDA4A}" type="presOf" srcId="{CD18D29F-099F-40CF-88F2-32C6EA50C5EA}" destId="{076E0F1E-DA7A-45D5-9FBF-5490BE0AF9CF}" srcOrd="0" destOrd="0" presId="urn:microsoft.com/office/officeart/2008/layout/HorizontalMultiLevelHierarchy"/>
    <dgm:cxn modelId="{8B481D95-E4F2-4C90-AB16-85E249AAF7F3}" srcId="{3CDEE872-3F14-40CE-B1F2-8F50D67ADD1B}" destId="{782B0A18-1EAF-4256-8E4D-F3E776470A19}" srcOrd="0" destOrd="0" parTransId="{BB0B860F-289D-4770-8B61-CC080AE402A1}" sibTransId="{1828D460-FA9A-4381-A816-A485DB96DBC1}"/>
    <dgm:cxn modelId="{322A5799-C650-483F-B7D5-68C5A971F271}" srcId="{782B0A18-1EAF-4256-8E4D-F3E776470A19}" destId="{BEA097FD-FD20-42EE-A670-6919E5A021A6}" srcOrd="0" destOrd="0" parTransId="{5AB78CB1-A77E-4C1A-BD68-5D52F42AA17B}" sibTransId="{847801D8-4A4A-4851-A46B-B94506D9309E}"/>
    <dgm:cxn modelId="{D75F5FA0-91F4-4F58-835B-3BAF2DB10508}" srcId="{782B0A18-1EAF-4256-8E4D-F3E776470A19}" destId="{897CD02C-B881-46DE-B2A7-C8CA05FA6410}" srcOrd="1" destOrd="0" parTransId="{877815DC-EABC-4B1C-BFB9-C01093E9FF02}" sibTransId="{847C8581-9557-4188-AFBD-E77D09E64A44}"/>
    <dgm:cxn modelId="{9679D1AF-0869-4A68-8BC0-661C8AD9B8B4}" srcId="{782B0A18-1EAF-4256-8E4D-F3E776470A19}" destId="{38B1F86C-4F8A-4ECC-A25E-E8F35C816B29}" srcOrd="2" destOrd="0" parTransId="{CD18D29F-099F-40CF-88F2-32C6EA50C5EA}" sibTransId="{35D3C758-A165-433E-A0B0-0AD418367A08}"/>
    <dgm:cxn modelId="{4001D7B4-9620-41B5-927E-EC06A928E402}" type="presOf" srcId="{877815DC-EABC-4B1C-BFB9-C01093E9FF02}" destId="{4231341E-3208-4389-9EF8-92119F7A0A61}" srcOrd="1" destOrd="0" presId="urn:microsoft.com/office/officeart/2008/layout/HorizontalMultiLevelHierarchy"/>
    <dgm:cxn modelId="{E41AECB5-7E61-49B9-B015-6A8EFE4F8096}" type="presOf" srcId="{BEA097FD-FD20-42EE-A670-6919E5A021A6}" destId="{6BA8ECF4-CF65-4DAB-B6B9-CE087B2EB554}" srcOrd="0" destOrd="0" presId="urn:microsoft.com/office/officeart/2008/layout/HorizontalMultiLevelHierarchy"/>
    <dgm:cxn modelId="{ADE7CADE-EF91-4FD8-BCF7-57BE219EA8A9}" srcId="{782B0A18-1EAF-4256-8E4D-F3E776470A19}" destId="{A8E9A181-EE43-4952-99A2-C4EAB3ED531C}" srcOrd="3" destOrd="0" parTransId="{FE7C591F-1A69-4C20-91F1-3F6262F0C250}" sibTransId="{0C965CF6-13C4-4320-BACF-AE8A9107B3CF}"/>
    <dgm:cxn modelId="{28C758E0-F668-4944-95F8-391A1A162A29}" type="presOf" srcId="{CD18D29F-099F-40CF-88F2-32C6EA50C5EA}" destId="{CD4B9354-A5CB-41D1-995B-6B275FD2C464}" srcOrd="1" destOrd="0" presId="urn:microsoft.com/office/officeart/2008/layout/HorizontalMultiLevelHierarchy"/>
    <dgm:cxn modelId="{275AB8EC-AC1A-4B7A-98EB-1E2AB2487DC4}" type="presOf" srcId="{5AB78CB1-A77E-4C1A-BD68-5D52F42AA17B}" destId="{41D4F86B-30AC-4216-9015-CD1928FFB4BA}" srcOrd="0" destOrd="0" presId="urn:microsoft.com/office/officeart/2008/layout/HorizontalMultiLevelHierarchy"/>
    <dgm:cxn modelId="{124D2235-5462-4D49-B5A4-DB6724821147}" type="presParOf" srcId="{C624BF3D-F407-42B7-86E9-A754D9595B40}" destId="{3E4AB1E4-EA5B-4C51-AD8A-437B8C7F8338}" srcOrd="0" destOrd="0" presId="urn:microsoft.com/office/officeart/2008/layout/HorizontalMultiLevelHierarchy"/>
    <dgm:cxn modelId="{165EE822-BEBC-48AE-9A35-2DCB4F461EF0}" type="presParOf" srcId="{3E4AB1E4-EA5B-4C51-AD8A-437B8C7F8338}" destId="{B8F8D6A5-7F85-4A52-9F6D-862BDDD7D079}" srcOrd="0" destOrd="0" presId="urn:microsoft.com/office/officeart/2008/layout/HorizontalMultiLevelHierarchy"/>
    <dgm:cxn modelId="{7884B7C1-F437-4237-B652-4F3886D35B33}" type="presParOf" srcId="{3E4AB1E4-EA5B-4C51-AD8A-437B8C7F8338}" destId="{EE5319ED-6E3D-4F84-90CA-DBC9684FEE2A}" srcOrd="1" destOrd="0" presId="urn:microsoft.com/office/officeart/2008/layout/HorizontalMultiLevelHierarchy"/>
    <dgm:cxn modelId="{3E89246A-F3EA-4203-9050-C8A077E0BF42}" type="presParOf" srcId="{EE5319ED-6E3D-4F84-90CA-DBC9684FEE2A}" destId="{41D4F86B-30AC-4216-9015-CD1928FFB4BA}" srcOrd="0" destOrd="0" presId="urn:microsoft.com/office/officeart/2008/layout/HorizontalMultiLevelHierarchy"/>
    <dgm:cxn modelId="{791E2BD2-7857-4D20-83F9-770EE6F156A1}" type="presParOf" srcId="{41D4F86B-30AC-4216-9015-CD1928FFB4BA}" destId="{6263A064-A9BE-4A15-90E4-CFAB474C7775}" srcOrd="0" destOrd="0" presId="urn:microsoft.com/office/officeart/2008/layout/HorizontalMultiLevelHierarchy"/>
    <dgm:cxn modelId="{2F4797B7-439A-42CD-B045-69EE82A0F12E}" type="presParOf" srcId="{EE5319ED-6E3D-4F84-90CA-DBC9684FEE2A}" destId="{36BE89D3-E1D8-4141-AC44-AD713E079B2D}" srcOrd="1" destOrd="0" presId="urn:microsoft.com/office/officeart/2008/layout/HorizontalMultiLevelHierarchy"/>
    <dgm:cxn modelId="{3D54998B-51ED-4964-860B-FD7E6722EEE6}" type="presParOf" srcId="{36BE89D3-E1D8-4141-AC44-AD713E079B2D}" destId="{6BA8ECF4-CF65-4DAB-B6B9-CE087B2EB554}" srcOrd="0" destOrd="0" presId="urn:microsoft.com/office/officeart/2008/layout/HorizontalMultiLevelHierarchy"/>
    <dgm:cxn modelId="{FF73EEE1-0A3E-4EBE-A244-B0D2A04AD214}" type="presParOf" srcId="{36BE89D3-E1D8-4141-AC44-AD713E079B2D}" destId="{B3D889E8-B4BD-4F25-8F65-B53B75236F0E}" srcOrd="1" destOrd="0" presId="urn:microsoft.com/office/officeart/2008/layout/HorizontalMultiLevelHierarchy"/>
    <dgm:cxn modelId="{52F4666B-CC2D-423E-8C13-3322D351E13F}" type="presParOf" srcId="{EE5319ED-6E3D-4F84-90CA-DBC9684FEE2A}" destId="{BCD8D829-A2A6-4600-929A-8F1956663BB0}" srcOrd="2" destOrd="0" presId="urn:microsoft.com/office/officeart/2008/layout/HorizontalMultiLevelHierarchy"/>
    <dgm:cxn modelId="{1C0D0109-FB50-49DD-B9B8-2F831547C67E}" type="presParOf" srcId="{BCD8D829-A2A6-4600-929A-8F1956663BB0}" destId="{4231341E-3208-4389-9EF8-92119F7A0A61}" srcOrd="0" destOrd="0" presId="urn:microsoft.com/office/officeart/2008/layout/HorizontalMultiLevelHierarchy"/>
    <dgm:cxn modelId="{F296CA59-087E-486B-9782-CCCC80A25F39}" type="presParOf" srcId="{EE5319ED-6E3D-4F84-90CA-DBC9684FEE2A}" destId="{3B3ED0C5-B6D2-4CA2-8898-B4F39EBB7C7B}" srcOrd="3" destOrd="0" presId="urn:microsoft.com/office/officeart/2008/layout/HorizontalMultiLevelHierarchy"/>
    <dgm:cxn modelId="{95FEE97B-E7EB-4488-BD35-06188D3789C1}" type="presParOf" srcId="{3B3ED0C5-B6D2-4CA2-8898-B4F39EBB7C7B}" destId="{8892F08F-1464-46CF-B7FF-DB02059DF497}" srcOrd="0" destOrd="0" presId="urn:microsoft.com/office/officeart/2008/layout/HorizontalMultiLevelHierarchy"/>
    <dgm:cxn modelId="{A70B8507-69C5-4168-80E2-7A02D79E9506}" type="presParOf" srcId="{3B3ED0C5-B6D2-4CA2-8898-B4F39EBB7C7B}" destId="{9A439B5F-B61B-43E7-998E-257B7C512141}" srcOrd="1" destOrd="0" presId="urn:microsoft.com/office/officeart/2008/layout/HorizontalMultiLevelHierarchy"/>
    <dgm:cxn modelId="{421E21F0-C185-42B2-BF58-9E8A1ECFDEC8}" type="presParOf" srcId="{EE5319ED-6E3D-4F84-90CA-DBC9684FEE2A}" destId="{076E0F1E-DA7A-45D5-9FBF-5490BE0AF9CF}" srcOrd="4" destOrd="0" presId="urn:microsoft.com/office/officeart/2008/layout/HorizontalMultiLevelHierarchy"/>
    <dgm:cxn modelId="{FB78246A-DE94-40FE-8473-09A44FD1330E}" type="presParOf" srcId="{076E0F1E-DA7A-45D5-9FBF-5490BE0AF9CF}" destId="{CD4B9354-A5CB-41D1-995B-6B275FD2C464}" srcOrd="0" destOrd="0" presId="urn:microsoft.com/office/officeart/2008/layout/HorizontalMultiLevelHierarchy"/>
    <dgm:cxn modelId="{292F3AF1-30D3-4FA2-908E-70EF6415290F}" type="presParOf" srcId="{EE5319ED-6E3D-4F84-90CA-DBC9684FEE2A}" destId="{6CE3C210-34E2-44FD-BAF2-C013A15F1220}" srcOrd="5" destOrd="0" presId="urn:microsoft.com/office/officeart/2008/layout/HorizontalMultiLevelHierarchy"/>
    <dgm:cxn modelId="{FC7BC747-B2CB-4D24-B76F-4238F7B4E1F4}" type="presParOf" srcId="{6CE3C210-34E2-44FD-BAF2-C013A15F1220}" destId="{80FA6F88-6967-446A-877C-4187FCA7D0DC}" srcOrd="0" destOrd="0" presId="urn:microsoft.com/office/officeart/2008/layout/HorizontalMultiLevelHierarchy"/>
    <dgm:cxn modelId="{9D66B3F1-EBF9-4E07-A59F-29DD1294C86B}" type="presParOf" srcId="{6CE3C210-34E2-44FD-BAF2-C013A15F1220}" destId="{DF027E7C-1011-467F-BBB8-BFF2191C3279}" srcOrd="1" destOrd="0" presId="urn:microsoft.com/office/officeart/2008/layout/HorizontalMultiLevelHierarchy"/>
    <dgm:cxn modelId="{9E335B8A-0DD8-4E3E-952C-B1CA69B5E10D}" type="presParOf" srcId="{EE5319ED-6E3D-4F84-90CA-DBC9684FEE2A}" destId="{3E2E26D5-661C-4F19-A02B-93CFE7E523A5}" srcOrd="6" destOrd="0" presId="urn:microsoft.com/office/officeart/2008/layout/HorizontalMultiLevelHierarchy"/>
    <dgm:cxn modelId="{8E05111C-0BBC-4D64-9D77-2D68013C6F37}" type="presParOf" srcId="{3E2E26D5-661C-4F19-A02B-93CFE7E523A5}" destId="{1D7C7D14-E72E-4C02-B0D5-214BC35B5082}" srcOrd="0" destOrd="0" presId="urn:microsoft.com/office/officeart/2008/layout/HorizontalMultiLevelHierarchy"/>
    <dgm:cxn modelId="{98767B31-76BD-43DD-85C4-AC0EFE7A672E}" type="presParOf" srcId="{EE5319ED-6E3D-4F84-90CA-DBC9684FEE2A}" destId="{A497A847-95D4-4E85-9CB3-4003D990667E}" srcOrd="7" destOrd="0" presId="urn:microsoft.com/office/officeart/2008/layout/HorizontalMultiLevelHierarchy"/>
    <dgm:cxn modelId="{0E8EA6E9-F68A-45CE-8933-80F2D019E97C}" type="presParOf" srcId="{A497A847-95D4-4E85-9CB3-4003D990667E}" destId="{B680FDA0-2741-4025-B5E8-5307AA2CABF5}" srcOrd="0" destOrd="0" presId="urn:microsoft.com/office/officeart/2008/layout/HorizontalMultiLevelHierarchy"/>
    <dgm:cxn modelId="{3A465D91-618A-4A17-8CF6-F8962509950C}" type="presParOf" srcId="{A497A847-95D4-4E85-9CB3-4003D990667E}" destId="{05606DEB-7F47-4010-8260-B46313753B2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E26D5-661C-4F19-A02B-93CFE7E523A5}">
      <dsp:nvSpPr>
        <dsp:cNvPr id="0" name=""/>
        <dsp:cNvSpPr/>
      </dsp:nvSpPr>
      <dsp:spPr>
        <a:xfrm>
          <a:off x="2958491" y="2103250"/>
          <a:ext cx="524298" cy="1502679"/>
        </a:xfrm>
        <a:custGeom>
          <a:avLst/>
          <a:gdLst/>
          <a:ahLst/>
          <a:cxnLst/>
          <a:rect l="0" t="0" r="0" b="0"/>
          <a:pathLst>
            <a:path>
              <a:moveTo>
                <a:pt x="0" y="0"/>
              </a:moveTo>
              <a:lnTo>
                <a:pt x="262149" y="0"/>
              </a:lnTo>
              <a:lnTo>
                <a:pt x="262149" y="1502679"/>
              </a:lnTo>
              <a:lnTo>
                <a:pt x="524298" y="15026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3180852" y="2814801"/>
        <a:ext cx="79575" cy="79575"/>
      </dsp:txXfrm>
    </dsp:sp>
    <dsp:sp modelId="{076E0F1E-DA7A-45D5-9FBF-5490BE0AF9CF}">
      <dsp:nvSpPr>
        <dsp:cNvPr id="0" name=""/>
        <dsp:cNvSpPr/>
      </dsp:nvSpPr>
      <dsp:spPr>
        <a:xfrm>
          <a:off x="2958491" y="2103250"/>
          <a:ext cx="524298" cy="503635"/>
        </a:xfrm>
        <a:custGeom>
          <a:avLst/>
          <a:gdLst/>
          <a:ahLst/>
          <a:cxnLst/>
          <a:rect l="0" t="0" r="0" b="0"/>
          <a:pathLst>
            <a:path>
              <a:moveTo>
                <a:pt x="0" y="0"/>
              </a:moveTo>
              <a:lnTo>
                <a:pt x="262149" y="0"/>
              </a:lnTo>
              <a:lnTo>
                <a:pt x="262149" y="503635"/>
              </a:lnTo>
              <a:lnTo>
                <a:pt x="524298" y="5036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3202465" y="2336892"/>
        <a:ext cx="36350" cy="36350"/>
      </dsp:txXfrm>
    </dsp:sp>
    <dsp:sp modelId="{BCD8D829-A2A6-4600-929A-8F1956663BB0}">
      <dsp:nvSpPr>
        <dsp:cNvPr id="0" name=""/>
        <dsp:cNvSpPr/>
      </dsp:nvSpPr>
      <dsp:spPr>
        <a:xfrm>
          <a:off x="2958491" y="1607842"/>
          <a:ext cx="524298" cy="495407"/>
        </a:xfrm>
        <a:custGeom>
          <a:avLst/>
          <a:gdLst/>
          <a:ahLst/>
          <a:cxnLst/>
          <a:rect l="0" t="0" r="0" b="0"/>
          <a:pathLst>
            <a:path>
              <a:moveTo>
                <a:pt x="0" y="495407"/>
              </a:moveTo>
              <a:lnTo>
                <a:pt x="262149" y="495407"/>
              </a:lnTo>
              <a:lnTo>
                <a:pt x="262149" y="0"/>
              </a:lnTo>
              <a:lnTo>
                <a:pt x="52429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3202607" y="1837512"/>
        <a:ext cx="36066" cy="36066"/>
      </dsp:txXfrm>
    </dsp:sp>
    <dsp:sp modelId="{41D4F86B-30AC-4216-9015-CD1928FFB4BA}">
      <dsp:nvSpPr>
        <dsp:cNvPr id="0" name=""/>
        <dsp:cNvSpPr/>
      </dsp:nvSpPr>
      <dsp:spPr>
        <a:xfrm>
          <a:off x="2958491" y="608798"/>
          <a:ext cx="524298" cy="1494451"/>
        </a:xfrm>
        <a:custGeom>
          <a:avLst/>
          <a:gdLst/>
          <a:ahLst/>
          <a:cxnLst/>
          <a:rect l="0" t="0" r="0" b="0"/>
          <a:pathLst>
            <a:path>
              <a:moveTo>
                <a:pt x="0" y="1494451"/>
              </a:moveTo>
              <a:lnTo>
                <a:pt x="262149" y="1494451"/>
              </a:lnTo>
              <a:lnTo>
                <a:pt x="262149" y="0"/>
              </a:lnTo>
              <a:lnTo>
                <a:pt x="52429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e-DE" sz="800" kern="1200"/>
        </a:p>
      </dsp:txBody>
      <dsp:txXfrm>
        <a:off x="3181046" y="1316430"/>
        <a:ext cx="79187" cy="79187"/>
      </dsp:txXfrm>
    </dsp:sp>
    <dsp:sp modelId="{B8F8D6A5-7F85-4A52-9F6D-862BDDD7D079}">
      <dsp:nvSpPr>
        <dsp:cNvPr id="0" name=""/>
        <dsp:cNvSpPr/>
      </dsp:nvSpPr>
      <dsp:spPr>
        <a:xfrm rot="16200000">
          <a:off x="346580" y="1594588"/>
          <a:ext cx="4206500" cy="10173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de-DE" sz="3600" kern="1200" dirty="0"/>
            <a:t>4  Prüfschritte der Exportkontrolle</a:t>
          </a:r>
        </a:p>
      </dsp:txBody>
      <dsp:txXfrm>
        <a:off x="346580" y="1594588"/>
        <a:ext cx="4206500" cy="1017322"/>
      </dsp:txXfrm>
    </dsp:sp>
    <dsp:sp modelId="{6BA8ECF4-CF65-4DAB-B6B9-CE087B2EB554}">
      <dsp:nvSpPr>
        <dsp:cNvPr id="0" name=""/>
        <dsp:cNvSpPr/>
      </dsp:nvSpPr>
      <dsp:spPr>
        <a:xfrm>
          <a:off x="3482789" y="209180"/>
          <a:ext cx="2621490" cy="7992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de-DE" sz="3600" kern="1200" dirty="0"/>
            <a:t>Personen</a:t>
          </a:r>
        </a:p>
      </dsp:txBody>
      <dsp:txXfrm>
        <a:off x="3482789" y="209180"/>
        <a:ext cx="2621490" cy="799235"/>
      </dsp:txXfrm>
    </dsp:sp>
    <dsp:sp modelId="{8892F08F-1464-46CF-B7FF-DB02059DF497}">
      <dsp:nvSpPr>
        <dsp:cNvPr id="0" name=""/>
        <dsp:cNvSpPr/>
      </dsp:nvSpPr>
      <dsp:spPr>
        <a:xfrm>
          <a:off x="3482789" y="1208224"/>
          <a:ext cx="2621490" cy="7992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de-DE" sz="3600" kern="1200" dirty="0"/>
            <a:t>Länder</a:t>
          </a:r>
        </a:p>
      </dsp:txBody>
      <dsp:txXfrm>
        <a:off x="3482789" y="1208224"/>
        <a:ext cx="2621490" cy="799235"/>
      </dsp:txXfrm>
    </dsp:sp>
    <dsp:sp modelId="{80FA6F88-6967-446A-877C-4187FCA7D0DC}">
      <dsp:nvSpPr>
        <dsp:cNvPr id="0" name=""/>
        <dsp:cNvSpPr/>
      </dsp:nvSpPr>
      <dsp:spPr>
        <a:xfrm>
          <a:off x="3482789" y="2207268"/>
          <a:ext cx="2621490" cy="7992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de-DE" sz="3600" kern="1200" dirty="0"/>
            <a:t>Waren</a:t>
          </a:r>
        </a:p>
      </dsp:txBody>
      <dsp:txXfrm>
        <a:off x="3482789" y="2207268"/>
        <a:ext cx="2621490" cy="799235"/>
      </dsp:txXfrm>
    </dsp:sp>
    <dsp:sp modelId="{B680FDA0-2741-4025-B5E8-5307AA2CABF5}">
      <dsp:nvSpPr>
        <dsp:cNvPr id="0" name=""/>
        <dsp:cNvSpPr/>
      </dsp:nvSpPr>
      <dsp:spPr>
        <a:xfrm>
          <a:off x="3482789" y="3206312"/>
          <a:ext cx="2621490" cy="7992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de-DE" sz="3600" kern="1200" dirty="0"/>
            <a:t>Verwendung</a:t>
          </a:r>
        </a:p>
      </dsp:txBody>
      <dsp:txXfrm>
        <a:off x="3482789" y="3206312"/>
        <a:ext cx="2621490" cy="79923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CAB96-D376-43CA-92F5-8D53488A2F56}" type="datetimeFigureOut">
              <a:rPr lang="de-DE" smtClean="0"/>
              <a:t>05.06.2023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15E36-3EDC-421B-8674-D22C0A975341}" type="slidenum">
              <a:rPr lang="de-DE" smtClean="0"/>
              <a:t>‹Nr.›</a:t>
            </a:fld>
            <a:endParaRPr lang="de-DE"/>
          </a:p>
        </p:txBody>
      </p:sp>
    </p:spTree>
    <p:extLst>
      <p:ext uri="{BB962C8B-B14F-4D97-AF65-F5344CB8AC3E}">
        <p14:creationId xmlns:p14="http://schemas.microsoft.com/office/powerpoint/2010/main" val="558608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2</a:t>
            </a:fld>
            <a:endParaRPr lang="de-DE"/>
          </a:p>
        </p:txBody>
      </p:sp>
    </p:spTree>
    <p:extLst>
      <p:ext uri="{BB962C8B-B14F-4D97-AF65-F5344CB8AC3E}">
        <p14:creationId xmlns:p14="http://schemas.microsoft.com/office/powerpoint/2010/main" val="1933513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C1BF483A-D15B-40CA-913D-B24C5489BA7C}" type="slidenum">
              <a:rPr lang="de-DE" smtClean="0"/>
              <a:t>11</a:t>
            </a:fld>
            <a:endParaRPr lang="de-DE"/>
          </a:p>
        </p:txBody>
      </p:sp>
    </p:spTree>
    <p:extLst>
      <p:ext uri="{BB962C8B-B14F-4D97-AF65-F5344CB8AC3E}">
        <p14:creationId xmlns:p14="http://schemas.microsoft.com/office/powerpoint/2010/main" val="1821031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12</a:t>
            </a:fld>
            <a:endParaRPr lang="de-DE"/>
          </a:p>
        </p:txBody>
      </p:sp>
    </p:spTree>
    <p:extLst>
      <p:ext uri="{BB962C8B-B14F-4D97-AF65-F5344CB8AC3E}">
        <p14:creationId xmlns:p14="http://schemas.microsoft.com/office/powerpoint/2010/main" val="2277285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13</a:t>
            </a:fld>
            <a:endParaRPr lang="de-DE"/>
          </a:p>
        </p:txBody>
      </p:sp>
    </p:spTree>
    <p:extLst>
      <p:ext uri="{BB962C8B-B14F-4D97-AF65-F5344CB8AC3E}">
        <p14:creationId xmlns:p14="http://schemas.microsoft.com/office/powerpoint/2010/main" val="3728159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14</a:t>
            </a:fld>
            <a:endParaRPr lang="de-DE"/>
          </a:p>
        </p:txBody>
      </p:sp>
    </p:spTree>
    <p:extLst>
      <p:ext uri="{BB962C8B-B14F-4D97-AF65-F5344CB8AC3E}">
        <p14:creationId xmlns:p14="http://schemas.microsoft.com/office/powerpoint/2010/main" val="3495076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15</a:t>
            </a:fld>
            <a:endParaRPr lang="de-DE"/>
          </a:p>
        </p:txBody>
      </p:sp>
    </p:spTree>
    <p:extLst>
      <p:ext uri="{BB962C8B-B14F-4D97-AF65-F5344CB8AC3E}">
        <p14:creationId xmlns:p14="http://schemas.microsoft.com/office/powerpoint/2010/main" val="2232716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16</a:t>
            </a:fld>
            <a:endParaRPr lang="de-DE"/>
          </a:p>
        </p:txBody>
      </p:sp>
    </p:spTree>
    <p:extLst>
      <p:ext uri="{BB962C8B-B14F-4D97-AF65-F5344CB8AC3E}">
        <p14:creationId xmlns:p14="http://schemas.microsoft.com/office/powerpoint/2010/main" val="4150483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17</a:t>
            </a:fld>
            <a:endParaRPr lang="de-DE"/>
          </a:p>
        </p:txBody>
      </p:sp>
    </p:spTree>
    <p:extLst>
      <p:ext uri="{BB962C8B-B14F-4D97-AF65-F5344CB8AC3E}">
        <p14:creationId xmlns:p14="http://schemas.microsoft.com/office/powerpoint/2010/main" val="1456576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18</a:t>
            </a:fld>
            <a:endParaRPr lang="de-DE"/>
          </a:p>
        </p:txBody>
      </p:sp>
    </p:spTree>
    <p:extLst>
      <p:ext uri="{BB962C8B-B14F-4D97-AF65-F5344CB8AC3E}">
        <p14:creationId xmlns:p14="http://schemas.microsoft.com/office/powerpoint/2010/main" val="1356560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19</a:t>
            </a:fld>
            <a:endParaRPr lang="de-DE"/>
          </a:p>
        </p:txBody>
      </p:sp>
    </p:spTree>
    <p:extLst>
      <p:ext uri="{BB962C8B-B14F-4D97-AF65-F5344CB8AC3E}">
        <p14:creationId xmlns:p14="http://schemas.microsoft.com/office/powerpoint/2010/main" val="2568969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20</a:t>
            </a:fld>
            <a:endParaRPr lang="de-DE"/>
          </a:p>
        </p:txBody>
      </p:sp>
    </p:spTree>
    <p:extLst>
      <p:ext uri="{BB962C8B-B14F-4D97-AF65-F5344CB8AC3E}">
        <p14:creationId xmlns:p14="http://schemas.microsoft.com/office/powerpoint/2010/main" val="310002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C1BF483A-D15B-40CA-913D-B24C5489BA7C}" type="slidenum">
              <a:rPr lang="de-DE" smtClean="0"/>
              <a:t>3</a:t>
            </a:fld>
            <a:endParaRPr lang="de-DE"/>
          </a:p>
        </p:txBody>
      </p:sp>
    </p:spTree>
    <p:extLst>
      <p:ext uri="{BB962C8B-B14F-4D97-AF65-F5344CB8AC3E}">
        <p14:creationId xmlns:p14="http://schemas.microsoft.com/office/powerpoint/2010/main" val="3783752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21</a:t>
            </a:fld>
            <a:endParaRPr lang="de-DE"/>
          </a:p>
        </p:txBody>
      </p:sp>
    </p:spTree>
    <p:extLst>
      <p:ext uri="{BB962C8B-B14F-4D97-AF65-F5344CB8AC3E}">
        <p14:creationId xmlns:p14="http://schemas.microsoft.com/office/powerpoint/2010/main" val="1148010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22</a:t>
            </a:fld>
            <a:endParaRPr lang="de-DE"/>
          </a:p>
        </p:txBody>
      </p:sp>
    </p:spTree>
    <p:extLst>
      <p:ext uri="{BB962C8B-B14F-4D97-AF65-F5344CB8AC3E}">
        <p14:creationId xmlns:p14="http://schemas.microsoft.com/office/powerpoint/2010/main" val="3957177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23</a:t>
            </a:fld>
            <a:endParaRPr lang="de-DE"/>
          </a:p>
        </p:txBody>
      </p:sp>
    </p:spTree>
    <p:extLst>
      <p:ext uri="{BB962C8B-B14F-4D97-AF65-F5344CB8AC3E}">
        <p14:creationId xmlns:p14="http://schemas.microsoft.com/office/powerpoint/2010/main" val="3162346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24</a:t>
            </a:fld>
            <a:endParaRPr lang="de-DE"/>
          </a:p>
        </p:txBody>
      </p:sp>
    </p:spTree>
    <p:extLst>
      <p:ext uri="{BB962C8B-B14F-4D97-AF65-F5344CB8AC3E}">
        <p14:creationId xmlns:p14="http://schemas.microsoft.com/office/powerpoint/2010/main" val="786077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25</a:t>
            </a:fld>
            <a:endParaRPr lang="de-DE"/>
          </a:p>
        </p:txBody>
      </p:sp>
    </p:spTree>
    <p:extLst>
      <p:ext uri="{BB962C8B-B14F-4D97-AF65-F5344CB8AC3E}">
        <p14:creationId xmlns:p14="http://schemas.microsoft.com/office/powerpoint/2010/main" val="3987118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26</a:t>
            </a:fld>
            <a:endParaRPr lang="de-DE"/>
          </a:p>
        </p:txBody>
      </p:sp>
    </p:spTree>
    <p:extLst>
      <p:ext uri="{BB962C8B-B14F-4D97-AF65-F5344CB8AC3E}">
        <p14:creationId xmlns:p14="http://schemas.microsoft.com/office/powerpoint/2010/main" val="4291651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C1BF483A-D15B-40CA-913D-B24C5489BA7C}" type="slidenum">
              <a:rPr lang="de-DE" smtClean="0"/>
              <a:t>27</a:t>
            </a:fld>
            <a:endParaRPr lang="de-DE"/>
          </a:p>
        </p:txBody>
      </p:sp>
    </p:spTree>
    <p:extLst>
      <p:ext uri="{BB962C8B-B14F-4D97-AF65-F5344CB8AC3E}">
        <p14:creationId xmlns:p14="http://schemas.microsoft.com/office/powerpoint/2010/main" val="2858464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28</a:t>
            </a:fld>
            <a:endParaRPr lang="de-DE"/>
          </a:p>
        </p:txBody>
      </p:sp>
    </p:spTree>
    <p:extLst>
      <p:ext uri="{BB962C8B-B14F-4D97-AF65-F5344CB8AC3E}">
        <p14:creationId xmlns:p14="http://schemas.microsoft.com/office/powerpoint/2010/main" val="3450349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C1BF483A-D15B-40CA-913D-B24C5489BA7C}" type="slidenum">
              <a:rPr lang="de-DE" smtClean="0"/>
              <a:t>29</a:t>
            </a:fld>
            <a:endParaRPr lang="de-DE"/>
          </a:p>
        </p:txBody>
      </p:sp>
    </p:spTree>
    <p:extLst>
      <p:ext uri="{BB962C8B-B14F-4D97-AF65-F5344CB8AC3E}">
        <p14:creationId xmlns:p14="http://schemas.microsoft.com/office/powerpoint/2010/main" val="1528275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30</a:t>
            </a:fld>
            <a:endParaRPr lang="de-DE"/>
          </a:p>
        </p:txBody>
      </p:sp>
    </p:spTree>
    <p:extLst>
      <p:ext uri="{BB962C8B-B14F-4D97-AF65-F5344CB8AC3E}">
        <p14:creationId xmlns:p14="http://schemas.microsoft.com/office/powerpoint/2010/main" val="153229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4</a:t>
            </a:fld>
            <a:endParaRPr lang="de-DE"/>
          </a:p>
        </p:txBody>
      </p:sp>
    </p:spTree>
    <p:extLst>
      <p:ext uri="{BB962C8B-B14F-4D97-AF65-F5344CB8AC3E}">
        <p14:creationId xmlns:p14="http://schemas.microsoft.com/office/powerpoint/2010/main" val="2891464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31</a:t>
            </a:fld>
            <a:endParaRPr lang="de-DE"/>
          </a:p>
        </p:txBody>
      </p:sp>
    </p:spTree>
    <p:extLst>
      <p:ext uri="{BB962C8B-B14F-4D97-AF65-F5344CB8AC3E}">
        <p14:creationId xmlns:p14="http://schemas.microsoft.com/office/powerpoint/2010/main" val="3439816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32</a:t>
            </a:fld>
            <a:endParaRPr lang="de-DE"/>
          </a:p>
        </p:txBody>
      </p:sp>
    </p:spTree>
    <p:extLst>
      <p:ext uri="{BB962C8B-B14F-4D97-AF65-F5344CB8AC3E}">
        <p14:creationId xmlns:p14="http://schemas.microsoft.com/office/powerpoint/2010/main" val="2621688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33</a:t>
            </a:fld>
            <a:endParaRPr lang="de-DE"/>
          </a:p>
        </p:txBody>
      </p:sp>
    </p:spTree>
    <p:extLst>
      <p:ext uri="{BB962C8B-B14F-4D97-AF65-F5344CB8AC3E}">
        <p14:creationId xmlns:p14="http://schemas.microsoft.com/office/powerpoint/2010/main" val="1520821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34</a:t>
            </a:fld>
            <a:endParaRPr lang="de-DE"/>
          </a:p>
        </p:txBody>
      </p:sp>
    </p:spTree>
    <p:extLst>
      <p:ext uri="{BB962C8B-B14F-4D97-AF65-F5344CB8AC3E}">
        <p14:creationId xmlns:p14="http://schemas.microsoft.com/office/powerpoint/2010/main" val="2600920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35</a:t>
            </a:fld>
            <a:endParaRPr lang="de-DE"/>
          </a:p>
        </p:txBody>
      </p:sp>
    </p:spTree>
    <p:extLst>
      <p:ext uri="{BB962C8B-B14F-4D97-AF65-F5344CB8AC3E}">
        <p14:creationId xmlns:p14="http://schemas.microsoft.com/office/powerpoint/2010/main" val="394318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36</a:t>
            </a:fld>
            <a:endParaRPr lang="de-DE"/>
          </a:p>
        </p:txBody>
      </p:sp>
    </p:spTree>
    <p:extLst>
      <p:ext uri="{BB962C8B-B14F-4D97-AF65-F5344CB8AC3E}">
        <p14:creationId xmlns:p14="http://schemas.microsoft.com/office/powerpoint/2010/main" val="267948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37</a:t>
            </a:fld>
            <a:endParaRPr lang="de-DE"/>
          </a:p>
        </p:txBody>
      </p:sp>
    </p:spTree>
    <p:extLst>
      <p:ext uri="{BB962C8B-B14F-4D97-AF65-F5344CB8AC3E}">
        <p14:creationId xmlns:p14="http://schemas.microsoft.com/office/powerpoint/2010/main" val="4121943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C1BF483A-D15B-40CA-913D-B24C5489BA7C}" type="slidenum">
              <a:rPr lang="de-DE" smtClean="0"/>
              <a:t>38</a:t>
            </a:fld>
            <a:endParaRPr lang="de-DE"/>
          </a:p>
        </p:txBody>
      </p:sp>
    </p:spTree>
    <p:extLst>
      <p:ext uri="{BB962C8B-B14F-4D97-AF65-F5344CB8AC3E}">
        <p14:creationId xmlns:p14="http://schemas.microsoft.com/office/powerpoint/2010/main" val="1464507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C1BF483A-D15B-40CA-913D-B24C5489BA7C}" type="slidenum">
              <a:rPr lang="de-DE" smtClean="0"/>
              <a:t>39</a:t>
            </a:fld>
            <a:endParaRPr lang="de-DE"/>
          </a:p>
        </p:txBody>
      </p:sp>
    </p:spTree>
    <p:extLst>
      <p:ext uri="{BB962C8B-B14F-4D97-AF65-F5344CB8AC3E}">
        <p14:creationId xmlns:p14="http://schemas.microsoft.com/office/powerpoint/2010/main" val="93557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5</a:t>
            </a:fld>
            <a:endParaRPr lang="de-DE"/>
          </a:p>
        </p:txBody>
      </p:sp>
    </p:spTree>
    <p:extLst>
      <p:ext uri="{BB962C8B-B14F-4D97-AF65-F5344CB8AC3E}">
        <p14:creationId xmlns:p14="http://schemas.microsoft.com/office/powerpoint/2010/main" val="1328139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C1BF483A-D15B-40CA-913D-B24C5489BA7C}" type="slidenum">
              <a:rPr lang="de-DE" smtClean="0"/>
              <a:t>6</a:t>
            </a:fld>
            <a:endParaRPr lang="de-DE"/>
          </a:p>
        </p:txBody>
      </p:sp>
    </p:spTree>
    <p:extLst>
      <p:ext uri="{BB962C8B-B14F-4D97-AF65-F5344CB8AC3E}">
        <p14:creationId xmlns:p14="http://schemas.microsoft.com/office/powerpoint/2010/main" val="144384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7</a:t>
            </a:fld>
            <a:endParaRPr lang="de-DE"/>
          </a:p>
        </p:txBody>
      </p:sp>
    </p:spTree>
    <p:extLst>
      <p:ext uri="{BB962C8B-B14F-4D97-AF65-F5344CB8AC3E}">
        <p14:creationId xmlns:p14="http://schemas.microsoft.com/office/powerpoint/2010/main" val="3476473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8</a:t>
            </a:fld>
            <a:endParaRPr lang="de-DE"/>
          </a:p>
        </p:txBody>
      </p:sp>
    </p:spTree>
    <p:extLst>
      <p:ext uri="{BB962C8B-B14F-4D97-AF65-F5344CB8AC3E}">
        <p14:creationId xmlns:p14="http://schemas.microsoft.com/office/powerpoint/2010/main" val="2610200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9</a:t>
            </a:fld>
            <a:endParaRPr lang="de-DE"/>
          </a:p>
        </p:txBody>
      </p:sp>
    </p:spTree>
    <p:extLst>
      <p:ext uri="{BB962C8B-B14F-4D97-AF65-F5344CB8AC3E}">
        <p14:creationId xmlns:p14="http://schemas.microsoft.com/office/powerpoint/2010/main" val="380839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C1BF483A-D15B-40CA-913D-B24C5489BA7C}" type="slidenum">
              <a:rPr lang="de-DE" smtClean="0"/>
              <a:t>10</a:t>
            </a:fld>
            <a:endParaRPr lang="de-DE"/>
          </a:p>
        </p:txBody>
      </p:sp>
    </p:spTree>
    <p:extLst>
      <p:ext uri="{BB962C8B-B14F-4D97-AF65-F5344CB8AC3E}">
        <p14:creationId xmlns:p14="http://schemas.microsoft.com/office/powerpoint/2010/main" val="422419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1C07C-B752-4448-8F50-B7AD1A25AA24}"/>
              </a:ext>
            </a:extLst>
          </p:cNvPr>
          <p:cNvSpPr>
            <a:spLocks noGrp="1"/>
          </p:cNvSpPr>
          <p:nvPr>
            <p:ph type="ctrTitle"/>
          </p:nvPr>
        </p:nvSpPr>
        <p:spPr>
          <a:xfrm>
            <a:off x="1524000" y="1122363"/>
            <a:ext cx="9144000" cy="2387600"/>
          </a:xfrm>
        </p:spPr>
        <p:txBody>
          <a:bodyPr anchor="b">
            <a:normAutofit/>
          </a:bodyPr>
          <a:lstStyle>
            <a:lvl1pPr algn="ctr">
              <a:defRPr lang="de-DE" sz="6000" kern="1200" dirty="0">
                <a:solidFill>
                  <a:srgbClr val="004359"/>
                </a:solidFill>
                <a:latin typeface="Titillium Web" panose="00000500000000000000" pitchFamily="2" charset="0"/>
                <a:ea typeface="+mn-ea"/>
                <a:cs typeface="Calibri"/>
              </a:defRPr>
            </a:lvl1pPr>
          </a:lstStyle>
          <a:p>
            <a:r>
              <a:rPr lang="de-DE" dirty="0"/>
              <a:t>Mastertitelformat bearbeiten</a:t>
            </a:r>
          </a:p>
        </p:txBody>
      </p:sp>
      <p:sp>
        <p:nvSpPr>
          <p:cNvPr id="3" name="Untertitel 2">
            <a:extLst>
              <a:ext uri="{FF2B5EF4-FFF2-40B4-BE49-F238E27FC236}">
                <a16:creationId xmlns:a16="http://schemas.microsoft.com/office/drawing/2014/main" id="{4D277E59-F5E4-49B9-83FC-5355BB219831}"/>
              </a:ext>
            </a:extLst>
          </p:cNvPr>
          <p:cNvSpPr>
            <a:spLocks noGrp="1"/>
          </p:cNvSpPr>
          <p:nvPr>
            <p:ph type="subTitle" idx="1"/>
          </p:nvPr>
        </p:nvSpPr>
        <p:spPr>
          <a:xfrm>
            <a:off x="1524000" y="3602038"/>
            <a:ext cx="9144000" cy="1655762"/>
          </a:xfrm>
        </p:spPr>
        <p:txBody>
          <a:bodyPr>
            <a:noAutofit/>
          </a:bodyPr>
          <a:lstStyle>
            <a:lvl1pPr marL="0" indent="0" algn="ctr">
              <a:buNone/>
              <a:defRPr lang="de-DE" sz="2400" kern="1200" dirty="0">
                <a:solidFill>
                  <a:srgbClr val="004359"/>
                </a:solidFill>
                <a:latin typeface="Titillium Web" panose="00000500000000000000" pitchFamily="2" charset="0"/>
                <a:ea typeface="+mn-ea"/>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Foliennummernplatzhalter 6">
            <a:extLst>
              <a:ext uri="{FF2B5EF4-FFF2-40B4-BE49-F238E27FC236}">
                <a16:creationId xmlns:a16="http://schemas.microsoft.com/office/drawing/2014/main" id="{136DA8BB-E605-4E57-BD1B-9486EF06EAD1}"/>
              </a:ext>
            </a:extLst>
          </p:cNvPr>
          <p:cNvSpPr>
            <a:spLocks noGrp="1"/>
          </p:cNvSpPr>
          <p:nvPr>
            <p:ph type="sldNum" sz="quarter" idx="10"/>
          </p:nvPr>
        </p:nvSpPr>
        <p:spPr/>
        <p:txBody>
          <a:bodyPr/>
          <a:lstStyle/>
          <a:p>
            <a:fld id="{2AD88AB2-BB49-49EB-AD76-750B25E71682}" type="slidenum">
              <a:rPr lang="de-DE" smtClean="0"/>
              <a:pPr/>
              <a:t>‹Nr.›</a:t>
            </a:fld>
            <a:endParaRPr lang="de-DE" dirty="0"/>
          </a:p>
        </p:txBody>
      </p:sp>
    </p:spTree>
    <p:extLst>
      <p:ext uri="{BB962C8B-B14F-4D97-AF65-F5344CB8AC3E}">
        <p14:creationId xmlns:p14="http://schemas.microsoft.com/office/powerpoint/2010/main" val="22574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D1942-8FD5-4661-8475-10C991F7157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1231A39-DC0A-4D9D-B4D7-7C8575BE3E8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B592C8C0-EBB8-4AFA-BAC6-871D926CE3FA}"/>
              </a:ext>
            </a:extLst>
          </p:cNvPr>
          <p:cNvSpPr>
            <a:spLocks noGrp="1"/>
          </p:cNvSpPr>
          <p:nvPr>
            <p:ph type="sldNum" sz="quarter" idx="10"/>
          </p:nvPr>
        </p:nvSpPr>
        <p:spPr/>
        <p:txBody>
          <a:bodyPr/>
          <a:lstStyle/>
          <a:p>
            <a:fld id="{2AD88AB2-BB49-49EB-AD76-750B25E71682}" type="slidenum">
              <a:rPr lang="de-DE" smtClean="0"/>
              <a:pPr/>
              <a:t>‹Nr.›</a:t>
            </a:fld>
            <a:endParaRPr lang="de-DE" dirty="0"/>
          </a:p>
        </p:txBody>
      </p:sp>
    </p:spTree>
    <p:extLst>
      <p:ext uri="{BB962C8B-B14F-4D97-AF65-F5344CB8AC3E}">
        <p14:creationId xmlns:p14="http://schemas.microsoft.com/office/powerpoint/2010/main" val="331058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BCAFB4C-BB5F-4A19-86FF-29AFDBDC961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A0FCC49-8562-437B-B6C8-8143157C78B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33C27CF8-CB18-498F-8E04-5F3E0942C130}"/>
              </a:ext>
            </a:extLst>
          </p:cNvPr>
          <p:cNvSpPr>
            <a:spLocks noGrp="1"/>
          </p:cNvSpPr>
          <p:nvPr>
            <p:ph type="sldNum" sz="quarter" idx="10"/>
          </p:nvPr>
        </p:nvSpPr>
        <p:spPr/>
        <p:txBody>
          <a:bodyPr/>
          <a:lstStyle/>
          <a:p>
            <a:fld id="{2AD88AB2-BB49-49EB-AD76-750B25E71682}" type="slidenum">
              <a:rPr lang="de-DE" smtClean="0"/>
              <a:pPr/>
              <a:t>‹Nr.›</a:t>
            </a:fld>
            <a:endParaRPr lang="de-DE" dirty="0"/>
          </a:p>
        </p:txBody>
      </p:sp>
    </p:spTree>
    <p:extLst>
      <p:ext uri="{BB962C8B-B14F-4D97-AF65-F5344CB8AC3E}">
        <p14:creationId xmlns:p14="http://schemas.microsoft.com/office/powerpoint/2010/main" val="337611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20BC8-225C-4EB7-8122-D632144C5903}"/>
              </a:ext>
            </a:extLst>
          </p:cNvPr>
          <p:cNvSpPr>
            <a:spLocks noGrp="1"/>
          </p:cNvSpPr>
          <p:nvPr>
            <p:ph type="title"/>
          </p:nvPr>
        </p:nvSpPr>
        <p:spPr>
          <a:xfrm>
            <a:off x="761288" y="0"/>
            <a:ext cx="10515600" cy="856721"/>
          </a:xfrm>
        </p:spPr>
        <p:txBody>
          <a:bodyPr>
            <a:normAutofit/>
          </a:bodyPr>
          <a:lstStyle>
            <a:lvl1pPr>
              <a:defRPr lang="de-DE" sz="2800" kern="1200" dirty="0">
                <a:solidFill>
                  <a:schemeClr val="bg1"/>
                </a:solidFill>
                <a:latin typeface="Titillium Web" panose="00000500000000000000" pitchFamily="2" charset="0"/>
                <a:ea typeface="+mn-ea"/>
                <a:cs typeface="Calibri"/>
              </a:defRPr>
            </a:lvl1pPr>
          </a:lstStyle>
          <a:p>
            <a:r>
              <a:rPr lang="de-DE" dirty="0"/>
              <a:t>Mastertitelformat bearbeiten</a:t>
            </a:r>
          </a:p>
        </p:txBody>
      </p:sp>
      <p:sp>
        <p:nvSpPr>
          <p:cNvPr id="3" name="Inhaltsplatzhalter 2">
            <a:extLst>
              <a:ext uri="{FF2B5EF4-FFF2-40B4-BE49-F238E27FC236}">
                <a16:creationId xmlns:a16="http://schemas.microsoft.com/office/drawing/2014/main" id="{4EF5334D-FA1F-435A-AF81-5818C4916A03}"/>
              </a:ext>
            </a:extLst>
          </p:cNvPr>
          <p:cNvSpPr>
            <a:spLocks noGrp="1"/>
          </p:cNvSpPr>
          <p:nvPr>
            <p:ph idx="1"/>
          </p:nvPr>
        </p:nvSpPr>
        <p:spPr>
          <a:xfrm>
            <a:off x="838200" y="1355605"/>
            <a:ext cx="10515600" cy="4351338"/>
          </a:xfrm>
        </p:spPr>
        <p:txBody>
          <a:bodyPr>
            <a:normAutofit/>
          </a:bodyPr>
          <a:lstStyle>
            <a:lvl1pPr>
              <a:defRPr lang="de-DE" sz="1800" kern="1200" dirty="0">
                <a:solidFill>
                  <a:srgbClr val="004359"/>
                </a:solidFill>
                <a:latin typeface="Titillium Web" panose="00000500000000000000" pitchFamily="2" charset="0"/>
                <a:ea typeface="+mn-ea"/>
                <a:cs typeface="Calibri"/>
              </a:defRPr>
            </a:lvl1pPr>
            <a:lvl2pPr>
              <a:defRPr lang="de-DE" sz="1800" kern="1200" dirty="0">
                <a:solidFill>
                  <a:srgbClr val="004359"/>
                </a:solidFill>
                <a:latin typeface="Titillium Web" panose="00000500000000000000" pitchFamily="2" charset="0"/>
                <a:ea typeface="+mn-ea"/>
                <a:cs typeface="Calibri"/>
              </a:defRPr>
            </a:lvl2pPr>
            <a:lvl3pPr>
              <a:defRPr lang="de-DE" sz="1800" kern="1200" dirty="0">
                <a:solidFill>
                  <a:srgbClr val="004359"/>
                </a:solidFill>
                <a:latin typeface="Titillium Web" panose="00000500000000000000" pitchFamily="2" charset="0"/>
                <a:ea typeface="+mn-ea"/>
                <a:cs typeface="Calibri"/>
              </a:defRPr>
            </a:lvl3pPr>
            <a:lvl4pPr>
              <a:defRPr lang="de-DE" sz="1800" kern="1200" dirty="0">
                <a:solidFill>
                  <a:srgbClr val="004359"/>
                </a:solidFill>
                <a:latin typeface="Titillium Web" panose="00000500000000000000" pitchFamily="2" charset="0"/>
                <a:ea typeface="+mn-ea"/>
                <a:cs typeface="Calibri"/>
              </a:defRPr>
            </a:lvl4pPr>
            <a:lvl5pPr>
              <a:defRPr lang="de-DE" sz="1800" kern="1200" dirty="0">
                <a:solidFill>
                  <a:srgbClr val="004359"/>
                </a:solidFill>
                <a:latin typeface="Titillium Web" panose="00000500000000000000" pitchFamily="2" charset="0"/>
                <a:ea typeface="+mn-ea"/>
                <a:cs typeface="Calibri"/>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B6BD8859-1BD1-4AEA-83BA-8EE954BBDC44}"/>
              </a:ext>
            </a:extLst>
          </p:cNvPr>
          <p:cNvSpPr>
            <a:spLocks noGrp="1"/>
          </p:cNvSpPr>
          <p:nvPr>
            <p:ph type="sldNum" sz="quarter" idx="10"/>
          </p:nvPr>
        </p:nvSpPr>
        <p:spPr/>
        <p:txBody>
          <a:bodyPr/>
          <a:lstStyle/>
          <a:p>
            <a:fld id="{2AD88AB2-BB49-49EB-AD76-750B25E71682}" type="slidenum">
              <a:rPr lang="de-DE" smtClean="0"/>
              <a:pPr/>
              <a:t>‹Nr.›</a:t>
            </a:fld>
            <a:endParaRPr lang="de-DE" dirty="0"/>
          </a:p>
        </p:txBody>
      </p:sp>
    </p:spTree>
    <p:extLst>
      <p:ext uri="{BB962C8B-B14F-4D97-AF65-F5344CB8AC3E}">
        <p14:creationId xmlns:p14="http://schemas.microsoft.com/office/powerpoint/2010/main" val="310895841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45D4802-8035-446B-B351-C13D861AD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7" name="Foliennummernplatzhalter 6">
            <a:extLst>
              <a:ext uri="{FF2B5EF4-FFF2-40B4-BE49-F238E27FC236}">
                <a16:creationId xmlns:a16="http://schemas.microsoft.com/office/drawing/2014/main" id="{DC9C42DA-5F3D-4FF7-8DA3-1C6AF0BC3480}"/>
              </a:ext>
            </a:extLst>
          </p:cNvPr>
          <p:cNvSpPr>
            <a:spLocks noGrp="1"/>
          </p:cNvSpPr>
          <p:nvPr>
            <p:ph type="sldNum" sz="quarter" idx="10"/>
          </p:nvPr>
        </p:nvSpPr>
        <p:spPr/>
        <p:txBody>
          <a:bodyPr/>
          <a:lstStyle/>
          <a:p>
            <a:fld id="{2AD88AB2-BB49-49EB-AD76-750B25E71682}" type="slidenum">
              <a:rPr lang="de-DE" smtClean="0"/>
              <a:pPr/>
              <a:t>‹Nr.›</a:t>
            </a:fld>
            <a:endParaRPr lang="de-DE" dirty="0"/>
          </a:p>
        </p:txBody>
      </p:sp>
      <p:sp>
        <p:nvSpPr>
          <p:cNvPr id="4" name="Titel 3">
            <a:extLst>
              <a:ext uri="{FF2B5EF4-FFF2-40B4-BE49-F238E27FC236}">
                <a16:creationId xmlns:a16="http://schemas.microsoft.com/office/drawing/2014/main" id="{950F289E-AE2A-3DF1-7922-DC5BAA3D58A3}"/>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22126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D33B1-7309-4382-8EF4-42A3DAB6D002}"/>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C33E3B6D-169E-42FB-B43B-0D1741B4C4A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6E90139-E778-43A9-AF37-774616D918D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CD26EB5C-FC15-44F5-80CC-70C4A1AA65CD}"/>
              </a:ext>
            </a:extLst>
          </p:cNvPr>
          <p:cNvSpPr>
            <a:spLocks noGrp="1"/>
          </p:cNvSpPr>
          <p:nvPr>
            <p:ph type="sldNum" sz="quarter" idx="10"/>
          </p:nvPr>
        </p:nvSpPr>
        <p:spPr/>
        <p:txBody>
          <a:bodyPr/>
          <a:lstStyle/>
          <a:p>
            <a:fld id="{2AD88AB2-BB49-49EB-AD76-750B25E71682}" type="slidenum">
              <a:rPr lang="de-DE" smtClean="0"/>
              <a:pPr/>
              <a:t>‹Nr.›</a:t>
            </a:fld>
            <a:endParaRPr lang="de-DE" dirty="0"/>
          </a:p>
        </p:txBody>
      </p:sp>
    </p:spTree>
    <p:extLst>
      <p:ext uri="{BB962C8B-B14F-4D97-AF65-F5344CB8AC3E}">
        <p14:creationId xmlns:p14="http://schemas.microsoft.com/office/powerpoint/2010/main" val="347444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D7B57-989A-4196-89C9-6CB3A35C805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6BBA9B1-91FA-443B-8117-9471696E6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F982E4F-2D74-4974-8BF7-7203B07244A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36C44F1-C1F2-474C-B378-40B319CCF2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5EAB2F2-B13C-456F-B189-15E545C893D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Foliennummernplatzhalter 9">
            <a:extLst>
              <a:ext uri="{FF2B5EF4-FFF2-40B4-BE49-F238E27FC236}">
                <a16:creationId xmlns:a16="http://schemas.microsoft.com/office/drawing/2014/main" id="{C05E2E16-CCE8-4201-BF21-AA80EEFE1D62}"/>
              </a:ext>
            </a:extLst>
          </p:cNvPr>
          <p:cNvSpPr>
            <a:spLocks noGrp="1"/>
          </p:cNvSpPr>
          <p:nvPr>
            <p:ph type="sldNum" sz="quarter" idx="10"/>
          </p:nvPr>
        </p:nvSpPr>
        <p:spPr/>
        <p:txBody>
          <a:bodyPr/>
          <a:lstStyle/>
          <a:p>
            <a:fld id="{2AD88AB2-BB49-49EB-AD76-750B25E71682}" type="slidenum">
              <a:rPr lang="de-DE" smtClean="0"/>
              <a:pPr/>
              <a:t>‹Nr.›</a:t>
            </a:fld>
            <a:endParaRPr lang="de-DE" dirty="0"/>
          </a:p>
        </p:txBody>
      </p:sp>
    </p:spTree>
    <p:extLst>
      <p:ext uri="{BB962C8B-B14F-4D97-AF65-F5344CB8AC3E}">
        <p14:creationId xmlns:p14="http://schemas.microsoft.com/office/powerpoint/2010/main" val="416777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84841-D0F1-4994-83A7-F37702C4BB33}"/>
              </a:ext>
            </a:extLst>
          </p:cNvPr>
          <p:cNvSpPr>
            <a:spLocks noGrp="1"/>
          </p:cNvSpPr>
          <p:nvPr>
            <p:ph type="title"/>
          </p:nvPr>
        </p:nvSpPr>
        <p:spPr/>
        <p:txBody>
          <a:bodyPr/>
          <a:lstStyle/>
          <a:p>
            <a:r>
              <a:rPr lang="de-DE" dirty="0"/>
              <a:t>Mastertitelformat bearbeiten</a:t>
            </a:r>
          </a:p>
        </p:txBody>
      </p:sp>
      <p:sp>
        <p:nvSpPr>
          <p:cNvPr id="6" name="Foliennummernplatzhalter 5">
            <a:extLst>
              <a:ext uri="{FF2B5EF4-FFF2-40B4-BE49-F238E27FC236}">
                <a16:creationId xmlns:a16="http://schemas.microsoft.com/office/drawing/2014/main" id="{7B1FB660-5584-490F-B5BD-4BC2DFFAA989}"/>
              </a:ext>
            </a:extLst>
          </p:cNvPr>
          <p:cNvSpPr>
            <a:spLocks noGrp="1"/>
          </p:cNvSpPr>
          <p:nvPr>
            <p:ph type="sldNum" sz="quarter" idx="10"/>
          </p:nvPr>
        </p:nvSpPr>
        <p:spPr/>
        <p:txBody>
          <a:bodyPr/>
          <a:lstStyle/>
          <a:p>
            <a:fld id="{2AD88AB2-BB49-49EB-AD76-750B25E71682}" type="slidenum">
              <a:rPr lang="de-DE" smtClean="0"/>
              <a:pPr/>
              <a:t>‹Nr.›</a:t>
            </a:fld>
            <a:endParaRPr lang="de-DE" dirty="0"/>
          </a:p>
        </p:txBody>
      </p:sp>
    </p:spTree>
    <p:extLst>
      <p:ext uri="{BB962C8B-B14F-4D97-AF65-F5344CB8AC3E}">
        <p14:creationId xmlns:p14="http://schemas.microsoft.com/office/powerpoint/2010/main" val="104625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54C2AA5-89B3-415E-A815-8909311E959C}"/>
              </a:ext>
            </a:extLst>
          </p:cNvPr>
          <p:cNvSpPr>
            <a:spLocks noGrp="1"/>
          </p:cNvSpPr>
          <p:nvPr>
            <p:ph type="sldNum" sz="quarter" idx="10"/>
          </p:nvPr>
        </p:nvSpPr>
        <p:spPr/>
        <p:txBody>
          <a:bodyPr/>
          <a:lstStyle/>
          <a:p>
            <a:fld id="{2AD88AB2-BB49-49EB-AD76-750B25E71682}" type="slidenum">
              <a:rPr lang="de-DE" smtClean="0"/>
              <a:pPr/>
              <a:t>‹Nr.›</a:t>
            </a:fld>
            <a:endParaRPr lang="de-DE" dirty="0"/>
          </a:p>
        </p:txBody>
      </p:sp>
    </p:spTree>
    <p:extLst>
      <p:ext uri="{BB962C8B-B14F-4D97-AF65-F5344CB8AC3E}">
        <p14:creationId xmlns:p14="http://schemas.microsoft.com/office/powerpoint/2010/main" val="388581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E873C-F941-4BE7-AA7E-AC336092BF6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2583601-720D-4FBA-844D-028C93A1D5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D224534-B715-45DA-8B76-A5FD5F168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oliennummernplatzhalter 7">
            <a:extLst>
              <a:ext uri="{FF2B5EF4-FFF2-40B4-BE49-F238E27FC236}">
                <a16:creationId xmlns:a16="http://schemas.microsoft.com/office/drawing/2014/main" id="{17682CD1-128F-4F1E-9782-A119FE2CBDD2}"/>
              </a:ext>
            </a:extLst>
          </p:cNvPr>
          <p:cNvSpPr>
            <a:spLocks noGrp="1"/>
          </p:cNvSpPr>
          <p:nvPr>
            <p:ph type="sldNum" sz="quarter" idx="10"/>
          </p:nvPr>
        </p:nvSpPr>
        <p:spPr/>
        <p:txBody>
          <a:bodyPr/>
          <a:lstStyle/>
          <a:p>
            <a:fld id="{2AD88AB2-BB49-49EB-AD76-750B25E71682}" type="slidenum">
              <a:rPr lang="de-DE" smtClean="0"/>
              <a:pPr/>
              <a:t>‹Nr.›</a:t>
            </a:fld>
            <a:endParaRPr lang="de-DE" dirty="0"/>
          </a:p>
        </p:txBody>
      </p:sp>
    </p:spTree>
    <p:extLst>
      <p:ext uri="{BB962C8B-B14F-4D97-AF65-F5344CB8AC3E}">
        <p14:creationId xmlns:p14="http://schemas.microsoft.com/office/powerpoint/2010/main" val="408146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8354F-C063-427B-A846-6FFB678BFE9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3F1FC0D-4F18-477D-B619-1634DF89C8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D74B5EA-089C-4471-82B8-227C04BF0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oliennummernplatzhalter 7">
            <a:extLst>
              <a:ext uri="{FF2B5EF4-FFF2-40B4-BE49-F238E27FC236}">
                <a16:creationId xmlns:a16="http://schemas.microsoft.com/office/drawing/2014/main" id="{72833C09-789B-4727-AEB2-EF55D332F0C8}"/>
              </a:ext>
            </a:extLst>
          </p:cNvPr>
          <p:cNvSpPr>
            <a:spLocks noGrp="1"/>
          </p:cNvSpPr>
          <p:nvPr>
            <p:ph type="sldNum" sz="quarter" idx="10"/>
          </p:nvPr>
        </p:nvSpPr>
        <p:spPr/>
        <p:txBody>
          <a:bodyPr/>
          <a:lstStyle/>
          <a:p>
            <a:fld id="{2AD88AB2-BB49-49EB-AD76-750B25E71682}" type="slidenum">
              <a:rPr lang="de-DE" smtClean="0"/>
              <a:pPr/>
              <a:t>‹Nr.›</a:t>
            </a:fld>
            <a:endParaRPr lang="de-DE" dirty="0"/>
          </a:p>
        </p:txBody>
      </p:sp>
    </p:spTree>
    <p:extLst>
      <p:ext uri="{BB962C8B-B14F-4D97-AF65-F5344CB8AC3E}">
        <p14:creationId xmlns:p14="http://schemas.microsoft.com/office/powerpoint/2010/main" val="412531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02D0ED0-BEE1-438F-8718-9510E490575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C2E6564A-B0D4-4400-BE3C-49B7898BFE8E}"/>
              </a:ext>
            </a:extLst>
          </p:cNvPr>
          <p:cNvSpPr/>
          <p:nvPr userDrawn="1"/>
        </p:nvSpPr>
        <p:spPr>
          <a:xfrm>
            <a:off x="11344102" y="6273338"/>
            <a:ext cx="713401" cy="487034"/>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10" name="Rechteck 9">
            <a:extLst>
              <a:ext uri="{FF2B5EF4-FFF2-40B4-BE49-F238E27FC236}">
                <a16:creationId xmlns:a16="http://schemas.microsoft.com/office/drawing/2014/main" id="{9C3988C1-9132-4E55-8E62-7710B921F332}"/>
              </a:ext>
            </a:extLst>
          </p:cNvPr>
          <p:cNvSpPr/>
          <p:nvPr userDrawn="1"/>
        </p:nvSpPr>
        <p:spPr>
          <a:xfrm>
            <a:off x="1530132" y="6273338"/>
            <a:ext cx="9725301" cy="487034"/>
          </a:xfrm>
          <a:prstGeom prst="rect">
            <a:avLst/>
          </a:prstGeom>
          <a:solidFill>
            <a:srgbClr val="00435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latin typeface="Titillium Web" panose="00000500000000000000" pitchFamily="2" charset="0"/>
              </a:rPr>
              <a:t>Schnellüberblick: So gehen Sie richtig mit den Embargos der EU um – 21.06.2023  </a:t>
            </a:r>
          </a:p>
        </p:txBody>
      </p:sp>
      <p:pic>
        <p:nvPicPr>
          <p:cNvPr id="12" name="Grafik 11" descr="Ein Bild, das Schild, sitzend, dunkel, Frau enthält.&#10;&#10;Automatisch generierte Beschreibung">
            <a:extLst>
              <a:ext uri="{FF2B5EF4-FFF2-40B4-BE49-F238E27FC236}">
                <a16:creationId xmlns:a16="http://schemas.microsoft.com/office/drawing/2014/main" id="{71113149-A549-4F58-97D4-A10267612E57}"/>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r="18763"/>
          <a:stretch/>
        </p:blipFill>
        <p:spPr>
          <a:xfrm>
            <a:off x="73774" y="6274501"/>
            <a:ext cx="1382584" cy="485871"/>
          </a:xfrm>
          <a:prstGeom prst="rect">
            <a:avLst/>
          </a:prstGeom>
        </p:spPr>
      </p:pic>
      <p:sp>
        <p:nvSpPr>
          <p:cNvPr id="2" name="Titelplatzhalter 1">
            <a:extLst>
              <a:ext uri="{FF2B5EF4-FFF2-40B4-BE49-F238E27FC236}">
                <a16:creationId xmlns:a16="http://schemas.microsoft.com/office/drawing/2014/main" id="{652BC78C-BD17-44EE-947F-041E5B3BD2FC}"/>
              </a:ext>
            </a:extLst>
          </p:cNvPr>
          <p:cNvSpPr>
            <a:spLocks noGrp="1"/>
          </p:cNvSpPr>
          <p:nvPr>
            <p:ph type="title"/>
          </p:nvPr>
        </p:nvSpPr>
        <p:spPr>
          <a:xfrm>
            <a:off x="838200" y="833966"/>
            <a:ext cx="10515600" cy="856721"/>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6D56141C-9102-431F-9BD1-87204B2627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Gleichschenkliges Dreieck 14">
            <a:extLst>
              <a:ext uri="{FF2B5EF4-FFF2-40B4-BE49-F238E27FC236}">
                <a16:creationId xmlns:a16="http://schemas.microsoft.com/office/drawing/2014/main" id="{EA0DDBA3-772B-4594-A05B-C0C3D4BAFFF9}"/>
              </a:ext>
            </a:extLst>
          </p:cNvPr>
          <p:cNvSpPr/>
          <p:nvPr userDrawn="1"/>
        </p:nvSpPr>
        <p:spPr>
          <a:xfrm rot="5400000">
            <a:off x="1339236" y="6464236"/>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Gleichschenkliges Dreieck 15">
            <a:extLst>
              <a:ext uri="{FF2B5EF4-FFF2-40B4-BE49-F238E27FC236}">
                <a16:creationId xmlns:a16="http://schemas.microsoft.com/office/drawing/2014/main" id="{25A747B9-4D06-49DF-9405-FF64982B3CC9}"/>
              </a:ext>
            </a:extLst>
          </p:cNvPr>
          <p:cNvSpPr/>
          <p:nvPr userDrawn="1"/>
        </p:nvSpPr>
        <p:spPr>
          <a:xfrm rot="16200000">
            <a:off x="10964892" y="6464442"/>
            <a:ext cx="487032" cy="105240"/>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16">
            <a:extLst>
              <a:ext uri="{FF2B5EF4-FFF2-40B4-BE49-F238E27FC236}">
                <a16:creationId xmlns:a16="http://schemas.microsoft.com/office/drawing/2014/main" id="{0082A690-24C8-4712-9D11-B666368D81F8}"/>
              </a:ext>
            </a:extLst>
          </p:cNvPr>
          <p:cNvSpPr>
            <a:spLocks noGrp="1"/>
          </p:cNvSpPr>
          <p:nvPr>
            <p:ph type="sldNum" sz="quarter" idx="4"/>
          </p:nvPr>
        </p:nvSpPr>
        <p:spPr>
          <a:xfrm>
            <a:off x="11430124" y="6334292"/>
            <a:ext cx="552749" cy="365125"/>
          </a:xfrm>
          <a:prstGeom prst="rect">
            <a:avLst/>
          </a:prstGeom>
        </p:spPr>
        <p:txBody>
          <a:bodyPr vert="horz" lIns="91440" tIns="45720" rIns="91440" bIns="45720" rtlCol="0" anchor="ctr"/>
          <a:lstStyle>
            <a:lvl1pPr algn="ctr">
              <a:defRPr sz="1200">
                <a:solidFill>
                  <a:schemeClr val="bg1"/>
                </a:solidFill>
              </a:defRPr>
            </a:lvl1pPr>
          </a:lstStyle>
          <a:p>
            <a:fld id="{2AD88AB2-BB49-49EB-AD76-750B25E71682}" type="slidenum">
              <a:rPr lang="de-DE" smtClean="0"/>
              <a:pPr/>
              <a:t>‹Nr.›</a:t>
            </a:fld>
            <a:endParaRPr lang="de-DE" dirty="0"/>
          </a:p>
        </p:txBody>
      </p:sp>
      <p:sp>
        <p:nvSpPr>
          <p:cNvPr id="18" name="Rechteck 17">
            <a:extLst>
              <a:ext uri="{FF2B5EF4-FFF2-40B4-BE49-F238E27FC236}">
                <a16:creationId xmlns:a16="http://schemas.microsoft.com/office/drawing/2014/main" id="{CC2FA7E3-FB21-4FF3-B42A-187CB972C4EC}"/>
              </a:ext>
            </a:extLst>
          </p:cNvPr>
          <p:cNvSpPr/>
          <p:nvPr userDrawn="1"/>
        </p:nvSpPr>
        <p:spPr>
          <a:xfrm>
            <a:off x="131421" y="109787"/>
            <a:ext cx="11926082" cy="627805"/>
          </a:xfrm>
          <a:prstGeom prst="rect">
            <a:avLst/>
          </a:prstGeom>
          <a:solidFill>
            <a:srgbClr val="00435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e-DE" sz="3200" b="1" dirty="0">
              <a:solidFill>
                <a:schemeClr val="bg1"/>
              </a:solidFill>
              <a:latin typeface="Titillium Web" panose="00000500000000000000" pitchFamily="2" charset="0"/>
            </a:endParaRPr>
          </a:p>
        </p:txBody>
      </p:sp>
      <p:sp>
        <p:nvSpPr>
          <p:cNvPr id="19" name="Rechteck 18">
            <a:extLst>
              <a:ext uri="{FF2B5EF4-FFF2-40B4-BE49-F238E27FC236}">
                <a16:creationId xmlns:a16="http://schemas.microsoft.com/office/drawing/2014/main" id="{CCF3998C-9AE2-437D-80D1-EEDB73BD9D1A}"/>
              </a:ext>
            </a:extLst>
          </p:cNvPr>
          <p:cNvSpPr/>
          <p:nvPr userDrawn="1"/>
        </p:nvSpPr>
        <p:spPr>
          <a:xfrm>
            <a:off x="131421" y="109786"/>
            <a:ext cx="426561" cy="627805"/>
          </a:xfrm>
          <a:prstGeom prst="rect">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8AAE"/>
              </a:solidFill>
              <a:latin typeface="+mj-lt"/>
            </a:endParaRPr>
          </a:p>
        </p:txBody>
      </p:sp>
      <p:sp>
        <p:nvSpPr>
          <p:cNvPr id="20" name="Gleichschenkliges Dreieck 19">
            <a:extLst>
              <a:ext uri="{FF2B5EF4-FFF2-40B4-BE49-F238E27FC236}">
                <a16:creationId xmlns:a16="http://schemas.microsoft.com/office/drawing/2014/main" id="{ADC6E3E9-3C58-4FB5-953E-E5C4E4E2AFFD}"/>
              </a:ext>
            </a:extLst>
          </p:cNvPr>
          <p:cNvSpPr/>
          <p:nvPr userDrawn="1"/>
        </p:nvSpPr>
        <p:spPr>
          <a:xfrm rot="5400000">
            <a:off x="294540" y="373227"/>
            <a:ext cx="627805" cy="100924"/>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440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Titillium Web"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tillium Web"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tillium Web"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tillium Web"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tillium Web"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tillium Web"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hyperlink" Target="http://www.azvz.de/" TargetMode="External"/><Relationship Id="rId4" Type="http://schemas.openxmlformats.org/officeDocument/2006/relationships/hyperlink" Target="mailto:info@azvz.de"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15F88-9EAD-4D68-AAF3-DFE0FCD3EC8E}"/>
              </a:ext>
            </a:extLst>
          </p:cNvPr>
          <p:cNvSpPr>
            <a:spLocks noGrp="1"/>
          </p:cNvSpPr>
          <p:nvPr>
            <p:ph type="ctrTitle"/>
          </p:nvPr>
        </p:nvSpPr>
        <p:spPr>
          <a:xfrm>
            <a:off x="0" y="1403706"/>
            <a:ext cx="6803472" cy="900987"/>
          </a:xfrm>
        </p:spPr>
        <p:txBody>
          <a:bodyPr>
            <a:normAutofit fontScale="90000"/>
          </a:bodyPr>
          <a:lstStyle/>
          <a:p>
            <a:r>
              <a:rPr lang="de-DE" dirty="0"/>
              <a:t>Herzlich Willkommen</a:t>
            </a:r>
          </a:p>
        </p:txBody>
      </p:sp>
      <p:sp>
        <p:nvSpPr>
          <p:cNvPr id="3" name="Untertitel 2">
            <a:extLst>
              <a:ext uri="{FF2B5EF4-FFF2-40B4-BE49-F238E27FC236}">
                <a16:creationId xmlns:a16="http://schemas.microsoft.com/office/drawing/2014/main" id="{D9CA4464-E170-42EF-9D45-4F22AF334E18}"/>
              </a:ext>
            </a:extLst>
          </p:cNvPr>
          <p:cNvSpPr>
            <a:spLocks noGrp="1"/>
          </p:cNvSpPr>
          <p:nvPr>
            <p:ph type="subTitle" idx="1"/>
          </p:nvPr>
        </p:nvSpPr>
        <p:spPr>
          <a:xfrm>
            <a:off x="243281" y="2419190"/>
            <a:ext cx="6560191" cy="1655762"/>
          </a:xfrm>
        </p:spPr>
        <p:txBody>
          <a:bodyPr/>
          <a:lstStyle/>
          <a:p>
            <a:r>
              <a:rPr lang="de-DE" dirty="0"/>
              <a:t>Bei dem Live Online-Training: </a:t>
            </a:r>
            <a:r>
              <a:rPr lang="de-DE" sz="2000" b="1" dirty="0"/>
              <a:t>Schnellüberblick: So gehen Sie richtig mit den Embargos der EU um</a:t>
            </a:r>
          </a:p>
          <a:p>
            <a:r>
              <a:rPr lang="de-DE" sz="2000" dirty="0"/>
              <a:t>mit</a:t>
            </a:r>
            <a:r>
              <a:rPr lang="de-DE" sz="2000" b="1" dirty="0"/>
              <a:t> Holger Schmidbaur</a:t>
            </a:r>
            <a:endParaRPr lang="de-DE" b="1" dirty="0"/>
          </a:p>
        </p:txBody>
      </p:sp>
      <p:sp>
        <p:nvSpPr>
          <p:cNvPr id="4" name="Textfeld 3">
            <a:extLst>
              <a:ext uri="{FF2B5EF4-FFF2-40B4-BE49-F238E27FC236}">
                <a16:creationId xmlns:a16="http://schemas.microsoft.com/office/drawing/2014/main" id="{997014F0-B52E-4941-A3EB-B7BF452C3159}"/>
              </a:ext>
            </a:extLst>
          </p:cNvPr>
          <p:cNvSpPr txBox="1"/>
          <p:nvPr/>
        </p:nvSpPr>
        <p:spPr>
          <a:xfrm>
            <a:off x="0" y="4703583"/>
            <a:ext cx="7206143" cy="539536"/>
          </a:xfrm>
          <a:prstGeom prst="rect">
            <a:avLst/>
          </a:prstGeom>
          <a:solidFill>
            <a:srgbClr val="BACF31"/>
          </a:solidFill>
          <a:ln>
            <a:noFill/>
          </a:ln>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lang="de-DE" sz="2400" dirty="0">
                <a:solidFill>
                  <a:srgbClr val="004359"/>
                </a:solidFill>
                <a:latin typeface="Titillium Web" panose="00000500000000000000" pitchFamily="2" charset="0"/>
                <a:cs typeface="Calibri"/>
              </a:defRPr>
            </a:lvl1pPr>
            <a:lvl2pPr indent="0" algn="ctr">
              <a:lnSpc>
                <a:spcPct val="90000"/>
              </a:lnSpc>
              <a:spcBef>
                <a:spcPts val="500"/>
              </a:spcBef>
              <a:buFont typeface="Arial" panose="020B0604020202020204" pitchFamily="34" charset="0"/>
              <a:buNone/>
              <a:defRPr sz="2000">
                <a:latin typeface="Titillium Web" panose="00000500000000000000" pitchFamily="2" charset="0"/>
              </a:defRPr>
            </a:lvl2pPr>
            <a:lvl3pPr indent="0" algn="ctr">
              <a:lnSpc>
                <a:spcPct val="90000"/>
              </a:lnSpc>
              <a:spcBef>
                <a:spcPts val="500"/>
              </a:spcBef>
              <a:buFont typeface="Arial" panose="020B0604020202020204" pitchFamily="34" charset="0"/>
              <a:buNone/>
              <a:defRPr>
                <a:latin typeface="Titillium Web" panose="00000500000000000000" pitchFamily="2" charset="0"/>
              </a:defRPr>
            </a:lvl3pPr>
            <a:lvl4pPr indent="0" algn="ctr">
              <a:lnSpc>
                <a:spcPct val="90000"/>
              </a:lnSpc>
              <a:spcBef>
                <a:spcPts val="500"/>
              </a:spcBef>
              <a:buFont typeface="Arial" panose="020B0604020202020204" pitchFamily="34" charset="0"/>
              <a:buNone/>
              <a:defRPr sz="1600">
                <a:latin typeface="Titillium Web" panose="00000500000000000000" pitchFamily="2" charset="0"/>
              </a:defRPr>
            </a:lvl4pPr>
            <a:lvl5pPr indent="0" algn="ctr">
              <a:lnSpc>
                <a:spcPct val="90000"/>
              </a:lnSpc>
              <a:spcBef>
                <a:spcPts val="500"/>
              </a:spcBef>
              <a:buFont typeface="Arial" panose="020B0604020202020204" pitchFamily="34" charset="0"/>
              <a:buNone/>
              <a:defRPr sz="1600">
                <a:latin typeface="Titillium Web" panose="00000500000000000000" pitchFamily="2"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de-DE" sz="3200" b="1" dirty="0"/>
              <a:t>Gleich geht‘s los!</a:t>
            </a:r>
          </a:p>
        </p:txBody>
      </p:sp>
      <p:sp>
        <p:nvSpPr>
          <p:cNvPr id="6" name="Gleichschenkliges Dreieck 5">
            <a:extLst>
              <a:ext uri="{FF2B5EF4-FFF2-40B4-BE49-F238E27FC236}">
                <a16:creationId xmlns:a16="http://schemas.microsoft.com/office/drawing/2014/main" id="{29505A56-2611-4FBD-B1B9-144B0F3566E4}"/>
              </a:ext>
            </a:extLst>
          </p:cNvPr>
          <p:cNvSpPr/>
          <p:nvPr/>
        </p:nvSpPr>
        <p:spPr>
          <a:xfrm rot="16200000">
            <a:off x="6865068" y="4902043"/>
            <a:ext cx="539535" cy="142613"/>
          </a:xfrm>
          <a:prstGeom prst="triangle">
            <a:avLst/>
          </a:prstGeom>
          <a:solidFill>
            <a:srgbClr val="00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EEB789AA-1BC7-4F1E-88EA-1A2CAD0D6179}"/>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backgroundRemoval t="9605" b="90113" l="1290" r="90000">
                        <a14:foregroundMark x1="7742" y1="31073" x2="7742" y2="31073"/>
                        <a14:foregroundMark x1="2742" y1="24576" x2="2742" y2="24576"/>
                        <a14:foregroundMark x1="12581" y1="52542" x2="12581" y2="52542"/>
                        <a14:foregroundMark x1="11532" y1="54802" x2="11532" y2="54802"/>
                        <a14:foregroundMark x1="12419" y1="58757" x2="11694" y2="45480"/>
                        <a14:foregroundMark x1="1532" y1="72034" x2="1532" y2="72034"/>
                        <a14:foregroundMark x1="1290" y1="90113" x2="1290" y2="90113"/>
                        <a14:foregroundMark x1="27500" y1="10169" x2="27500" y2="10169"/>
                      </a14:backgroundRemoval>
                    </a14:imgEffect>
                  </a14:imgLayer>
                </a14:imgProps>
              </a:ext>
              <a:ext uri="{28A0092B-C50C-407E-A947-70E740481C1C}">
                <a14:useLocalDpi xmlns:a14="http://schemas.microsoft.com/office/drawing/2010/main" val="0"/>
              </a:ext>
            </a:extLst>
          </a:blip>
          <a:srcRect r="71441"/>
          <a:stretch/>
        </p:blipFill>
        <p:spPr>
          <a:xfrm>
            <a:off x="7976183" y="1311311"/>
            <a:ext cx="3872918" cy="3871519"/>
          </a:xfrm>
          <a:prstGeom prst="rect">
            <a:avLst/>
          </a:prstGeom>
        </p:spPr>
      </p:pic>
      <p:sp>
        <p:nvSpPr>
          <p:cNvPr id="9" name="Rechteck 8">
            <a:extLst>
              <a:ext uri="{FF2B5EF4-FFF2-40B4-BE49-F238E27FC236}">
                <a16:creationId xmlns:a16="http://schemas.microsoft.com/office/drawing/2014/main" id="{E382B473-AD9D-4BDC-806C-2F9A7BAA255C}"/>
              </a:ext>
            </a:extLst>
          </p:cNvPr>
          <p:cNvSpPr/>
          <p:nvPr/>
        </p:nvSpPr>
        <p:spPr>
          <a:xfrm>
            <a:off x="2028825" y="6334292"/>
            <a:ext cx="8867775" cy="365125"/>
          </a:xfrm>
          <a:prstGeom prst="rect">
            <a:avLst/>
          </a:prstGeom>
          <a:solidFill>
            <a:srgbClr val="004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7D9C57D5-2AD7-4C22-9FE7-1A904FEDE6D7}"/>
              </a:ext>
            </a:extLst>
          </p:cNvPr>
          <p:cNvSpPr/>
          <p:nvPr/>
        </p:nvSpPr>
        <p:spPr>
          <a:xfrm>
            <a:off x="11591925" y="6394579"/>
            <a:ext cx="257176" cy="304838"/>
          </a:xfrm>
          <a:prstGeom prst="rect">
            <a:avLst/>
          </a:prstGeom>
          <a:solidFill>
            <a:srgbClr val="BA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4329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Die Länderembargos </a:t>
            </a:r>
            <a:endParaRPr lang="de-CH" dirty="0"/>
          </a:p>
        </p:txBody>
      </p:sp>
      <p:sp>
        <p:nvSpPr>
          <p:cNvPr id="3" name="Inhaltsplatzhalter 2">
            <a:extLst>
              <a:ext uri="{FF2B5EF4-FFF2-40B4-BE49-F238E27FC236}">
                <a16:creationId xmlns:a16="http://schemas.microsoft.com/office/drawing/2014/main" id="{F3468B10-26D2-F9CF-258E-8E4A53F12A5E}"/>
              </a:ext>
            </a:extLst>
          </p:cNvPr>
          <p:cNvSpPr>
            <a:spLocks noGrp="1"/>
          </p:cNvSpPr>
          <p:nvPr>
            <p:ph idx="1"/>
          </p:nvPr>
        </p:nvSpPr>
        <p:spPr>
          <a:xfrm>
            <a:off x="538455" y="1120949"/>
            <a:ext cx="10738433" cy="4818456"/>
          </a:xfrm>
        </p:spPr>
        <p:txBody>
          <a:bodyPr>
            <a:normAutofit/>
          </a:bodyPr>
          <a:lstStyle/>
          <a:p>
            <a:pPr marL="342900" lvl="1" indent="-342900"/>
            <a:r>
              <a:rPr lang="de-DE" sz="2400" kern="1200" dirty="0"/>
              <a:t>Die EU-Dual-Use-Verordnung sieht im Rahmen der Allgemeinen Genehmigung Länder vor, welche als vertrauenswürdig gelten</a:t>
            </a:r>
          </a:p>
          <a:p>
            <a:pPr marL="342900" lvl="1" indent="-342900"/>
            <a:endParaRPr lang="de-DE" sz="2400" kern="1200" dirty="0"/>
          </a:p>
          <a:p>
            <a:pPr marL="342900" lvl="1" indent="-342900"/>
            <a:r>
              <a:rPr lang="de-DE" sz="2400" kern="1200" dirty="0"/>
              <a:t>Häufig sind dies die G7-Staaten oder auch Staaten, die die europäische Sicherheitspolitik unterstützen</a:t>
            </a:r>
          </a:p>
          <a:p>
            <a:pPr marL="342900" lvl="1" indent="-342900"/>
            <a:endParaRPr lang="de-DE" sz="2400" kern="1200" dirty="0"/>
          </a:p>
          <a:p>
            <a:pPr marL="342900" lvl="1" indent="-342900"/>
            <a:r>
              <a:rPr lang="de-DE" sz="2400" kern="1200" dirty="0"/>
              <a:t>Damit gibt es auch, den umkehrten Fall eines Embargos, nämlich den, der bevorzugten Behandlung eines Landes für die Belieferung mit kritischen Gütern</a:t>
            </a:r>
            <a:r>
              <a:rPr lang="de-CH" sz="2400" kern="1200" dirty="0"/>
              <a:t>. </a:t>
            </a:r>
          </a:p>
        </p:txBody>
      </p:sp>
    </p:spTree>
    <p:extLst>
      <p:ext uri="{BB962C8B-B14F-4D97-AF65-F5344CB8AC3E}">
        <p14:creationId xmlns:p14="http://schemas.microsoft.com/office/powerpoint/2010/main" val="668744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7111" y="1439092"/>
            <a:ext cx="11291977" cy="2387600"/>
          </a:xfrm>
        </p:spPr>
        <p:txBody>
          <a:bodyPr>
            <a:normAutofit/>
          </a:bodyPr>
          <a:lstStyle/>
          <a:p>
            <a:r>
              <a:rPr lang="de-DE" sz="4800" dirty="0"/>
              <a:t>Wie prüfe ich Länderembargos korrekt und was gilt es zu beachten</a:t>
            </a:r>
          </a:p>
        </p:txBody>
      </p:sp>
    </p:spTree>
    <p:extLst>
      <p:ext uri="{BB962C8B-B14F-4D97-AF65-F5344CB8AC3E}">
        <p14:creationId xmlns:p14="http://schemas.microsoft.com/office/powerpoint/2010/main" val="2192701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Wie prüfe ich Länderembargos korrekt und was gilt es zu beachten</a:t>
            </a:r>
            <a:endParaRPr lang="de-CH" dirty="0"/>
          </a:p>
        </p:txBody>
      </p:sp>
      <p:sp>
        <p:nvSpPr>
          <p:cNvPr id="3" name="Inhaltsplatzhalter 2">
            <a:extLst>
              <a:ext uri="{FF2B5EF4-FFF2-40B4-BE49-F238E27FC236}">
                <a16:creationId xmlns:a16="http://schemas.microsoft.com/office/drawing/2014/main" id="{F3468B10-26D2-F9CF-258E-8E4A53F12A5E}"/>
              </a:ext>
            </a:extLst>
          </p:cNvPr>
          <p:cNvSpPr>
            <a:spLocks noGrp="1"/>
          </p:cNvSpPr>
          <p:nvPr>
            <p:ph idx="1"/>
          </p:nvPr>
        </p:nvSpPr>
        <p:spPr>
          <a:xfrm>
            <a:off x="538455" y="1120949"/>
            <a:ext cx="10738433" cy="4818456"/>
          </a:xfrm>
        </p:spPr>
        <p:txBody>
          <a:bodyPr>
            <a:normAutofit/>
          </a:bodyPr>
          <a:lstStyle/>
          <a:p>
            <a:pPr marL="342900" lvl="1" indent="-342900"/>
            <a:r>
              <a:rPr lang="de-CH" sz="2400" kern="1200" dirty="0"/>
              <a:t>Länderembargos sind </a:t>
            </a:r>
            <a:r>
              <a:rPr lang="de-CH" sz="2400" kern="1200" dirty="0" err="1"/>
              <a:t>lex</a:t>
            </a:r>
            <a:r>
              <a:rPr lang="de-CH" sz="2400" kern="1200" dirty="0"/>
              <a:t> specialis </a:t>
            </a:r>
            <a:endParaRPr lang="de-CH" sz="2400" dirty="0"/>
          </a:p>
          <a:p>
            <a:pPr marL="0" lvl="1" indent="0">
              <a:buNone/>
            </a:pPr>
            <a:endParaRPr lang="de-CH" sz="2400" dirty="0"/>
          </a:p>
          <a:p>
            <a:pPr marL="0" lvl="1" indent="0">
              <a:buNone/>
            </a:pPr>
            <a:r>
              <a:rPr lang="de-CH" sz="2400" kern="1200" dirty="0">
                <a:sym typeface="Wingdings" panose="05000000000000000000" pitchFamily="2" charset="2"/>
              </a:rPr>
              <a:t>	 gehen stets vor (sind auch höherrangig als die EU-Dual-Use-VO)</a:t>
            </a:r>
            <a:endParaRPr lang="de-CH" sz="2400" dirty="0">
              <a:sym typeface="Wingdings" panose="05000000000000000000" pitchFamily="2" charset="2"/>
            </a:endParaRPr>
          </a:p>
          <a:p>
            <a:pPr marL="0" lvl="1" indent="0">
              <a:buNone/>
            </a:pPr>
            <a:r>
              <a:rPr lang="de-CH" sz="2400" kern="1200" dirty="0">
                <a:sym typeface="Wingdings" panose="05000000000000000000" pitchFamily="2" charset="2"/>
              </a:rPr>
              <a:t>	 gelten nur für Warensendungen in dieses Land </a:t>
            </a:r>
          </a:p>
          <a:p>
            <a:pPr marL="0" lvl="1" indent="0">
              <a:buNone/>
            </a:pPr>
            <a:endParaRPr lang="de-CH" sz="2400" dirty="0">
              <a:sym typeface="Wingdings" panose="05000000000000000000" pitchFamily="2" charset="2"/>
            </a:endParaRPr>
          </a:p>
          <a:p>
            <a:pPr marL="342900" lvl="1" indent="-342900"/>
            <a:r>
              <a:rPr lang="de-CH" sz="2400" kern="1200" dirty="0">
                <a:sym typeface="Wingdings" panose="05000000000000000000" pitchFamily="2" charset="2"/>
              </a:rPr>
              <a:t>Sind extrem unterschiedlich in der Ausprägung</a:t>
            </a:r>
          </a:p>
          <a:p>
            <a:pPr marL="342900" lvl="1" indent="-342900"/>
            <a:endParaRPr lang="de-CH" sz="2400" dirty="0">
              <a:sym typeface="Wingdings" panose="05000000000000000000" pitchFamily="2" charset="2"/>
            </a:endParaRPr>
          </a:p>
          <a:p>
            <a:pPr marL="342900" lvl="1" indent="-342900"/>
            <a:r>
              <a:rPr lang="de-CH" sz="2400" kern="1200" dirty="0">
                <a:sym typeface="Wingdings" panose="05000000000000000000" pitchFamily="2" charset="2"/>
              </a:rPr>
              <a:t>Jedes Embargo ist deshalb selbständig zu prüfen. Verallgemeinerungen sind nur schwer möglich. </a:t>
            </a:r>
          </a:p>
        </p:txBody>
      </p:sp>
    </p:spTree>
    <p:extLst>
      <p:ext uri="{BB962C8B-B14F-4D97-AF65-F5344CB8AC3E}">
        <p14:creationId xmlns:p14="http://schemas.microsoft.com/office/powerpoint/2010/main" val="120628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Wie prüfe ich Länderembargos korrekt und was gilt es zu beachten</a:t>
            </a:r>
            <a:endParaRPr lang="de-CH" dirty="0"/>
          </a:p>
        </p:txBody>
      </p:sp>
      <p:pic>
        <p:nvPicPr>
          <p:cNvPr id="15" name="Grafik 14">
            <a:extLst>
              <a:ext uri="{FF2B5EF4-FFF2-40B4-BE49-F238E27FC236}">
                <a16:creationId xmlns:a16="http://schemas.microsoft.com/office/drawing/2014/main" id="{746D09CA-6F9E-01E8-D151-502A66AAB79F}"/>
              </a:ext>
            </a:extLst>
          </p:cNvPr>
          <p:cNvPicPr>
            <a:picLocks noChangeAspect="1"/>
          </p:cNvPicPr>
          <p:nvPr/>
        </p:nvPicPr>
        <p:blipFill>
          <a:blip r:embed="rId3"/>
          <a:stretch>
            <a:fillRect/>
          </a:stretch>
        </p:blipFill>
        <p:spPr>
          <a:xfrm>
            <a:off x="560552" y="1041277"/>
            <a:ext cx="5950256" cy="4775445"/>
          </a:xfrm>
          <a:prstGeom prst="rect">
            <a:avLst/>
          </a:prstGeom>
        </p:spPr>
      </p:pic>
      <p:sp>
        <p:nvSpPr>
          <p:cNvPr id="3" name="Textfeld 1">
            <a:extLst>
              <a:ext uri="{FF2B5EF4-FFF2-40B4-BE49-F238E27FC236}">
                <a16:creationId xmlns:a16="http://schemas.microsoft.com/office/drawing/2014/main" id="{D3EAD627-CBF0-E5E8-9168-F2711CBF8489}"/>
              </a:ext>
            </a:extLst>
          </p:cNvPr>
          <p:cNvSpPr txBox="1"/>
          <p:nvPr/>
        </p:nvSpPr>
        <p:spPr bwMode="gray">
          <a:xfrm>
            <a:off x="618349" y="5882843"/>
            <a:ext cx="914400" cy="145519"/>
          </a:xfrm>
          <a:prstGeom prst="rect">
            <a:avLst/>
          </a:prstGeom>
          <a:noFill/>
          <a:ln w="12700">
            <a:noFill/>
          </a:ln>
        </p:spPr>
        <p:txBody>
          <a:bodyPr vert="horz" wrap="non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377" rtl="0" eaLnBrk="1" fontAlgn="auto" hangingPunct="1">
              <a:lnSpc>
                <a:spcPct val="100000"/>
              </a:lnSpc>
              <a:spcBef>
                <a:spcPts val="400"/>
              </a:spcBef>
              <a:spcAft>
                <a:spcPts val="400"/>
              </a:spcAft>
              <a:buNone/>
            </a:pPr>
            <a:r>
              <a:rPr lang="de-DE" sz="700" b="0" i="0" u="none" baseline="0" dirty="0">
                <a:solidFill>
                  <a:srgbClr val="404040"/>
                </a:solidFill>
                <a:latin typeface="Work sans" pitchFamily="2" charset="0"/>
              </a:rPr>
              <a:t>Quelle: </a:t>
            </a:r>
            <a:r>
              <a:rPr lang="de-DE" sz="700" dirty="0">
                <a:solidFill>
                  <a:srgbClr val="404040"/>
                </a:solidFill>
                <a:latin typeface="Work sans" pitchFamily="2" charset="0"/>
              </a:rPr>
              <a:t>BAFA</a:t>
            </a:r>
            <a:endParaRPr lang="de-DE" sz="700" b="0" i="0" u="none" baseline="0" dirty="0">
              <a:solidFill>
                <a:srgbClr val="404040"/>
              </a:solidFill>
              <a:latin typeface="Work sans" pitchFamily="2" charset="0"/>
            </a:endParaRPr>
          </a:p>
        </p:txBody>
      </p:sp>
    </p:spTree>
    <p:extLst>
      <p:ext uri="{BB962C8B-B14F-4D97-AF65-F5344CB8AC3E}">
        <p14:creationId xmlns:p14="http://schemas.microsoft.com/office/powerpoint/2010/main" val="373461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Wie prüfe ich Länderembargos korrekt und was gilt es zu beachten</a:t>
            </a:r>
            <a:endParaRPr lang="de-CH" dirty="0"/>
          </a:p>
        </p:txBody>
      </p:sp>
      <p:pic>
        <p:nvPicPr>
          <p:cNvPr id="5" name="Inhaltsplatzhalter 4">
            <a:extLst>
              <a:ext uri="{FF2B5EF4-FFF2-40B4-BE49-F238E27FC236}">
                <a16:creationId xmlns:a16="http://schemas.microsoft.com/office/drawing/2014/main" id="{8A39BCFE-E5B5-1B5B-D059-5704794C82BE}"/>
              </a:ext>
            </a:extLst>
          </p:cNvPr>
          <p:cNvPicPr>
            <a:picLocks noGrp="1" noChangeAspect="1"/>
          </p:cNvPicPr>
          <p:nvPr>
            <p:ph idx="1"/>
          </p:nvPr>
        </p:nvPicPr>
        <p:blipFill>
          <a:blip r:embed="rId3"/>
          <a:stretch>
            <a:fillRect/>
          </a:stretch>
        </p:blipFill>
        <p:spPr>
          <a:xfrm>
            <a:off x="603015" y="1035980"/>
            <a:ext cx="10985969" cy="4537506"/>
          </a:xfrm>
        </p:spPr>
      </p:pic>
      <p:cxnSp>
        <p:nvCxnSpPr>
          <p:cNvPr id="7" name="Gerader Verbinder 6">
            <a:extLst>
              <a:ext uri="{FF2B5EF4-FFF2-40B4-BE49-F238E27FC236}">
                <a16:creationId xmlns:a16="http://schemas.microsoft.com/office/drawing/2014/main" id="{3C4F6C56-F691-FB4B-48AA-C16E6877C308}"/>
              </a:ext>
            </a:extLst>
          </p:cNvPr>
          <p:cNvCxnSpPr/>
          <p:nvPr/>
        </p:nvCxnSpPr>
        <p:spPr>
          <a:xfrm>
            <a:off x="6346371" y="2264229"/>
            <a:ext cx="22751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666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Wie prüfe ich Länderembargos korrekt und was gilt es zu beachten</a:t>
            </a:r>
            <a:endParaRPr lang="de-CH" dirty="0"/>
          </a:p>
        </p:txBody>
      </p:sp>
      <p:pic>
        <p:nvPicPr>
          <p:cNvPr id="8" name="Grafik 7">
            <a:extLst>
              <a:ext uri="{FF2B5EF4-FFF2-40B4-BE49-F238E27FC236}">
                <a16:creationId xmlns:a16="http://schemas.microsoft.com/office/drawing/2014/main" id="{9BE19B8C-A16D-49E1-4F0E-D7479E027B35}"/>
              </a:ext>
            </a:extLst>
          </p:cNvPr>
          <p:cNvPicPr>
            <a:picLocks noChangeAspect="1"/>
          </p:cNvPicPr>
          <p:nvPr/>
        </p:nvPicPr>
        <p:blipFill>
          <a:blip r:embed="rId3"/>
          <a:stretch>
            <a:fillRect/>
          </a:stretch>
        </p:blipFill>
        <p:spPr>
          <a:xfrm>
            <a:off x="583979" y="1213731"/>
            <a:ext cx="10886197" cy="3937390"/>
          </a:xfrm>
          <a:prstGeom prst="rect">
            <a:avLst/>
          </a:prstGeom>
        </p:spPr>
      </p:pic>
      <p:cxnSp>
        <p:nvCxnSpPr>
          <p:cNvPr id="7" name="Gerader Verbinder 6">
            <a:extLst>
              <a:ext uri="{FF2B5EF4-FFF2-40B4-BE49-F238E27FC236}">
                <a16:creationId xmlns:a16="http://schemas.microsoft.com/office/drawing/2014/main" id="{3C4F6C56-F691-FB4B-48AA-C16E6877C308}"/>
              </a:ext>
            </a:extLst>
          </p:cNvPr>
          <p:cNvCxnSpPr>
            <a:cxnSpLocks/>
          </p:cNvCxnSpPr>
          <p:nvPr/>
        </p:nvCxnSpPr>
        <p:spPr>
          <a:xfrm>
            <a:off x="761288" y="2050869"/>
            <a:ext cx="12707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921F5E3C-BA27-E952-FF27-1A378E20514C}"/>
              </a:ext>
            </a:extLst>
          </p:cNvPr>
          <p:cNvCxnSpPr>
            <a:cxnSpLocks/>
          </p:cNvCxnSpPr>
          <p:nvPr/>
        </p:nvCxnSpPr>
        <p:spPr>
          <a:xfrm>
            <a:off x="1219200" y="2406469"/>
            <a:ext cx="4338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C7AF6DCD-6F3E-6748-8B6E-F02B635FA3BD}"/>
              </a:ext>
            </a:extLst>
          </p:cNvPr>
          <p:cNvCxnSpPr>
            <a:cxnSpLocks/>
          </p:cNvCxnSpPr>
          <p:nvPr/>
        </p:nvCxnSpPr>
        <p:spPr>
          <a:xfrm>
            <a:off x="1219200" y="3620110"/>
            <a:ext cx="72948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887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Wie prüfe ich Länderembargos korrekt und was gilt es zu beachten</a:t>
            </a:r>
            <a:endParaRPr lang="de-CH" dirty="0"/>
          </a:p>
        </p:txBody>
      </p:sp>
      <p:pic>
        <p:nvPicPr>
          <p:cNvPr id="4" name="Grafik 3">
            <a:extLst>
              <a:ext uri="{FF2B5EF4-FFF2-40B4-BE49-F238E27FC236}">
                <a16:creationId xmlns:a16="http://schemas.microsoft.com/office/drawing/2014/main" id="{ABD113FC-155C-E2E3-1908-1E6944DF5413}"/>
              </a:ext>
            </a:extLst>
          </p:cNvPr>
          <p:cNvPicPr>
            <a:picLocks noChangeAspect="1"/>
          </p:cNvPicPr>
          <p:nvPr/>
        </p:nvPicPr>
        <p:blipFill>
          <a:blip r:embed="rId3"/>
          <a:stretch>
            <a:fillRect/>
          </a:stretch>
        </p:blipFill>
        <p:spPr>
          <a:xfrm>
            <a:off x="588491" y="1098430"/>
            <a:ext cx="5975657" cy="4661140"/>
          </a:xfrm>
          <a:prstGeom prst="rect">
            <a:avLst/>
          </a:prstGeom>
        </p:spPr>
      </p:pic>
      <p:sp>
        <p:nvSpPr>
          <p:cNvPr id="3" name="Textfeld 1">
            <a:extLst>
              <a:ext uri="{FF2B5EF4-FFF2-40B4-BE49-F238E27FC236}">
                <a16:creationId xmlns:a16="http://schemas.microsoft.com/office/drawing/2014/main" id="{70FF9DFB-633B-CDE7-509B-44728326C381}"/>
              </a:ext>
            </a:extLst>
          </p:cNvPr>
          <p:cNvSpPr txBox="1"/>
          <p:nvPr/>
        </p:nvSpPr>
        <p:spPr bwMode="gray">
          <a:xfrm>
            <a:off x="618349" y="5882843"/>
            <a:ext cx="914400" cy="145519"/>
          </a:xfrm>
          <a:prstGeom prst="rect">
            <a:avLst/>
          </a:prstGeom>
          <a:noFill/>
          <a:ln w="12700">
            <a:noFill/>
          </a:ln>
        </p:spPr>
        <p:txBody>
          <a:bodyPr vert="horz" wrap="non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377" rtl="0" eaLnBrk="1" fontAlgn="auto" hangingPunct="1">
              <a:lnSpc>
                <a:spcPct val="100000"/>
              </a:lnSpc>
              <a:spcBef>
                <a:spcPts val="400"/>
              </a:spcBef>
              <a:spcAft>
                <a:spcPts val="400"/>
              </a:spcAft>
              <a:buNone/>
            </a:pPr>
            <a:r>
              <a:rPr lang="de-DE" sz="700" b="0" i="0" u="none" baseline="0" dirty="0">
                <a:solidFill>
                  <a:srgbClr val="404040"/>
                </a:solidFill>
                <a:latin typeface="Work sans" pitchFamily="2" charset="0"/>
              </a:rPr>
              <a:t>Quelle: </a:t>
            </a:r>
            <a:r>
              <a:rPr lang="de-DE" sz="700" dirty="0">
                <a:solidFill>
                  <a:srgbClr val="404040"/>
                </a:solidFill>
                <a:latin typeface="Work sans" pitchFamily="2" charset="0"/>
              </a:rPr>
              <a:t>BAFA</a:t>
            </a:r>
            <a:endParaRPr lang="de-DE" sz="700" b="0" i="0" u="none" baseline="0" dirty="0">
              <a:solidFill>
                <a:srgbClr val="404040"/>
              </a:solidFill>
              <a:latin typeface="Work sans" pitchFamily="2" charset="0"/>
            </a:endParaRPr>
          </a:p>
        </p:txBody>
      </p:sp>
    </p:spTree>
    <p:extLst>
      <p:ext uri="{BB962C8B-B14F-4D97-AF65-F5344CB8AC3E}">
        <p14:creationId xmlns:p14="http://schemas.microsoft.com/office/powerpoint/2010/main" val="4092112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214A9C-5533-D884-B214-8341D527CC77}"/>
              </a:ext>
            </a:extLst>
          </p:cNvPr>
          <p:cNvPicPr>
            <a:picLocks noChangeAspect="1"/>
          </p:cNvPicPr>
          <p:nvPr/>
        </p:nvPicPr>
        <p:blipFill>
          <a:blip r:embed="rId3"/>
          <a:stretch>
            <a:fillRect/>
          </a:stretch>
        </p:blipFill>
        <p:spPr>
          <a:xfrm>
            <a:off x="761288" y="1027151"/>
            <a:ext cx="10125295" cy="4803698"/>
          </a:xfrm>
          <a:prstGeom prst="rect">
            <a:avLst/>
          </a:prstGeom>
        </p:spPr>
      </p:pic>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Wie prüfe ich Länderembargos korrekt und was gilt es zu beachten</a:t>
            </a:r>
            <a:endParaRPr lang="de-CH" dirty="0"/>
          </a:p>
        </p:txBody>
      </p:sp>
      <p:cxnSp>
        <p:nvCxnSpPr>
          <p:cNvPr id="7" name="Gerader Verbinder 6">
            <a:extLst>
              <a:ext uri="{FF2B5EF4-FFF2-40B4-BE49-F238E27FC236}">
                <a16:creationId xmlns:a16="http://schemas.microsoft.com/office/drawing/2014/main" id="{3C4F6C56-F691-FB4B-48AA-C16E6877C308}"/>
              </a:ext>
            </a:extLst>
          </p:cNvPr>
          <p:cNvCxnSpPr/>
          <p:nvPr/>
        </p:nvCxnSpPr>
        <p:spPr>
          <a:xfrm>
            <a:off x="8134531" y="2113938"/>
            <a:ext cx="22751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71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5A7D45F-AD6C-8470-DB17-5D4DD1FA6C57}"/>
              </a:ext>
            </a:extLst>
          </p:cNvPr>
          <p:cNvPicPr>
            <a:picLocks noChangeAspect="1"/>
          </p:cNvPicPr>
          <p:nvPr/>
        </p:nvPicPr>
        <p:blipFill>
          <a:blip r:embed="rId3"/>
          <a:stretch>
            <a:fillRect/>
          </a:stretch>
        </p:blipFill>
        <p:spPr>
          <a:xfrm>
            <a:off x="660416" y="1696720"/>
            <a:ext cx="11113917" cy="3119120"/>
          </a:xfrm>
          <a:prstGeom prst="rect">
            <a:avLst/>
          </a:prstGeom>
        </p:spPr>
      </p:pic>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Wie prüfe ich Länderembargos korrekt und was gilt es zu beachten</a:t>
            </a:r>
            <a:endParaRPr lang="de-CH" dirty="0"/>
          </a:p>
        </p:txBody>
      </p:sp>
      <p:cxnSp>
        <p:nvCxnSpPr>
          <p:cNvPr id="7" name="Gerader Verbinder 6">
            <a:extLst>
              <a:ext uri="{FF2B5EF4-FFF2-40B4-BE49-F238E27FC236}">
                <a16:creationId xmlns:a16="http://schemas.microsoft.com/office/drawing/2014/main" id="{3C4F6C56-F691-FB4B-48AA-C16E6877C308}"/>
              </a:ext>
            </a:extLst>
          </p:cNvPr>
          <p:cNvCxnSpPr>
            <a:cxnSpLocks/>
          </p:cNvCxnSpPr>
          <p:nvPr/>
        </p:nvCxnSpPr>
        <p:spPr>
          <a:xfrm>
            <a:off x="1550851" y="2477589"/>
            <a:ext cx="94829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1A1BA979-AD8F-ACD6-E50C-595D2EB989A3}"/>
              </a:ext>
            </a:extLst>
          </p:cNvPr>
          <p:cNvCxnSpPr>
            <a:cxnSpLocks/>
          </p:cNvCxnSpPr>
          <p:nvPr/>
        </p:nvCxnSpPr>
        <p:spPr>
          <a:xfrm>
            <a:off x="915112" y="3625669"/>
            <a:ext cx="20312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Wie prüfe ich Länderembargos korrekt und was gilt es zu beachten</a:t>
            </a:r>
            <a:endParaRPr lang="de-CH" dirty="0"/>
          </a:p>
        </p:txBody>
      </p:sp>
      <p:pic>
        <p:nvPicPr>
          <p:cNvPr id="5" name="Grafik 4">
            <a:extLst>
              <a:ext uri="{FF2B5EF4-FFF2-40B4-BE49-F238E27FC236}">
                <a16:creationId xmlns:a16="http://schemas.microsoft.com/office/drawing/2014/main" id="{5DCE5AEA-C813-0306-44F7-2E2F94DE6FA1}"/>
              </a:ext>
            </a:extLst>
          </p:cNvPr>
          <p:cNvPicPr>
            <a:picLocks noChangeAspect="1"/>
          </p:cNvPicPr>
          <p:nvPr/>
        </p:nvPicPr>
        <p:blipFill>
          <a:blip r:embed="rId3"/>
          <a:stretch>
            <a:fillRect/>
          </a:stretch>
        </p:blipFill>
        <p:spPr>
          <a:xfrm>
            <a:off x="679934" y="1057208"/>
            <a:ext cx="9968376" cy="4429192"/>
          </a:xfrm>
          <a:prstGeom prst="rect">
            <a:avLst/>
          </a:prstGeom>
        </p:spPr>
      </p:pic>
      <p:sp>
        <p:nvSpPr>
          <p:cNvPr id="4" name="Textfeld 1">
            <a:extLst>
              <a:ext uri="{FF2B5EF4-FFF2-40B4-BE49-F238E27FC236}">
                <a16:creationId xmlns:a16="http://schemas.microsoft.com/office/drawing/2014/main" id="{EE6C0EA1-E27B-2F4C-9543-F9BDA7301A55}"/>
              </a:ext>
            </a:extLst>
          </p:cNvPr>
          <p:cNvSpPr txBox="1"/>
          <p:nvPr/>
        </p:nvSpPr>
        <p:spPr bwMode="gray">
          <a:xfrm>
            <a:off x="618349" y="5882843"/>
            <a:ext cx="914400" cy="145519"/>
          </a:xfrm>
          <a:prstGeom prst="rect">
            <a:avLst/>
          </a:prstGeom>
          <a:noFill/>
          <a:ln w="12700">
            <a:noFill/>
          </a:ln>
        </p:spPr>
        <p:txBody>
          <a:bodyPr vert="horz" wrap="non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377" rtl="0" eaLnBrk="1" fontAlgn="auto" hangingPunct="1">
              <a:lnSpc>
                <a:spcPct val="100000"/>
              </a:lnSpc>
              <a:spcBef>
                <a:spcPts val="400"/>
              </a:spcBef>
              <a:spcAft>
                <a:spcPts val="400"/>
              </a:spcAft>
              <a:buNone/>
            </a:pPr>
            <a:r>
              <a:rPr lang="de-DE" sz="700" b="0" i="0" u="none" baseline="0" dirty="0">
                <a:solidFill>
                  <a:srgbClr val="404040"/>
                </a:solidFill>
                <a:latin typeface="Work sans" pitchFamily="2" charset="0"/>
              </a:rPr>
              <a:t>Quelle: </a:t>
            </a:r>
            <a:r>
              <a:rPr lang="de-DE" sz="700" dirty="0">
                <a:solidFill>
                  <a:srgbClr val="404040"/>
                </a:solidFill>
                <a:latin typeface="Work sans" pitchFamily="2" charset="0"/>
              </a:rPr>
              <a:t>BAFA</a:t>
            </a:r>
            <a:endParaRPr lang="de-DE" sz="700" b="0" i="0" u="none" baseline="0" dirty="0">
              <a:solidFill>
                <a:srgbClr val="404040"/>
              </a:solidFill>
              <a:latin typeface="Work sans" pitchFamily="2" charset="0"/>
            </a:endParaRPr>
          </a:p>
        </p:txBody>
      </p:sp>
    </p:spTree>
    <p:extLst>
      <p:ext uri="{BB962C8B-B14F-4D97-AF65-F5344CB8AC3E}">
        <p14:creationId xmlns:p14="http://schemas.microsoft.com/office/powerpoint/2010/main" val="293829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5C85-4EE9-44A6-B12F-13A318FD162D}"/>
              </a:ext>
            </a:extLst>
          </p:cNvPr>
          <p:cNvSpPr>
            <a:spLocks noGrp="1"/>
          </p:cNvSpPr>
          <p:nvPr>
            <p:ph type="title"/>
          </p:nvPr>
        </p:nvSpPr>
        <p:spPr/>
        <p:txBody>
          <a:bodyPr/>
          <a:lstStyle/>
          <a:p>
            <a:r>
              <a:rPr lang="de-CH" dirty="0"/>
              <a:t>Agenda</a:t>
            </a:r>
          </a:p>
        </p:txBody>
      </p:sp>
      <p:sp>
        <p:nvSpPr>
          <p:cNvPr id="4" name="Inhaltsplatzhalter 3">
            <a:extLst>
              <a:ext uri="{FF2B5EF4-FFF2-40B4-BE49-F238E27FC236}">
                <a16:creationId xmlns:a16="http://schemas.microsoft.com/office/drawing/2014/main" id="{21C3E223-9620-4F2B-A361-DB0DD0119F8F}"/>
              </a:ext>
            </a:extLst>
          </p:cNvPr>
          <p:cNvSpPr>
            <a:spLocks noGrp="1"/>
          </p:cNvSpPr>
          <p:nvPr>
            <p:ph idx="1"/>
          </p:nvPr>
        </p:nvSpPr>
        <p:spPr/>
        <p:txBody>
          <a:bodyPr>
            <a:normAutofit fontScale="70000" lnSpcReduction="20000"/>
          </a:bodyPr>
          <a:lstStyle/>
          <a:p>
            <a:pPr marL="514350" indent="-514350">
              <a:lnSpc>
                <a:spcPct val="130000"/>
              </a:lnSpc>
              <a:spcBef>
                <a:spcPts val="0"/>
              </a:spcBef>
              <a:buFont typeface="+mj-lt"/>
              <a:buAutoNum type="arabicPeriod"/>
            </a:pPr>
            <a:r>
              <a:rPr lang="de-DE" sz="3300" dirty="0">
                <a:ea typeface="+mj-ea"/>
                <a:cs typeface="+mj-cs"/>
              </a:rPr>
              <a:t>Grundlagen der Exportkontrolle- 4 Säulen</a:t>
            </a:r>
          </a:p>
          <a:p>
            <a:pPr marL="514350" indent="-514350">
              <a:lnSpc>
                <a:spcPct val="130000"/>
              </a:lnSpc>
              <a:spcBef>
                <a:spcPts val="0"/>
              </a:spcBef>
              <a:buFont typeface="+mj-lt"/>
              <a:buAutoNum type="arabicPeriod"/>
            </a:pPr>
            <a:endParaRPr lang="de-DE" sz="3300" dirty="0">
              <a:ea typeface="+mj-ea"/>
              <a:cs typeface="+mj-cs"/>
            </a:endParaRPr>
          </a:p>
          <a:p>
            <a:pPr marL="514350" indent="-514350">
              <a:lnSpc>
                <a:spcPct val="130000"/>
              </a:lnSpc>
              <a:spcBef>
                <a:spcPts val="0"/>
              </a:spcBef>
              <a:buFont typeface="+mj-lt"/>
              <a:buAutoNum type="arabicPeriod"/>
            </a:pPr>
            <a:r>
              <a:rPr lang="de-DE" sz="3300" dirty="0">
                <a:ea typeface="+mj-ea"/>
                <a:cs typeface="+mj-cs"/>
              </a:rPr>
              <a:t>Die Länderembargos </a:t>
            </a:r>
          </a:p>
          <a:p>
            <a:pPr marL="514350" indent="-514350">
              <a:lnSpc>
                <a:spcPct val="130000"/>
              </a:lnSpc>
              <a:spcBef>
                <a:spcPts val="0"/>
              </a:spcBef>
              <a:buFont typeface="+mj-lt"/>
              <a:buAutoNum type="arabicPeriod"/>
            </a:pPr>
            <a:endParaRPr lang="de-DE" sz="3300" dirty="0">
              <a:ea typeface="+mj-ea"/>
              <a:cs typeface="+mj-cs"/>
            </a:endParaRPr>
          </a:p>
          <a:p>
            <a:pPr marL="514350" indent="-514350">
              <a:lnSpc>
                <a:spcPct val="130000"/>
              </a:lnSpc>
              <a:spcBef>
                <a:spcPts val="0"/>
              </a:spcBef>
              <a:buFont typeface="+mj-lt"/>
              <a:buAutoNum type="arabicPeriod"/>
            </a:pPr>
            <a:r>
              <a:rPr lang="de-DE" sz="3300" dirty="0">
                <a:ea typeface="+mj-ea"/>
                <a:cs typeface="+mj-cs"/>
              </a:rPr>
              <a:t>Wie prüfe ich Länderembargos korrekt und was gilt es zu beachten</a:t>
            </a:r>
          </a:p>
          <a:p>
            <a:pPr marL="514350" indent="-514350">
              <a:lnSpc>
                <a:spcPct val="130000"/>
              </a:lnSpc>
              <a:spcBef>
                <a:spcPts val="0"/>
              </a:spcBef>
              <a:buFont typeface="+mj-lt"/>
              <a:buAutoNum type="arabicPeriod"/>
            </a:pPr>
            <a:endParaRPr lang="de-DE" sz="3300" dirty="0">
              <a:ea typeface="+mj-ea"/>
              <a:cs typeface="+mj-cs"/>
            </a:endParaRPr>
          </a:p>
          <a:p>
            <a:pPr marL="514350" indent="-514350">
              <a:lnSpc>
                <a:spcPct val="130000"/>
              </a:lnSpc>
              <a:spcBef>
                <a:spcPts val="0"/>
              </a:spcBef>
              <a:buFont typeface="+mj-lt"/>
              <a:buAutoNum type="arabicPeriod"/>
            </a:pPr>
            <a:r>
              <a:rPr lang="de-DE" sz="3300" dirty="0">
                <a:ea typeface="+mj-ea"/>
                <a:cs typeface="+mj-cs"/>
              </a:rPr>
              <a:t>Gibt es Automatisierungsmöglichkeiten</a:t>
            </a:r>
          </a:p>
          <a:p>
            <a:pPr marL="514350" indent="-514350">
              <a:lnSpc>
                <a:spcPct val="130000"/>
              </a:lnSpc>
              <a:spcBef>
                <a:spcPts val="0"/>
              </a:spcBef>
              <a:buFont typeface="+mj-lt"/>
              <a:buAutoNum type="arabicPeriod"/>
            </a:pPr>
            <a:endParaRPr lang="de-DE" sz="3300" dirty="0">
              <a:ea typeface="+mj-ea"/>
              <a:cs typeface="+mj-cs"/>
            </a:endParaRPr>
          </a:p>
          <a:p>
            <a:pPr marL="514350" indent="-514350">
              <a:lnSpc>
                <a:spcPct val="130000"/>
              </a:lnSpc>
              <a:spcBef>
                <a:spcPts val="0"/>
              </a:spcBef>
              <a:buFont typeface="+mj-lt"/>
              <a:buAutoNum type="arabicPeriod"/>
            </a:pPr>
            <a:r>
              <a:rPr lang="de-DE" sz="3300" dirty="0">
                <a:ea typeface="+mj-ea"/>
                <a:cs typeface="+mj-cs"/>
              </a:rPr>
              <a:t>Strafen oder Geldbuße bei Missachtung</a:t>
            </a:r>
          </a:p>
          <a:p>
            <a:pPr marL="514350" indent="-514350">
              <a:lnSpc>
                <a:spcPct val="130000"/>
              </a:lnSpc>
              <a:spcBef>
                <a:spcPts val="0"/>
              </a:spcBef>
              <a:buFont typeface="+mj-lt"/>
              <a:buAutoNum type="arabicPeriod"/>
            </a:pPr>
            <a:endParaRPr lang="de-DE" sz="3300" dirty="0">
              <a:ea typeface="+mj-ea"/>
              <a:cs typeface="+mj-cs"/>
            </a:endParaRPr>
          </a:p>
          <a:p>
            <a:pPr marL="514350" indent="-514350">
              <a:lnSpc>
                <a:spcPct val="130000"/>
              </a:lnSpc>
              <a:spcBef>
                <a:spcPts val="0"/>
              </a:spcBef>
              <a:buFont typeface="+mj-lt"/>
              <a:buAutoNum type="arabicPeriod"/>
            </a:pPr>
            <a:r>
              <a:rPr lang="de-DE" sz="3300" dirty="0">
                <a:ea typeface="+mj-ea"/>
                <a:cs typeface="+mj-cs"/>
              </a:rPr>
              <a:t>Beantwortung Ihrer Fragen </a:t>
            </a:r>
            <a:endParaRPr lang="de-DE" sz="3200" dirty="0">
              <a:ea typeface="+mj-ea"/>
              <a:cs typeface="+mj-cs"/>
            </a:endParaRPr>
          </a:p>
        </p:txBody>
      </p:sp>
    </p:spTree>
    <p:extLst>
      <p:ext uri="{BB962C8B-B14F-4D97-AF65-F5344CB8AC3E}">
        <p14:creationId xmlns:p14="http://schemas.microsoft.com/office/powerpoint/2010/main" val="197622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A3E81E6-3AEA-84C3-F87F-17048FC51C95}"/>
              </a:ext>
            </a:extLst>
          </p:cNvPr>
          <p:cNvPicPr>
            <a:picLocks noChangeAspect="1"/>
          </p:cNvPicPr>
          <p:nvPr/>
        </p:nvPicPr>
        <p:blipFill>
          <a:blip r:embed="rId3"/>
          <a:stretch>
            <a:fillRect/>
          </a:stretch>
        </p:blipFill>
        <p:spPr>
          <a:xfrm>
            <a:off x="615731" y="856720"/>
            <a:ext cx="9393842" cy="5025915"/>
          </a:xfrm>
          <a:prstGeom prst="rect">
            <a:avLst/>
          </a:prstGeom>
        </p:spPr>
      </p:pic>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Wie prüfe ich Länderembargos korrekt und was gilt es zu beachten</a:t>
            </a:r>
            <a:endParaRPr lang="de-CH" dirty="0"/>
          </a:p>
        </p:txBody>
      </p:sp>
      <p:cxnSp>
        <p:nvCxnSpPr>
          <p:cNvPr id="7" name="Gerader Verbinder 6">
            <a:extLst>
              <a:ext uri="{FF2B5EF4-FFF2-40B4-BE49-F238E27FC236}">
                <a16:creationId xmlns:a16="http://schemas.microsoft.com/office/drawing/2014/main" id="{3C4F6C56-F691-FB4B-48AA-C16E6877C308}"/>
              </a:ext>
            </a:extLst>
          </p:cNvPr>
          <p:cNvCxnSpPr>
            <a:cxnSpLocks/>
          </p:cNvCxnSpPr>
          <p:nvPr/>
        </p:nvCxnSpPr>
        <p:spPr>
          <a:xfrm>
            <a:off x="4267199" y="2369800"/>
            <a:ext cx="365760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8E27C6D4-C18D-E37D-A451-D3000E71A2C0}"/>
              </a:ext>
            </a:extLst>
          </p:cNvPr>
          <p:cNvCxnSpPr>
            <a:cxnSpLocks/>
          </p:cNvCxnSpPr>
          <p:nvPr/>
        </p:nvCxnSpPr>
        <p:spPr>
          <a:xfrm>
            <a:off x="1129443" y="4242690"/>
            <a:ext cx="87470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368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6389F35-E547-D493-E336-E3AEA4C65A68}"/>
              </a:ext>
            </a:extLst>
          </p:cNvPr>
          <p:cNvPicPr>
            <a:picLocks noChangeAspect="1"/>
          </p:cNvPicPr>
          <p:nvPr/>
        </p:nvPicPr>
        <p:blipFill>
          <a:blip r:embed="rId3"/>
          <a:stretch>
            <a:fillRect/>
          </a:stretch>
        </p:blipFill>
        <p:spPr>
          <a:xfrm>
            <a:off x="615728" y="1129044"/>
            <a:ext cx="10937406" cy="4123676"/>
          </a:xfrm>
          <a:prstGeom prst="rect">
            <a:avLst/>
          </a:prstGeom>
        </p:spPr>
      </p:pic>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Wie prüfe ich Länderembargos korrekt und was gilt es zu beachten</a:t>
            </a:r>
            <a:endParaRPr lang="de-CH" dirty="0"/>
          </a:p>
        </p:txBody>
      </p:sp>
      <p:cxnSp>
        <p:nvCxnSpPr>
          <p:cNvPr id="7" name="Gerader Verbinder 6">
            <a:extLst>
              <a:ext uri="{FF2B5EF4-FFF2-40B4-BE49-F238E27FC236}">
                <a16:creationId xmlns:a16="http://schemas.microsoft.com/office/drawing/2014/main" id="{3C4F6C56-F691-FB4B-48AA-C16E6877C308}"/>
              </a:ext>
            </a:extLst>
          </p:cNvPr>
          <p:cNvCxnSpPr>
            <a:cxnSpLocks/>
          </p:cNvCxnSpPr>
          <p:nvPr/>
        </p:nvCxnSpPr>
        <p:spPr>
          <a:xfrm>
            <a:off x="761288" y="2477589"/>
            <a:ext cx="42272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DC38E2F5-EA55-FBCB-A935-0B6F28762C75}"/>
              </a:ext>
            </a:extLst>
          </p:cNvPr>
          <p:cNvCxnSpPr>
            <a:cxnSpLocks/>
          </p:cNvCxnSpPr>
          <p:nvPr/>
        </p:nvCxnSpPr>
        <p:spPr>
          <a:xfrm>
            <a:off x="1144451" y="1939109"/>
            <a:ext cx="639426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473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74AF79B-1558-D959-B9AA-16E85B7BCF6F}"/>
              </a:ext>
            </a:extLst>
          </p:cNvPr>
          <p:cNvPicPr>
            <a:picLocks noChangeAspect="1"/>
          </p:cNvPicPr>
          <p:nvPr/>
        </p:nvPicPr>
        <p:blipFill>
          <a:blip r:embed="rId3"/>
          <a:stretch>
            <a:fillRect/>
          </a:stretch>
        </p:blipFill>
        <p:spPr>
          <a:xfrm>
            <a:off x="698914" y="856720"/>
            <a:ext cx="9288366" cy="5218261"/>
          </a:xfrm>
          <a:prstGeom prst="rect">
            <a:avLst/>
          </a:prstGeom>
        </p:spPr>
      </p:pic>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Wie prüfe ich Länderembargos korrekt und was gilt es zu beachten</a:t>
            </a:r>
            <a:endParaRPr lang="de-CH" dirty="0"/>
          </a:p>
        </p:txBody>
      </p:sp>
      <p:cxnSp>
        <p:nvCxnSpPr>
          <p:cNvPr id="7" name="Gerader Verbinder 6">
            <a:extLst>
              <a:ext uri="{FF2B5EF4-FFF2-40B4-BE49-F238E27FC236}">
                <a16:creationId xmlns:a16="http://schemas.microsoft.com/office/drawing/2014/main" id="{3C4F6C56-F691-FB4B-48AA-C16E6877C308}"/>
              </a:ext>
            </a:extLst>
          </p:cNvPr>
          <p:cNvCxnSpPr>
            <a:cxnSpLocks/>
          </p:cNvCxnSpPr>
          <p:nvPr/>
        </p:nvCxnSpPr>
        <p:spPr>
          <a:xfrm>
            <a:off x="915112" y="2213429"/>
            <a:ext cx="36467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DC38E2F5-EA55-FBCB-A935-0B6F28762C75}"/>
              </a:ext>
            </a:extLst>
          </p:cNvPr>
          <p:cNvCxnSpPr>
            <a:cxnSpLocks/>
          </p:cNvCxnSpPr>
          <p:nvPr/>
        </p:nvCxnSpPr>
        <p:spPr>
          <a:xfrm>
            <a:off x="915112" y="1542869"/>
            <a:ext cx="87064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E8E21913-4B00-1368-9AD7-B5B48CE37C78}"/>
              </a:ext>
            </a:extLst>
          </p:cNvPr>
          <p:cNvCxnSpPr>
            <a:cxnSpLocks/>
          </p:cNvCxnSpPr>
          <p:nvPr/>
        </p:nvCxnSpPr>
        <p:spPr>
          <a:xfrm>
            <a:off x="915112" y="2487749"/>
            <a:ext cx="13505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998E6D38-0DE0-0120-E559-F288821425C9}"/>
              </a:ext>
            </a:extLst>
          </p:cNvPr>
          <p:cNvCxnSpPr>
            <a:cxnSpLocks/>
          </p:cNvCxnSpPr>
          <p:nvPr/>
        </p:nvCxnSpPr>
        <p:spPr>
          <a:xfrm>
            <a:off x="2265680" y="3280229"/>
            <a:ext cx="75488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60C2CD6C-FB2D-0211-4758-72953DA1983D}"/>
              </a:ext>
            </a:extLst>
          </p:cNvPr>
          <p:cNvCxnSpPr>
            <a:cxnSpLocks/>
          </p:cNvCxnSpPr>
          <p:nvPr/>
        </p:nvCxnSpPr>
        <p:spPr>
          <a:xfrm>
            <a:off x="1229360" y="4763589"/>
            <a:ext cx="75488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7D5BC28D-D86E-54D5-50F9-7CDF0BA5AE9D}"/>
              </a:ext>
            </a:extLst>
          </p:cNvPr>
          <p:cNvCxnSpPr>
            <a:cxnSpLocks/>
          </p:cNvCxnSpPr>
          <p:nvPr/>
        </p:nvCxnSpPr>
        <p:spPr>
          <a:xfrm>
            <a:off x="2143760" y="4987109"/>
            <a:ext cx="75488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70542C9C-4794-5B9B-0387-8F4FF0D7D2D1}"/>
              </a:ext>
            </a:extLst>
          </p:cNvPr>
          <p:cNvCxnSpPr>
            <a:cxnSpLocks/>
          </p:cNvCxnSpPr>
          <p:nvPr/>
        </p:nvCxnSpPr>
        <p:spPr>
          <a:xfrm>
            <a:off x="1330960" y="5535749"/>
            <a:ext cx="75488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820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Wie prüfe ich Länderembargos korrekt und was gilt es zu beachten</a:t>
            </a:r>
            <a:endParaRPr lang="de-CH" dirty="0"/>
          </a:p>
        </p:txBody>
      </p:sp>
      <p:pic>
        <p:nvPicPr>
          <p:cNvPr id="5" name="Grafik 4">
            <a:extLst>
              <a:ext uri="{FF2B5EF4-FFF2-40B4-BE49-F238E27FC236}">
                <a16:creationId xmlns:a16="http://schemas.microsoft.com/office/drawing/2014/main" id="{1D83A619-A784-A35C-E8EA-800F50A6CDD4}"/>
              </a:ext>
            </a:extLst>
          </p:cNvPr>
          <p:cNvPicPr>
            <a:picLocks noChangeAspect="1"/>
          </p:cNvPicPr>
          <p:nvPr/>
        </p:nvPicPr>
        <p:blipFill>
          <a:blip r:embed="rId3"/>
          <a:stretch>
            <a:fillRect/>
          </a:stretch>
        </p:blipFill>
        <p:spPr>
          <a:xfrm>
            <a:off x="498889" y="889330"/>
            <a:ext cx="9043223" cy="5044109"/>
          </a:xfrm>
          <a:prstGeom prst="rect">
            <a:avLst/>
          </a:prstGeom>
        </p:spPr>
      </p:pic>
      <p:cxnSp>
        <p:nvCxnSpPr>
          <p:cNvPr id="12" name="Gerader Verbinder 11">
            <a:extLst>
              <a:ext uri="{FF2B5EF4-FFF2-40B4-BE49-F238E27FC236}">
                <a16:creationId xmlns:a16="http://schemas.microsoft.com/office/drawing/2014/main" id="{998E6D38-0DE0-0120-E559-F288821425C9}"/>
              </a:ext>
            </a:extLst>
          </p:cNvPr>
          <p:cNvCxnSpPr>
            <a:cxnSpLocks/>
          </p:cNvCxnSpPr>
          <p:nvPr/>
        </p:nvCxnSpPr>
        <p:spPr>
          <a:xfrm>
            <a:off x="761288" y="1492069"/>
            <a:ext cx="75488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EF0EEF8F-C973-A4A2-1297-0B313B8E746D}"/>
              </a:ext>
            </a:extLst>
          </p:cNvPr>
          <p:cNvCxnSpPr>
            <a:cxnSpLocks/>
          </p:cNvCxnSpPr>
          <p:nvPr/>
        </p:nvCxnSpPr>
        <p:spPr>
          <a:xfrm>
            <a:off x="659688" y="1725749"/>
            <a:ext cx="10471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132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Wie prüfe ich Länderembargos korrekt und was gilt es zu beachten</a:t>
            </a:r>
            <a:endParaRPr lang="de-CH" dirty="0"/>
          </a:p>
        </p:txBody>
      </p:sp>
      <p:pic>
        <p:nvPicPr>
          <p:cNvPr id="4" name="Grafik 3">
            <a:extLst>
              <a:ext uri="{FF2B5EF4-FFF2-40B4-BE49-F238E27FC236}">
                <a16:creationId xmlns:a16="http://schemas.microsoft.com/office/drawing/2014/main" id="{BE3D4E01-F003-2861-9C61-EB3136793482}"/>
              </a:ext>
            </a:extLst>
          </p:cNvPr>
          <p:cNvPicPr>
            <a:picLocks noChangeAspect="1"/>
          </p:cNvPicPr>
          <p:nvPr/>
        </p:nvPicPr>
        <p:blipFill>
          <a:blip r:embed="rId3"/>
          <a:stretch>
            <a:fillRect/>
          </a:stretch>
        </p:blipFill>
        <p:spPr>
          <a:xfrm>
            <a:off x="616365" y="1032399"/>
            <a:ext cx="9929715" cy="5005462"/>
          </a:xfrm>
          <a:prstGeom prst="rect">
            <a:avLst/>
          </a:prstGeom>
        </p:spPr>
      </p:pic>
      <p:cxnSp>
        <p:nvCxnSpPr>
          <p:cNvPr id="12" name="Gerader Verbinder 11">
            <a:extLst>
              <a:ext uri="{FF2B5EF4-FFF2-40B4-BE49-F238E27FC236}">
                <a16:creationId xmlns:a16="http://schemas.microsoft.com/office/drawing/2014/main" id="{998E6D38-0DE0-0120-E559-F288821425C9}"/>
              </a:ext>
            </a:extLst>
          </p:cNvPr>
          <p:cNvCxnSpPr>
            <a:cxnSpLocks/>
          </p:cNvCxnSpPr>
          <p:nvPr/>
        </p:nvCxnSpPr>
        <p:spPr>
          <a:xfrm>
            <a:off x="761288" y="1959429"/>
            <a:ext cx="9612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9707D9B2-FB0F-DDAF-513F-04B51EC481AF}"/>
              </a:ext>
            </a:extLst>
          </p:cNvPr>
          <p:cNvCxnSpPr>
            <a:cxnSpLocks/>
          </p:cNvCxnSpPr>
          <p:nvPr/>
        </p:nvCxnSpPr>
        <p:spPr>
          <a:xfrm>
            <a:off x="761288" y="3290389"/>
            <a:ext cx="13519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D651BAFB-D66A-7CBD-084C-ACA4B5DB276D}"/>
              </a:ext>
            </a:extLst>
          </p:cNvPr>
          <p:cNvCxnSpPr>
            <a:cxnSpLocks/>
          </p:cNvCxnSpPr>
          <p:nvPr/>
        </p:nvCxnSpPr>
        <p:spPr>
          <a:xfrm>
            <a:off x="915112" y="5728789"/>
            <a:ext cx="9612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490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Wie prüfe ich Länderembargos korrekt und was gilt es zu beachten</a:t>
            </a:r>
            <a:endParaRPr lang="de-CH" dirty="0"/>
          </a:p>
        </p:txBody>
      </p:sp>
      <p:pic>
        <p:nvPicPr>
          <p:cNvPr id="5" name="Grafik 4">
            <a:extLst>
              <a:ext uri="{FF2B5EF4-FFF2-40B4-BE49-F238E27FC236}">
                <a16:creationId xmlns:a16="http://schemas.microsoft.com/office/drawing/2014/main" id="{A2182290-8DCE-1B33-2617-475A738877C7}"/>
              </a:ext>
            </a:extLst>
          </p:cNvPr>
          <p:cNvPicPr>
            <a:picLocks noChangeAspect="1"/>
          </p:cNvPicPr>
          <p:nvPr/>
        </p:nvPicPr>
        <p:blipFill>
          <a:blip r:embed="rId3"/>
          <a:stretch>
            <a:fillRect/>
          </a:stretch>
        </p:blipFill>
        <p:spPr>
          <a:xfrm>
            <a:off x="660180" y="853942"/>
            <a:ext cx="8534839" cy="5150115"/>
          </a:xfrm>
          <a:prstGeom prst="rect">
            <a:avLst/>
          </a:prstGeom>
        </p:spPr>
      </p:pic>
      <p:cxnSp>
        <p:nvCxnSpPr>
          <p:cNvPr id="8" name="Gerader Verbinder 7">
            <a:extLst>
              <a:ext uri="{FF2B5EF4-FFF2-40B4-BE49-F238E27FC236}">
                <a16:creationId xmlns:a16="http://schemas.microsoft.com/office/drawing/2014/main" id="{9707D9B2-FB0F-DDAF-513F-04B51EC481AF}"/>
              </a:ext>
            </a:extLst>
          </p:cNvPr>
          <p:cNvCxnSpPr>
            <a:cxnSpLocks/>
          </p:cNvCxnSpPr>
          <p:nvPr/>
        </p:nvCxnSpPr>
        <p:spPr>
          <a:xfrm>
            <a:off x="761288" y="1624149"/>
            <a:ext cx="7214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BA9EDDB1-820B-4B16-18F2-AA8DB44B848D}"/>
              </a:ext>
            </a:extLst>
          </p:cNvPr>
          <p:cNvCxnSpPr>
            <a:cxnSpLocks/>
          </p:cNvCxnSpPr>
          <p:nvPr/>
        </p:nvCxnSpPr>
        <p:spPr>
          <a:xfrm>
            <a:off x="761288" y="1827349"/>
            <a:ext cx="7214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BFFD875C-5499-284D-BCB2-11E7ACBAD99D}"/>
              </a:ext>
            </a:extLst>
          </p:cNvPr>
          <p:cNvCxnSpPr>
            <a:cxnSpLocks/>
          </p:cNvCxnSpPr>
          <p:nvPr/>
        </p:nvCxnSpPr>
        <p:spPr>
          <a:xfrm>
            <a:off x="761288" y="2751909"/>
            <a:ext cx="7214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A2FF583-0201-F572-85B0-0B13CABD2B4E}"/>
              </a:ext>
            </a:extLst>
          </p:cNvPr>
          <p:cNvCxnSpPr>
            <a:cxnSpLocks/>
          </p:cNvCxnSpPr>
          <p:nvPr/>
        </p:nvCxnSpPr>
        <p:spPr>
          <a:xfrm>
            <a:off x="761288" y="2975429"/>
            <a:ext cx="7214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BD7C2ACF-6633-775A-3BD0-8DD21E4EB07B}"/>
              </a:ext>
            </a:extLst>
          </p:cNvPr>
          <p:cNvCxnSpPr>
            <a:cxnSpLocks/>
          </p:cNvCxnSpPr>
          <p:nvPr/>
        </p:nvCxnSpPr>
        <p:spPr>
          <a:xfrm>
            <a:off x="1310283" y="2233749"/>
            <a:ext cx="56493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3E4C7A21-2833-2A80-376A-300781E567EA}"/>
              </a:ext>
            </a:extLst>
          </p:cNvPr>
          <p:cNvCxnSpPr>
            <a:cxnSpLocks/>
          </p:cNvCxnSpPr>
          <p:nvPr/>
        </p:nvCxnSpPr>
        <p:spPr>
          <a:xfrm>
            <a:off x="1045768" y="3219269"/>
            <a:ext cx="7214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A6906CC-F83B-9D9B-5D45-2D45907B529B}"/>
              </a:ext>
            </a:extLst>
          </p:cNvPr>
          <p:cNvCxnSpPr>
            <a:cxnSpLocks/>
          </p:cNvCxnSpPr>
          <p:nvPr/>
        </p:nvCxnSpPr>
        <p:spPr>
          <a:xfrm>
            <a:off x="660180" y="4093029"/>
            <a:ext cx="13819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78C1F6B-60E1-4405-C1DA-6E59472C227D}"/>
              </a:ext>
            </a:extLst>
          </p:cNvPr>
          <p:cNvCxnSpPr>
            <a:cxnSpLocks/>
          </p:cNvCxnSpPr>
          <p:nvPr/>
        </p:nvCxnSpPr>
        <p:spPr>
          <a:xfrm>
            <a:off x="1614728" y="4794069"/>
            <a:ext cx="7214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600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Wie prüfe ich Länderembargos korrekt und was gilt es zu beachten</a:t>
            </a:r>
            <a:endParaRPr lang="de-CH" dirty="0"/>
          </a:p>
        </p:txBody>
      </p:sp>
      <p:sp>
        <p:nvSpPr>
          <p:cNvPr id="3" name="Inhaltsplatzhalter 2">
            <a:extLst>
              <a:ext uri="{FF2B5EF4-FFF2-40B4-BE49-F238E27FC236}">
                <a16:creationId xmlns:a16="http://schemas.microsoft.com/office/drawing/2014/main" id="{F3468B10-26D2-F9CF-258E-8E4A53F12A5E}"/>
              </a:ext>
            </a:extLst>
          </p:cNvPr>
          <p:cNvSpPr>
            <a:spLocks noGrp="1"/>
          </p:cNvSpPr>
          <p:nvPr>
            <p:ph idx="1"/>
          </p:nvPr>
        </p:nvSpPr>
        <p:spPr>
          <a:xfrm>
            <a:off x="538455" y="1120949"/>
            <a:ext cx="10738433" cy="4818456"/>
          </a:xfrm>
        </p:spPr>
        <p:txBody>
          <a:bodyPr>
            <a:normAutofit lnSpcReduction="10000"/>
          </a:bodyPr>
          <a:lstStyle/>
          <a:p>
            <a:pPr marL="0" lvl="1" indent="0">
              <a:buNone/>
            </a:pPr>
            <a:r>
              <a:rPr lang="de-CH" sz="2400" kern="1200" dirty="0"/>
              <a:t>Was gilt es nun zu beachten:</a:t>
            </a:r>
          </a:p>
          <a:p>
            <a:pPr marL="342900" lvl="1" indent="-342900"/>
            <a:endParaRPr lang="de-CH" sz="2400" kern="1200" dirty="0"/>
          </a:p>
          <a:p>
            <a:pPr marL="342900" lvl="1" indent="-342900"/>
            <a:r>
              <a:rPr lang="de-CH" sz="2400" kern="1200" dirty="0"/>
              <a:t>Prüfung der unterschiedlichen Embargos ist stets individuell</a:t>
            </a:r>
          </a:p>
          <a:p>
            <a:pPr marL="342900" lvl="1" indent="-342900"/>
            <a:endParaRPr lang="de-CH" sz="2400" dirty="0"/>
          </a:p>
          <a:p>
            <a:pPr marL="342900" lvl="1" indent="-342900"/>
            <a:r>
              <a:rPr lang="de-CH" sz="2400" kern="1200" dirty="0"/>
              <a:t>Einbindung der Zollabteilung / Exportkontrollabteilung in die Vertriebsdiskussionen neuer Länder bzw. der Lieferungsbeschränkungen in gewisse Länder ist zwingend notwendig</a:t>
            </a:r>
          </a:p>
          <a:p>
            <a:pPr marL="342900" lvl="1" indent="-342900"/>
            <a:endParaRPr lang="de-CH" sz="2400" dirty="0">
              <a:sym typeface="Wingdings" panose="05000000000000000000" pitchFamily="2" charset="2"/>
            </a:endParaRPr>
          </a:p>
          <a:p>
            <a:pPr marL="342900" lvl="1" indent="-342900"/>
            <a:r>
              <a:rPr lang="de-CH" sz="2400" dirty="0">
                <a:sym typeface="Wingdings" panose="05000000000000000000" pitchFamily="2" charset="2"/>
              </a:rPr>
              <a:t>Das Russlandembargo hat gezeigt, dass permanente und rasche Veränderungen Organisationen auf die Probe stellen</a:t>
            </a:r>
          </a:p>
          <a:p>
            <a:pPr marL="800100" lvl="2" indent="-342900"/>
            <a:r>
              <a:rPr lang="de-CH" sz="2400" kern="1200" dirty="0">
                <a:sym typeface="Wingdings" panose="05000000000000000000" pitchFamily="2" charset="2"/>
              </a:rPr>
              <a:t>Kommunikationswege / Veto-Rechte / Ad-hoc-Prüfungen</a:t>
            </a:r>
          </a:p>
          <a:p>
            <a:pPr marL="342900" lvl="1" indent="-342900"/>
            <a:endParaRPr lang="de-CH" sz="2400" dirty="0">
              <a:sym typeface="Wingdings" panose="05000000000000000000" pitchFamily="2" charset="2"/>
            </a:endParaRPr>
          </a:p>
          <a:p>
            <a:pPr marL="342900" lvl="1" indent="-342900"/>
            <a:r>
              <a:rPr lang="de-CH" sz="2400" kern="1200" dirty="0">
                <a:sym typeface="Wingdings" panose="05000000000000000000" pitchFamily="2" charset="2"/>
              </a:rPr>
              <a:t>Dokumentation ist Alles!</a:t>
            </a:r>
          </a:p>
        </p:txBody>
      </p:sp>
    </p:spTree>
    <p:extLst>
      <p:ext uri="{BB962C8B-B14F-4D97-AF65-F5344CB8AC3E}">
        <p14:creationId xmlns:p14="http://schemas.microsoft.com/office/powerpoint/2010/main" val="291314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7111" y="1439092"/>
            <a:ext cx="11291977" cy="2387600"/>
          </a:xfrm>
        </p:spPr>
        <p:txBody>
          <a:bodyPr>
            <a:normAutofit/>
          </a:bodyPr>
          <a:lstStyle/>
          <a:p>
            <a:r>
              <a:rPr lang="de-DE" sz="4800" dirty="0"/>
              <a:t>Gibt es Automatisierungsmöglichkeiten</a:t>
            </a:r>
          </a:p>
        </p:txBody>
      </p:sp>
    </p:spTree>
    <p:extLst>
      <p:ext uri="{BB962C8B-B14F-4D97-AF65-F5344CB8AC3E}">
        <p14:creationId xmlns:p14="http://schemas.microsoft.com/office/powerpoint/2010/main" val="1437785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Gibt es Automatisierungsmöglichkeiten</a:t>
            </a:r>
            <a:endParaRPr lang="de-CH" dirty="0"/>
          </a:p>
        </p:txBody>
      </p:sp>
      <p:sp>
        <p:nvSpPr>
          <p:cNvPr id="3" name="Inhaltsplatzhalter 2">
            <a:extLst>
              <a:ext uri="{FF2B5EF4-FFF2-40B4-BE49-F238E27FC236}">
                <a16:creationId xmlns:a16="http://schemas.microsoft.com/office/drawing/2014/main" id="{F3468B10-26D2-F9CF-258E-8E4A53F12A5E}"/>
              </a:ext>
            </a:extLst>
          </p:cNvPr>
          <p:cNvSpPr>
            <a:spLocks noGrp="1"/>
          </p:cNvSpPr>
          <p:nvPr>
            <p:ph idx="1"/>
          </p:nvPr>
        </p:nvSpPr>
        <p:spPr>
          <a:xfrm>
            <a:off x="538455" y="1120949"/>
            <a:ext cx="10738433" cy="4818456"/>
          </a:xfrm>
        </p:spPr>
        <p:txBody>
          <a:bodyPr>
            <a:normAutofit/>
          </a:bodyPr>
          <a:lstStyle/>
          <a:p>
            <a:pPr marL="342900" lvl="1" indent="-342900"/>
            <a:r>
              <a:rPr lang="de-CH" sz="2400" kern="1200" dirty="0"/>
              <a:t>Stetige übersichtliche Verfügbarkeit des aktuellen Embargos möglich </a:t>
            </a:r>
          </a:p>
          <a:p>
            <a:pPr marL="342900" lvl="1" indent="-342900"/>
            <a:endParaRPr lang="de-CH" sz="2400" dirty="0"/>
          </a:p>
          <a:p>
            <a:pPr marL="342900" lvl="1" indent="-342900"/>
            <a:r>
              <a:rPr lang="de-CH" sz="2400" kern="1200" dirty="0"/>
              <a:t>Auffinden der Embargos anhand der Beteiligtenkonstellationen und Endempfänger im Rahmen der Sendung möglich </a:t>
            </a:r>
          </a:p>
          <a:p>
            <a:pPr marL="342900" lvl="1" indent="-342900"/>
            <a:endParaRPr lang="de-CH" sz="2400" dirty="0"/>
          </a:p>
          <a:p>
            <a:pPr marL="342900" lvl="1" indent="-342900"/>
            <a:r>
              <a:rPr lang="de-CH" sz="2400" dirty="0">
                <a:sym typeface="Wingdings" panose="05000000000000000000" pitchFamily="2" charset="2"/>
              </a:rPr>
              <a:t>Geführte Dokumentation der selbständig durchzuführenden Embargoprüfung pro Lieferung </a:t>
            </a:r>
          </a:p>
          <a:p>
            <a:pPr marL="342900" lvl="1" indent="-342900"/>
            <a:endParaRPr lang="de-CH" sz="2400" kern="1200" dirty="0">
              <a:sym typeface="Wingdings" panose="05000000000000000000" pitchFamily="2" charset="2"/>
            </a:endParaRPr>
          </a:p>
          <a:p>
            <a:pPr marL="0" lvl="1" indent="0">
              <a:buNone/>
            </a:pPr>
            <a:endParaRPr lang="de-CH" sz="2400" dirty="0">
              <a:sym typeface="Wingdings" panose="05000000000000000000" pitchFamily="2" charset="2"/>
            </a:endParaRPr>
          </a:p>
          <a:p>
            <a:pPr marL="0" lvl="1" indent="0" algn="ctr">
              <a:buNone/>
            </a:pPr>
            <a:r>
              <a:rPr lang="de-CH" sz="2400" b="1" dirty="0">
                <a:sym typeface="Wingdings" panose="05000000000000000000" pitchFamily="2" charset="2"/>
              </a:rPr>
              <a:t> ELEX  </a:t>
            </a:r>
            <a:endParaRPr lang="de-CH" sz="2400" b="1" kern="1200" dirty="0">
              <a:sym typeface="Wingdings" panose="05000000000000000000" pitchFamily="2" charset="2"/>
            </a:endParaRPr>
          </a:p>
        </p:txBody>
      </p:sp>
    </p:spTree>
    <p:extLst>
      <p:ext uri="{BB962C8B-B14F-4D97-AF65-F5344CB8AC3E}">
        <p14:creationId xmlns:p14="http://schemas.microsoft.com/office/powerpoint/2010/main" val="396383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7111" y="1439092"/>
            <a:ext cx="11291977" cy="2387600"/>
          </a:xfrm>
        </p:spPr>
        <p:txBody>
          <a:bodyPr>
            <a:normAutofit/>
          </a:bodyPr>
          <a:lstStyle/>
          <a:p>
            <a:r>
              <a:rPr lang="de-DE" sz="4800" dirty="0"/>
              <a:t>Strafen oder Geldbuße bei Missachtung</a:t>
            </a:r>
          </a:p>
        </p:txBody>
      </p:sp>
    </p:spTree>
    <p:extLst>
      <p:ext uri="{BB962C8B-B14F-4D97-AF65-F5344CB8AC3E}">
        <p14:creationId xmlns:p14="http://schemas.microsoft.com/office/powerpoint/2010/main" val="418336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7111" y="1439092"/>
            <a:ext cx="11291977" cy="2387600"/>
          </a:xfrm>
        </p:spPr>
        <p:txBody>
          <a:bodyPr>
            <a:normAutofit/>
          </a:bodyPr>
          <a:lstStyle/>
          <a:p>
            <a:r>
              <a:rPr lang="de-DE" sz="4800" dirty="0"/>
              <a:t>Grundlagen der Exportkontrolle- 4 Säulen</a:t>
            </a:r>
          </a:p>
        </p:txBody>
      </p:sp>
    </p:spTree>
    <p:extLst>
      <p:ext uri="{BB962C8B-B14F-4D97-AF65-F5344CB8AC3E}">
        <p14:creationId xmlns:p14="http://schemas.microsoft.com/office/powerpoint/2010/main" val="2369064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Strafen oder Geldbuße bei Missachtung</a:t>
            </a:r>
            <a:endParaRPr lang="de-CH" dirty="0"/>
          </a:p>
        </p:txBody>
      </p:sp>
      <p:pic>
        <p:nvPicPr>
          <p:cNvPr id="5" name="Inhaltsplatzhalter 4">
            <a:extLst>
              <a:ext uri="{FF2B5EF4-FFF2-40B4-BE49-F238E27FC236}">
                <a16:creationId xmlns:a16="http://schemas.microsoft.com/office/drawing/2014/main" id="{F9437037-BB6E-AA7C-E740-FAF171835B5B}"/>
              </a:ext>
            </a:extLst>
          </p:cNvPr>
          <p:cNvPicPr>
            <a:picLocks noGrp="1" noChangeAspect="1"/>
          </p:cNvPicPr>
          <p:nvPr>
            <p:ph idx="1"/>
          </p:nvPr>
        </p:nvPicPr>
        <p:blipFill>
          <a:blip r:embed="rId3"/>
          <a:stretch>
            <a:fillRect/>
          </a:stretch>
        </p:blipFill>
        <p:spPr>
          <a:xfrm>
            <a:off x="1199114" y="1184074"/>
            <a:ext cx="9417534" cy="4178515"/>
          </a:xfrm>
        </p:spPr>
      </p:pic>
      <p:pic>
        <p:nvPicPr>
          <p:cNvPr id="7" name="Grafik 6">
            <a:extLst>
              <a:ext uri="{FF2B5EF4-FFF2-40B4-BE49-F238E27FC236}">
                <a16:creationId xmlns:a16="http://schemas.microsoft.com/office/drawing/2014/main" id="{0030A7A5-C17A-AFE5-9631-4B76FE17B396}"/>
              </a:ext>
            </a:extLst>
          </p:cNvPr>
          <p:cNvPicPr>
            <a:picLocks noChangeAspect="1"/>
          </p:cNvPicPr>
          <p:nvPr/>
        </p:nvPicPr>
        <p:blipFill>
          <a:blip r:embed="rId4"/>
          <a:stretch>
            <a:fillRect/>
          </a:stretch>
        </p:blipFill>
        <p:spPr>
          <a:xfrm>
            <a:off x="1199114" y="5429717"/>
            <a:ext cx="9392133" cy="533427"/>
          </a:xfrm>
          <a:prstGeom prst="rect">
            <a:avLst/>
          </a:prstGeom>
        </p:spPr>
      </p:pic>
      <p:cxnSp>
        <p:nvCxnSpPr>
          <p:cNvPr id="4" name="Gerader Verbinder 3">
            <a:extLst>
              <a:ext uri="{FF2B5EF4-FFF2-40B4-BE49-F238E27FC236}">
                <a16:creationId xmlns:a16="http://schemas.microsoft.com/office/drawing/2014/main" id="{3B8704F0-47B5-9B65-C0B2-4259066CC4C0}"/>
              </a:ext>
            </a:extLst>
          </p:cNvPr>
          <p:cNvCxnSpPr/>
          <p:nvPr/>
        </p:nvCxnSpPr>
        <p:spPr>
          <a:xfrm>
            <a:off x="2467155" y="1846053"/>
            <a:ext cx="26310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FB4BC5ED-BB1D-5243-9BF1-ED11950C9F32}"/>
              </a:ext>
            </a:extLst>
          </p:cNvPr>
          <p:cNvCxnSpPr>
            <a:cxnSpLocks/>
          </p:cNvCxnSpPr>
          <p:nvPr/>
        </p:nvCxnSpPr>
        <p:spPr>
          <a:xfrm>
            <a:off x="2041586" y="2231366"/>
            <a:ext cx="66365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9FF58B9-96B4-725C-A460-39F258DD1453}"/>
              </a:ext>
            </a:extLst>
          </p:cNvPr>
          <p:cNvCxnSpPr>
            <a:cxnSpLocks/>
          </p:cNvCxnSpPr>
          <p:nvPr/>
        </p:nvCxnSpPr>
        <p:spPr>
          <a:xfrm>
            <a:off x="2041586" y="2783456"/>
            <a:ext cx="83446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60AB2FF0-5808-C971-9CF2-3A2BEB58C05F}"/>
              </a:ext>
            </a:extLst>
          </p:cNvPr>
          <p:cNvCxnSpPr>
            <a:cxnSpLocks/>
          </p:cNvCxnSpPr>
          <p:nvPr/>
        </p:nvCxnSpPr>
        <p:spPr>
          <a:xfrm>
            <a:off x="1696529" y="3068129"/>
            <a:ext cx="28150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Legende: Linie 15">
            <a:extLst>
              <a:ext uri="{FF2B5EF4-FFF2-40B4-BE49-F238E27FC236}">
                <a16:creationId xmlns:a16="http://schemas.microsoft.com/office/drawing/2014/main" id="{DA8BEF2F-B89C-64C6-982C-B5B15643E710}"/>
              </a:ext>
            </a:extLst>
          </p:cNvPr>
          <p:cNvSpPr/>
          <p:nvPr/>
        </p:nvSpPr>
        <p:spPr>
          <a:xfrm>
            <a:off x="10111486" y="5268485"/>
            <a:ext cx="1915063" cy="646193"/>
          </a:xfrm>
          <a:prstGeom prst="borderCallout1">
            <a:avLst>
              <a:gd name="adj1" fmla="val 17415"/>
              <a:gd name="adj2" fmla="val -2477"/>
              <a:gd name="adj3" fmla="val 24096"/>
              <a:gd name="adj4" fmla="val -2230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 der Praxis kaum zu rechtfertigen</a:t>
            </a:r>
          </a:p>
        </p:txBody>
      </p:sp>
      <p:sp>
        <p:nvSpPr>
          <p:cNvPr id="3" name="Rechteck 2">
            <a:extLst>
              <a:ext uri="{FF2B5EF4-FFF2-40B4-BE49-F238E27FC236}">
                <a16:creationId xmlns:a16="http://schemas.microsoft.com/office/drawing/2014/main" id="{6109CFEA-F624-9E53-0098-DA1E887F3E10}"/>
              </a:ext>
            </a:extLst>
          </p:cNvPr>
          <p:cNvSpPr/>
          <p:nvPr/>
        </p:nvSpPr>
        <p:spPr>
          <a:xfrm>
            <a:off x="1199114" y="5362589"/>
            <a:ext cx="8436592" cy="6005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03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Strafen oder Geldbuße bei Missachtung</a:t>
            </a:r>
            <a:endParaRPr lang="de-CH" dirty="0"/>
          </a:p>
        </p:txBody>
      </p:sp>
      <p:sp>
        <p:nvSpPr>
          <p:cNvPr id="4" name="Inhaltsplatzhalter 3">
            <a:extLst>
              <a:ext uri="{FF2B5EF4-FFF2-40B4-BE49-F238E27FC236}">
                <a16:creationId xmlns:a16="http://schemas.microsoft.com/office/drawing/2014/main" id="{9417AE73-6B10-3F7D-0F12-455926FACE3F}"/>
              </a:ext>
            </a:extLst>
          </p:cNvPr>
          <p:cNvSpPr>
            <a:spLocks noGrp="1"/>
          </p:cNvSpPr>
          <p:nvPr>
            <p:ph idx="1"/>
          </p:nvPr>
        </p:nvSpPr>
        <p:spPr/>
        <p:txBody>
          <a:bodyPr/>
          <a:lstStyle/>
          <a:p>
            <a:endParaRPr lang="de-DE" dirty="0"/>
          </a:p>
          <a:p>
            <a:endParaRPr lang="de-DE" dirty="0"/>
          </a:p>
          <a:p>
            <a:endParaRPr lang="de-DE" dirty="0"/>
          </a:p>
          <a:p>
            <a:endParaRPr lang="de-DE" dirty="0"/>
          </a:p>
          <a:p>
            <a:r>
              <a:rPr lang="de-DE" dirty="0"/>
              <a:t>Strafe nur bei Vorsatz</a:t>
            </a:r>
          </a:p>
          <a:p>
            <a:endParaRPr lang="de-DE" dirty="0"/>
          </a:p>
          <a:p>
            <a:r>
              <a:rPr lang="de-DE" dirty="0"/>
              <a:t>Fahrlässiges Handeln ist nur dann mit Strafe bedroht, wenn es das Gesetz vorgibt (im Exportkontrollrecht nicht vorgesehen)</a:t>
            </a:r>
          </a:p>
          <a:p>
            <a:endParaRPr lang="de-DE" dirty="0"/>
          </a:p>
          <a:p>
            <a:endParaRPr lang="de-DE" dirty="0"/>
          </a:p>
        </p:txBody>
      </p:sp>
      <p:pic>
        <p:nvPicPr>
          <p:cNvPr id="8" name="Grafik 7">
            <a:extLst>
              <a:ext uri="{FF2B5EF4-FFF2-40B4-BE49-F238E27FC236}">
                <a16:creationId xmlns:a16="http://schemas.microsoft.com/office/drawing/2014/main" id="{32357618-B538-19F6-B1C8-05CFE95F9E9C}"/>
              </a:ext>
            </a:extLst>
          </p:cNvPr>
          <p:cNvPicPr>
            <a:picLocks noChangeAspect="1"/>
          </p:cNvPicPr>
          <p:nvPr/>
        </p:nvPicPr>
        <p:blipFill>
          <a:blip r:embed="rId3"/>
          <a:stretch>
            <a:fillRect/>
          </a:stretch>
        </p:blipFill>
        <p:spPr>
          <a:xfrm>
            <a:off x="838201" y="1459122"/>
            <a:ext cx="10634932" cy="883323"/>
          </a:xfrm>
          <a:prstGeom prst="rect">
            <a:avLst/>
          </a:prstGeom>
        </p:spPr>
      </p:pic>
    </p:spTree>
    <p:extLst>
      <p:ext uri="{BB962C8B-B14F-4D97-AF65-F5344CB8AC3E}">
        <p14:creationId xmlns:p14="http://schemas.microsoft.com/office/powerpoint/2010/main" val="3759874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Strafen oder Geldbuße bei Missachtung</a:t>
            </a:r>
            <a:endParaRPr lang="de-CH" dirty="0"/>
          </a:p>
        </p:txBody>
      </p:sp>
      <p:sp>
        <p:nvSpPr>
          <p:cNvPr id="4" name="Inhaltsplatzhalter 3">
            <a:extLst>
              <a:ext uri="{FF2B5EF4-FFF2-40B4-BE49-F238E27FC236}">
                <a16:creationId xmlns:a16="http://schemas.microsoft.com/office/drawing/2014/main" id="{9417AE73-6B10-3F7D-0F12-455926FACE3F}"/>
              </a:ext>
            </a:extLst>
          </p:cNvPr>
          <p:cNvSpPr>
            <a:spLocks noGrp="1"/>
          </p:cNvSpPr>
          <p:nvPr>
            <p:ph idx="1"/>
          </p:nvPr>
        </p:nvSpPr>
        <p:spPr/>
        <p:txBody>
          <a:bodyPr>
            <a:normAutofit fontScale="92500" lnSpcReduction="10000"/>
          </a:bodyPr>
          <a:lstStyle/>
          <a:p>
            <a:endParaRPr lang="de-DE" dirty="0"/>
          </a:p>
          <a:p>
            <a:endParaRPr lang="de-DE" dirty="0"/>
          </a:p>
          <a:p>
            <a:endParaRPr lang="de-DE" dirty="0"/>
          </a:p>
          <a:p>
            <a:endParaRPr lang="de-DE" dirty="0"/>
          </a:p>
          <a:p>
            <a:r>
              <a:rPr lang="de-DE" sz="1900" dirty="0"/>
              <a:t>§ 16 Abs. 1 befasst sich mit der Unkenntnis tatsächlicher Umstände, die zum gesetzlichen Tatbestand gehören. § 16 Abs. 2 regelt die irrige Annahme privilegierender Umstände, die tatsächlich nicht vorliegen</a:t>
            </a:r>
          </a:p>
          <a:p>
            <a:r>
              <a:rPr lang="de-DE" sz="1900" dirty="0"/>
              <a:t>Der Täter muss bei der Begehung der Tat sämtliche </a:t>
            </a:r>
            <a:r>
              <a:rPr lang="de-DE" sz="1900" b="1" dirty="0"/>
              <a:t>objektiven Tatbestandsmerkmale </a:t>
            </a:r>
            <a:r>
              <a:rPr lang="de-DE" sz="1900" dirty="0"/>
              <a:t>kennen. Der Vorsatz muss sich also – je nach Delikt – beziehen auf</a:t>
            </a:r>
          </a:p>
          <a:p>
            <a:pPr lvl="1"/>
            <a:r>
              <a:rPr lang="de-DE" sz="1900" dirty="0"/>
              <a:t>die eigenen täterbezogenen Merkmale</a:t>
            </a:r>
          </a:p>
          <a:p>
            <a:pPr lvl="1"/>
            <a:r>
              <a:rPr lang="de-DE" sz="1900" dirty="0"/>
              <a:t>die Merkmale des Tatobjekts</a:t>
            </a:r>
          </a:p>
          <a:p>
            <a:pPr lvl="1"/>
            <a:r>
              <a:rPr lang="de-DE" sz="1900" dirty="0"/>
              <a:t>den Tatort</a:t>
            </a:r>
          </a:p>
          <a:p>
            <a:pPr lvl="1"/>
            <a:r>
              <a:rPr lang="de-DE" sz="1900" dirty="0"/>
              <a:t>die Tathandlung</a:t>
            </a:r>
          </a:p>
          <a:p>
            <a:pPr lvl="1"/>
            <a:r>
              <a:rPr lang="de-DE" sz="1900" dirty="0"/>
              <a:t>den Eintritt des Erfolges</a:t>
            </a:r>
          </a:p>
          <a:p>
            <a:pPr lvl="1"/>
            <a:r>
              <a:rPr lang="de-DE" sz="1900" dirty="0"/>
              <a:t>den Kausalverlauf.</a:t>
            </a:r>
          </a:p>
          <a:p>
            <a:endParaRPr lang="de-DE" dirty="0"/>
          </a:p>
        </p:txBody>
      </p:sp>
      <p:pic>
        <p:nvPicPr>
          <p:cNvPr id="10" name="Grafik 9">
            <a:extLst>
              <a:ext uri="{FF2B5EF4-FFF2-40B4-BE49-F238E27FC236}">
                <a16:creationId xmlns:a16="http://schemas.microsoft.com/office/drawing/2014/main" id="{CCF91589-0CCD-3A10-99C8-F9C2B4747990}"/>
              </a:ext>
            </a:extLst>
          </p:cNvPr>
          <p:cNvPicPr>
            <a:picLocks noChangeAspect="1"/>
          </p:cNvPicPr>
          <p:nvPr/>
        </p:nvPicPr>
        <p:blipFill>
          <a:blip r:embed="rId3"/>
          <a:stretch>
            <a:fillRect/>
          </a:stretch>
        </p:blipFill>
        <p:spPr>
          <a:xfrm>
            <a:off x="838200" y="1355605"/>
            <a:ext cx="10597940" cy="1155757"/>
          </a:xfrm>
          <a:prstGeom prst="rect">
            <a:avLst/>
          </a:prstGeom>
        </p:spPr>
      </p:pic>
    </p:spTree>
    <p:extLst>
      <p:ext uri="{BB962C8B-B14F-4D97-AF65-F5344CB8AC3E}">
        <p14:creationId xmlns:p14="http://schemas.microsoft.com/office/powerpoint/2010/main" val="4032344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Strafen oder Geldbuße bei Missachtung</a:t>
            </a:r>
            <a:endParaRPr lang="de-CH" dirty="0"/>
          </a:p>
        </p:txBody>
      </p:sp>
      <p:sp>
        <p:nvSpPr>
          <p:cNvPr id="4" name="Inhaltsplatzhalter 3">
            <a:extLst>
              <a:ext uri="{FF2B5EF4-FFF2-40B4-BE49-F238E27FC236}">
                <a16:creationId xmlns:a16="http://schemas.microsoft.com/office/drawing/2014/main" id="{9417AE73-6B10-3F7D-0F12-455926FACE3F}"/>
              </a:ext>
            </a:extLst>
          </p:cNvPr>
          <p:cNvSpPr>
            <a:spLocks noGrp="1"/>
          </p:cNvSpPr>
          <p:nvPr>
            <p:ph idx="1"/>
          </p:nvPr>
        </p:nvSpPr>
        <p:spPr/>
        <p:txBody>
          <a:bodyPr>
            <a:normAutofit/>
          </a:bodyPr>
          <a:lstStyle/>
          <a:p>
            <a:r>
              <a:rPr lang="de-DE" dirty="0"/>
              <a:t>Kennt er nur ein Tatbestandsmerkmal nicht, handelt er gem. § 16 Abs. 1 nicht vorsätzlich. Es liegt dann ein Tatbestandsirrtum vor, der dazu führt, dass der Täter von der Appell- und Warnfunktion des Tatbestandes nicht erreicht wurde. Möglich bleibt nur eine Strafbarkeit nach einem Fahrlässigkeitsdelikt.</a:t>
            </a:r>
          </a:p>
          <a:p>
            <a:endParaRPr lang="de-DE" dirty="0"/>
          </a:p>
          <a:p>
            <a:endParaRPr lang="de-DE" dirty="0"/>
          </a:p>
        </p:txBody>
      </p:sp>
      <p:sp>
        <p:nvSpPr>
          <p:cNvPr id="3" name="Denkblase: wolkenförmig 2">
            <a:extLst>
              <a:ext uri="{FF2B5EF4-FFF2-40B4-BE49-F238E27FC236}">
                <a16:creationId xmlns:a16="http://schemas.microsoft.com/office/drawing/2014/main" id="{4BEC504C-D29B-7782-49CD-41599178B5E1}"/>
              </a:ext>
            </a:extLst>
          </p:cNvPr>
          <p:cNvSpPr/>
          <p:nvPr/>
        </p:nvSpPr>
        <p:spPr>
          <a:xfrm>
            <a:off x="1595887" y="2915727"/>
            <a:ext cx="9178505" cy="210484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Ein Irrtum nach § 16 Abs. 1 liegt vor, wenn der Täter </a:t>
            </a:r>
            <a:r>
              <a:rPr lang="de-DE" b="1" dirty="0"/>
              <a:t>„nicht weiß, was er tut“</a:t>
            </a:r>
            <a:r>
              <a:rPr lang="de-DE" dirty="0"/>
              <a:t>.</a:t>
            </a:r>
          </a:p>
        </p:txBody>
      </p:sp>
      <p:sp>
        <p:nvSpPr>
          <p:cNvPr id="5" name="Legende: mit gebogener Linie 4">
            <a:extLst>
              <a:ext uri="{FF2B5EF4-FFF2-40B4-BE49-F238E27FC236}">
                <a16:creationId xmlns:a16="http://schemas.microsoft.com/office/drawing/2014/main" id="{5A59542A-3167-BFEA-F405-4F40C36D9842}"/>
              </a:ext>
            </a:extLst>
          </p:cNvPr>
          <p:cNvSpPr/>
          <p:nvPr/>
        </p:nvSpPr>
        <p:spPr>
          <a:xfrm>
            <a:off x="8798942" y="5149970"/>
            <a:ext cx="3174521" cy="900158"/>
          </a:xfrm>
          <a:prstGeom prst="borderCallout2">
            <a:avLst>
              <a:gd name="adj1" fmla="val 18750"/>
              <a:gd name="adj2" fmla="val -8333"/>
              <a:gd name="adj3" fmla="val 18750"/>
              <a:gd name="adj4" fmla="val -16667"/>
              <a:gd name="adj5" fmla="val -69582"/>
              <a:gd name="adj6" fmla="val -610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Dies kann bei der Exportkontrollprüfung nicht für sich proklamiert werden </a:t>
            </a:r>
          </a:p>
        </p:txBody>
      </p:sp>
    </p:spTree>
    <p:extLst>
      <p:ext uri="{BB962C8B-B14F-4D97-AF65-F5344CB8AC3E}">
        <p14:creationId xmlns:p14="http://schemas.microsoft.com/office/powerpoint/2010/main" val="2107561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Strafen oder Geldbuße bei Missachtung</a:t>
            </a:r>
            <a:endParaRPr lang="de-CH" dirty="0"/>
          </a:p>
        </p:txBody>
      </p:sp>
      <p:sp>
        <p:nvSpPr>
          <p:cNvPr id="4" name="Inhaltsplatzhalter 3">
            <a:extLst>
              <a:ext uri="{FF2B5EF4-FFF2-40B4-BE49-F238E27FC236}">
                <a16:creationId xmlns:a16="http://schemas.microsoft.com/office/drawing/2014/main" id="{9417AE73-6B10-3F7D-0F12-455926FACE3F}"/>
              </a:ext>
            </a:extLst>
          </p:cNvPr>
          <p:cNvSpPr>
            <a:spLocks noGrp="1"/>
          </p:cNvSpPr>
          <p:nvPr>
            <p:ph idx="1"/>
          </p:nvPr>
        </p:nvSpPr>
        <p:spPr/>
        <p:txBody>
          <a:bodyPr>
            <a:normAutofit/>
          </a:bodyPr>
          <a:lstStyle/>
          <a:p>
            <a:endParaRPr lang="de-DE" dirty="0"/>
          </a:p>
          <a:p>
            <a:endParaRPr lang="de-DE" dirty="0"/>
          </a:p>
          <a:p>
            <a:endParaRPr lang="de-DE" dirty="0"/>
          </a:p>
          <a:p>
            <a:endParaRPr lang="de-DE" dirty="0"/>
          </a:p>
          <a:p>
            <a:r>
              <a:rPr lang="de-DE" dirty="0"/>
              <a:t>Von § 17 hingegen werden Irrtümer erfasst, welche sich auf die rechtliche Bewertung beziehen.</a:t>
            </a:r>
          </a:p>
          <a:p>
            <a:r>
              <a:rPr lang="de-DE" dirty="0"/>
              <a:t>Unrechtseinsicht ist das Bewusstsein des Täters, eine Norm der Rechtsordnung (nicht notwendig auch des Strafrechts) zu verletzen </a:t>
            </a:r>
          </a:p>
          <a:p>
            <a:r>
              <a:rPr lang="de-DE" dirty="0"/>
              <a:t>Für das Unrechtsbewusstsein genügt es z.B., wenn der Täter sein Verhalten bloß für ordnungswidrig hält</a:t>
            </a:r>
          </a:p>
          <a:p>
            <a:r>
              <a:rPr lang="de-DE" dirty="0"/>
              <a:t>Eine genaue Kenntnis des Norminhalts ist ebenso wenig erforderlich wie die Kenntnis der Strafbarkeit des Verhaltens.</a:t>
            </a:r>
          </a:p>
          <a:p>
            <a:r>
              <a:rPr lang="de-DE" dirty="0"/>
              <a:t>Das Unrechtsbewusstsein ist insoweit tatbestandsbezogen, als es den spezifischen Unrechtsgehalt der in Betracht kommenden Deliktsart zum Gegenstand hat</a:t>
            </a:r>
          </a:p>
          <a:p>
            <a:endParaRPr lang="de-DE" dirty="0"/>
          </a:p>
        </p:txBody>
      </p:sp>
      <p:pic>
        <p:nvPicPr>
          <p:cNvPr id="12" name="Grafik 11">
            <a:extLst>
              <a:ext uri="{FF2B5EF4-FFF2-40B4-BE49-F238E27FC236}">
                <a16:creationId xmlns:a16="http://schemas.microsoft.com/office/drawing/2014/main" id="{6923843B-00C3-9BCC-B98C-DA76F37FAFD1}"/>
              </a:ext>
            </a:extLst>
          </p:cNvPr>
          <p:cNvPicPr>
            <a:picLocks noChangeAspect="1"/>
          </p:cNvPicPr>
          <p:nvPr/>
        </p:nvPicPr>
        <p:blipFill>
          <a:blip r:embed="rId3"/>
          <a:stretch>
            <a:fillRect/>
          </a:stretch>
        </p:blipFill>
        <p:spPr>
          <a:xfrm>
            <a:off x="838200" y="1355605"/>
            <a:ext cx="10599365" cy="1040256"/>
          </a:xfrm>
          <a:prstGeom prst="rect">
            <a:avLst/>
          </a:prstGeom>
        </p:spPr>
      </p:pic>
    </p:spTree>
    <p:extLst>
      <p:ext uri="{BB962C8B-B14F-4D97-AF65-F5344CB8AC3E}">
        <p14:creationId xmlns:p14="http://schemas.microsoft.com/office/powerpoint/2010/main" val="1046544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Strafen oder Geldbuße bei Missachtung</a:t>
            </a:r>
            <a:endParaRPr lang="de-CH" dirty="0"/>
          </a:p>
        </p:txBody>
      </p:sp>
      <p:sp>
        <p:nvSpPr>
          <p:cNvPr id="4" name="Inhaltsplatzhalter 3">
            <a:extLst>
              <a:ext uri="{FF2B5EF4-FFF2-40B4-BE49-F238E27FC236}">
                <a16:creationId xmlns:a16="http://schemas.microsoft.com/office/drawing/2014/main" id="{9417AE73-6B10-3F7D-0F12-455926FACE3F}"/>
              </a:ext>
            </a:extLst>
          </p:cNvPr>
          <p:cNvSpPr>
            <a:spLocks noGrp="1"/>
          </p:cNvSpPr>
          <p:nvPr>
            <p:ph idx="1"/>
          </p:nvPr>
        </p:nvSpPr>
        <p:spPr/>
        <p:txBody>
          <a:bodyPr>
            <a:normAutofit/>
          </a:bodyPr>
          <a:lstStyle/>
          <a:p>
            <a:r>
              <a:rPr lang="de-DE" dirty="0"/>
              <a:t>Maßstab der Vermeidbarkeit sind die individuellen Fähigkeiten und Kenntnisse des konkreten Täters unter Beachtung der ihn in seiner Position treffenden Rechtspflichten. Die Anforderungen ergeben sich im Wesentlichen aus der spezifischen Lebens- und Berufssituation des Täters, seiner Vorbildung sowie aus üblichen Anlässen, Rechtsauskünfte einzuholen</a:t>
            </a:r>
          </a:p>
          <a:p>
            <a:r>
              <a:rPr lang="de-DE" dirty="0"/>
              <a:t>Als Verbotsirrtum bezeichnete man das Fehlen der Einsicht des Täters, bei Begehung der Tat</a:t>
            </a:r>
            <a:br>
              <a:rPr lang="de-DE" dirty="0"/>
            </a:br>
            <a:r>
              <a:rPr lang="de-DE" dirty="0"/>
              <a:t>Unrecht zu tun</a:t>
            </a:r>
          </a:p>
        </p:txBody>
      </p:sp>
      <p:sp>
        <p:nvSpPr>
          <p:cNvPr id="3" name="Denkblase: wolkenförmig 2">
            <a:extLst>
              <a:ext uri="{FF2B5EF4-FFF2-40B4-BE49-F238E27FC236}">
                <a16:creationId xmlns:a16="http://schemas.microsoft.com/office/drawing/2014/main" id="{BA67774F-C4F7-FC08-8334-93268CE86AF5}"/>
              </a:ext>
            </a:extLst>
          </p:cNvPr>
          <p:cNvSpPr/>
          <p:nvPr/>
        </p:nvSpPr>
        <p:spPr>
          <a:xfrm>
            <a:off x="1595887" y="3243532"/>
            <a:ext cx="8583283" cy="225886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Ein Irrtum nach § 17 liegt vor, wenn beim Täter die Einsicht, bei Begehung der Tat Unrecht zu tun, fehlt.</a:t>
            </a:r>
          </a:p>
        </p:txBody>
      </p:sp>
      <p:sp>
        <p:nvSpPr>
          <p:cNvPr id="5" name="Legende: mit gebogener Linie 4">
            <a:extLst>
              <a:ext uri="{FF2B5EF4-FFF2-40B4-BE49-F238E27FC236}">
                <a16:creationId xmlns:a16="http://schemas.microsoft.com/office/drawing/2014/main" id="{38B5E779-977B-727E-5FB2-5E93DB3C2232}"/>
              </a:ext>
            </a:extLst>
          </p:cNvPr>
          <p:cNvSpPr/>
          <p:nvPr/>
        </p:nvSpPr>
        <p:spPr>
          <a:xfrm>
            <a:off x="8798942" y="5149970"/>
            <a:ext cx="3174521" cy="900158"/>
          </a:xfrm>
          <a:prstGeom prst="borderCallout2">
            <a:avLst>
              <a:gd name="adj1" fmla="val 18750"/>
              <a:gd name="adj2" fmla="val -8333"/>
              <a:gd name="adj3" fmla="val 18750"/>
              <a:gd name="adj4" fmla="val -16667"/>
              <a:gd name="adj5" fmla="val -4416"/>
              <a:gd name="adj6" fmla="val -360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Dies kann bei der Exportkontrollprüfung nicht für sich proklamiert werden </a:t>
            </a:r>
          </a:p>
        </p:txBody>
      </p:sp>
    </p:spTree>
    <p:extLst>
      <p:ext uri="{BB962C8B-B14F-4D97-AF65-F5344CB8AC3E}">
        <p14:creationId xmlns:p14="http://schemas.microsoft.com/office/powerpoint/2010/main" val="2212630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Strafen oder Geldbuße bei Missachtung</a:t>
            </a:r>
            <a:endParaRPr lang="de-CH" dirty="0"/>
          </a:p>
        </p:txBody>
      </p:sp>
      <p:sp>
        <p:nvSpPr>
          <p:cNvPr id="4" name="Inhaltsplatzhalter 3">
            <a:extLst>
              <a:ext uri="{FF2B5EF4-FFF2-40B4-BE49-F238E27FC236}">
                <a16:creationId xmlns:a16="http://schemas.microsoft.com/office/drawing/2014/main" id="{EB9728F7-4FFC-202D-ADF4-DB8B4DD57DEE}"/>
              </a:ext>
            </a:extLst>
          </p:cNvPr>
          <p:cNvSpPr>
            <a:spLocks noGrp="1"/>
          </p:cNvSpPr>
          <p:nvPr>
            <p:ph idx="1"/>
          </p:nvPr>
        </p:nvSpPr>
        <p:spPr/>
        <p:txBody>
          <a:bodyPr/>
          <a:lstStyle/>
          <a:p>
            <a:endParaRPr lang="de-DE" dirty="0"/>
          </a:p>
        </p:txBody>
      </p:sp>
      <p:pic>
        <p:nvPicPr>
          <p:cNvPr id="7" name="Grafik 6">
            <a:extLst>
              <a:ext uri="{FF2B5EF4-FFF2-40B4-BE49-F238E27FC236}">
                <a16:creationId xmlns:a16="http://schemas.microsoft.com/office/drawing/2014/main" id="{8F0C702A-FDB0-E3E8-112B-170C05B2DFD2}"/>
              </a:ext>
            </a:extLst>
          </p:cNvPr>
          <p:cNvPicPr>
            <a:picLocks noChangeAspect="1"/>
          </p:cNvPicPr>
          <p:nvPr/>
        </p:nvPicPr>
        <p:blipFill>
          <a:blip r:embed="rId3"/>
          <a:stretch>
            <a:fillRect/>
          </a:stretch>
        </p:blipFill>
        <p:spPr>
          <a:xfrm>
            <a:off x="866179" y="1466491"/>
            <a:ext cx="10528608" cy="3950897"/>
          </a:xfrm>
          <a:prstGeom prst="rect">
            <a:avLst/>
          </a:prstGeom>
        </p:spPr>
      </p:pic>
      <p:cxnSp>
        <p:nvCxnSpPr>
          <p:cNvPr id="3" name="Gerader Verbinder 2">
            <a:extLst>
              <a:ext uri="{FF2B5EF4-FFF2-40B4-BE49-F238E27FC236}">
                <a16:creationId xmlns:a16="http://schemas.microsoft.com/office/drawing/2014/main" id="{990CE8EC-1A74-D934-3E7E-CE8D201BF594}"/>
              </a:ext>
            </a:extLst>
          </p:cNvPr>
          <p:cNvCxnSpPr>
            <a:cxnSpLocks/>
          </p:cNvCxnSpPr>
          <p:nvPr/>
        </p:nvCxnSpPr>
        <p:spPr>
          <a:xfrm>
            <a:off x="1265208" y="2239993"/>
            <a:ext cx="19524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AF7E4EDF-78FE-C9F4-9A73-BCF45B94EC55}"/>
              </a:ext>
            </a:extLst>
          </p:cNvPr>
          <p:cNvCxnSpPr>
            <a:cxnSpLocks/>
          </p:cNvCxnSpPr>
          <p:nvPr/>
        </p:nvCxnSpPr>
        <p:spPr>
          <a:xfrm>
            <a:off x="1489496" y="2447027"/>
            <a:ext cx="15470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AA9F246-B3C3-D431-8621-98510EA0DD65}"/>
              </a:ext>
            </a:extLst>
          </p:cNvPr>
          <p:cNvCxnSpPr>
            <a:cxnSpLocks/>
          </p:cNvCxnSpPr>
          <p:nvPr/>
        </p:nvCxnSpPr>
        <p:spPr>
          <a:xfrm>
            <a:off x="915112" y="2869721"/>
            <a:ext cx="23341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348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Strafen oder Geldbuße bei Missachtung</a:t>
            </a:r>
            <a:endParaRPr lang="de-CH" dirty="0"/>
          </a:p>
        </p:txBody>
      </p:sp>
      <p:sp>
        <p:nvSpPr>
          <p:cNvPr id="4" name="Inhaltsplatzhalter 3">
            <a:extLst>
              <a:ext uri="{FF2B5EF4-FFF2-40B4-BE49-F238E27FC236}">
                <a16:creationId xmlns:a16="http://schemas.microsoft.com/office/drawing/2014/main" id="{EB9728F7-4FFC-202D-ADF4-DB8B4DD57DEE}"/>
              </a:ext>
            </a:extLst>
          </p:cNvPr>
          <p:cNvSpPr>
            <a:spLocks noGrp="1"/>
          </p:cNvSpPr>
          <p:nvPr>
            <p:ph idx="1"/>
          </p:nvPr>
        </p:nvSpPr>
        <p:spPr/>
        <p:txBody>
          <a:bodyPr/>
          <a:lstStyle/>
          <a:p>
            <a:r>
              <a:rPr lang="de-DE" dirty="0"/>
              <a:t>Im Strafrecht spricht man von einem fahrlässigen Tun, wenn der Täter den Straftatbestand nicht verwirklichen wollte und lediglich die ihm mögliche und zumutbare Sorgfalt außer Acht gelassen hat und den nach dem Gesetz erforderlichen Erfolg hätte voraussehen können.</a:t>
            </a:r>
          </a:p>
          <a:p>
            <a:endParaRPr lang="de-DE" dirty="0"/>
          </a:p>
          <a:p>
            <a:r>
              <a:rPr lang="de-DE" dirty="0"/>
              <a:t>Alle Strafnormen werden über den § 19 AWG mit Bußgeldern geahndet  </a:t>
            </a:r>
          </a:p>
          <a:p>
            <a:endParaRPr lang="de-DE" dirty="0"/>
          </a:p>
          <a:p>
            <a:endParaRPr lang="de-DE" dirty="0"/>
          </a:p>
        </p:txBody>
      </p:sp>
    </p:spTree>
    <p:extLst>
      <p:ext uri="{BB962C8B-B14F-4D97-AF65-F5344CB8AC3E}">
        <p14:creationId xmlns:p14="http://schemas.microsoft.com/office/powerpoint/2010/main" val="4167584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7111" y="1439092"/>
            <a:ext cx="11291977" cy="2387600"/>
          </a:xfrm>
        </p:spPr>
        <p:txBody>
          <a:bodyPr>
            <a:normAutofit/>
          </a:bodyPr>
          <a:lstStyle/>
          <a:p>
            <a:r>
              <a:rPr lang="de-DE" sz="4800" dirty="0"/>
              <a:t>Beantwortung Ihrer Fragen </a:t>
            </a:r>
          </a:p>
        </p:txBody>
      </p:sp>
    </p:spTree>
    <p:extLst>
      <p:ext uri="{BB962C8B-B14F-4D97-AF65-F5344CB8AC3E}">
        <p14:creationId xmlns:p14="http://schemas.microsoft.com/office/powerpoint/2010/main" val="1221500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F000A-144C-498E-A0BD-97E2C6AA78B7}"/>
              </a:ext>
            </a:extLst>
          </p:cNvPr>
          <p:cNvSpPr>
            <a:spLocks noGrp="1"/>
          </p:cNvSpPr>
          <p:nvPr>
            <p:ph type="body" idx="1"/>
          </p:nvPr>
        </p:nvSpPr>
        <p:spPr/>
        <p:txBody>
          <a:bodyPr>
            <a:normAutofit/>
          </a:bodyPr>
          <a:lstStyle/>
          <a:p>
            <a:endParaRPr lang="de-CH" sz="1100" dirty="0"/>
          </a:p>
          <a:p>
            <a:endParaRPr lang="de-CH" sz="1100" dirty="0"/>
          </a:p>
          <a:p>
            <a:endParaRPr lang="de-CH" sz="1100" dirty="0"/>
          </a:p>
          <a:p>
            <a:endParaRPr lang="de-CH" sz="1100" dirty="0"/>
          </a:p>
          <a:p>
            <a:endParaRPr lang="de-CH" sz="1100" dirty="0"/>
          </a:p>
          <a:p>
            <a:endParaRPr lang="de-CH" sz="1100" dirty="0"/>
          </a:p>
          <a:p>
            <a:endParaRPr lang="de-CH" sz="1100" dirty="0"/>
          </a:p>
          <a:p>
            <a:endParaRPr lang="de-CH" sz="1100" dirty="0"/>
          </a:p>
          <a:p>
            <a:pPr>
              <a:lnSpc>
                <a:spcPct val="100000"/>
              </a:lnSpc>
              <a:spcBef>
                <a:spcPts val="0"/>
              </a:spcBef>
            </a:pPr>
            <a:endParaRPr lang="de-CH" sz="1100" dirty="0"/>
          </a:p>
          <a:p>
            <a:pPr>
              <a:lnSpc>
                <a:spcPct val="100000"/>
              </a:lnSpc>
              <a:spcBef>
                <a:spcPts val="0"/>
              </a:spcBef>
            </a:pPr>
            <a:endParaRPr lang="de-CH" sz="1100" dirty="0"/>
          </a:p>
        </p:txBody>
      </p:sp>
      <p:pic>
        <p:nvPicPr>
          <p:cNvPr id="7" name="Picture 6">
            <a:extLst>
              <a:ext uri="{FF2B5EF4-FFF2-40B4-BE49-F238E27FC236}">
                <a16:creationId xmlns:a16="http://schemas.microsoft.com/office/drawing/2014/main" id="{89FA2682-F916-4731-9479-064552792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394" y="1184741"/>
            <a:ext cx="2804730" cy="4488517"/>
          </a:xfrm>
          <a:prstGeom prst="rect">
            <a:avLst/>
          </a:prstGeom>
        </p:spPr>
      </p:pic>
      <p:sp>
        <p:nvSpPr>
          <p:cNvPr id="10" name="Title 1">
            <a:extLst>
              <a:ext uri="{FF2B5EF4-FFF2-40B4-BE49-F238E27FC236}">
                <a16:creationId xmlns:a16="http://schemas.microsoft.com/office/drawing/2014/main" id="{8A3D0833-53AF-47AB-B084-3137CA472C02}"/>
              </a:ext>
            </a:extLst>
          </p:cNvPr>
          <p:cNvSpPr txBox="1">
            <a:spLocks/>
          </p:cNvSpPr>
          <p:nvPr/>
        </p:nvSpPr>
        <p:spPr>
          <a:xfrm>
            <a:off x="569338" y="574558"/>
            <a:ext cx="7643063" cy="5472608"/>
          </a:xfrm>
          <a:prstGeom prst="rect">
            <a:avLst/>
          </a:prstGeom>
        </p:spPr>
        <p:txBody>
          <a:bodyPr vert="horz" lIns="91440" tIns="45720" rIns="91440" bIns="45720" rtlCol="0" anchor="b">
            <a:normAutofit fontScale="25000" lnSpcReduction="20000"/>
          </a:bodyPr>
          <a:lstStyle>
            <a:lvl1pPr algn="l" defTabSz="685800" rtl="0" eaLnBrk="1" latinLnBrk="0" hangingPunct="1">
              <a:lnSpc>
                <a:spcPct val="90000"/>
              </a:lnSpc>
              <a:spcBef>
                <a:spcPct val="0"/>
              </a:spcBef>
              <a:buNone/>
              <a:defRPr sz="4500" kern="1200">
                <a:solidFill>
                  <a:schemeClr val="tx1"/>
                </a:solidFill>
                <a:latin typeface="Candara" panose="020E0502030303020204" pitchFamily="34" charset="0"/>
                <a:ea typeface="+mj-ea"/>
                <a:cs typeface="+mj-cs"/>
              </a:defRPr>
            </a:lvl1pPr>
          </a:lstStyle>
          <a:p>
            <a:pPr algn="ctr">
              <a:lnSpc>
                <a:spcPct val="120000"/>
              </a:lnSpc>
              <a:tabLst>
                <a:tab pos="266700" algn="l"/>
              </a:tabLst>
            </a:pPr>
            <a:r>
              <a:rPr lang="de-CH" sz="24000" dirty="0"/>
              <a:t>Vielen Dank</a:t>
            </a:r>
          </a:p>
          <a:p>
            <a:pPr algn="ctr">
              <a:lnSpc>
                <a:spcPct val="120000"/>
              </a:lnSpc>
              <a:tabLst>
                <a:tab pos="266700" algn="l"/>
              </a:tabLst>
            </a:pPr>
            <a:endParaRPr lang="de-CH" sz="9600" dirty="0"/>
          </a:p>
          <a:p>
            <a:pPr algn="ctr">
              <a:lnSpc>
                <a:spcPct val="120000"/>
              </a:lnSpc>
              <a:tabLst>
                <a:tab pos="266700" algn="l"/>
              </a:tabLst>
            </a:pPr>
            <a:r>
              <a:rPr lang="de-CH" sz="8000" b="1" dirty="0"/>
              <a:t>Holger Schmidbaur</a:t>
            </a:r>
            <a:br>
              <a:rPr lang="de-CH" sz="7200" dirty="0"/>
            </a:br>
            <a:r>
              <a:rPr lang="de-CH" sz="7200" dirty="0"/>
              <a:t>m:	0049 – 151 57781475</a:t>
            </a:r>
            <a:br>
              <a:rPr lang="de-CH" sz="7200" dirty="0"/>
            </a:br>
            <a:r>
              <a:rPr lang="de-CH" sz="7200" dirty="0"/>
              <a:t>e: 	</a:t>
            </a:r>
            <a:r>
              <a:rPr lang="de-CH" sz="7200" dirty="0">
                <a:hlinkClick r:id="rId4"/>
              </a:rPr>
              <a:t>info@azvz.de</a:t>
            </a:r>
            <a:br>
              <a:rPr lang="de-CH" sz="7200" dirty="0"/>
            </a:br>
            <a:r>
              <a:rPr lang="de-CH" sz="7200" dirty="0"/>
              <a:t>w: </a:t>
            </a:r>
            <a:r>
              <a:rPr lang="de-CH" sz="7200" dirty="0">
                <a:hlinkClick r:id="rId5"/>
              </a:rPr>
              <a:t>www.azvz.de</a:t>
            </a:r>
            <a:r>
              <a:rPr lang="de-CH" sz="7200" dirty="0"/>
              <a:t> </a:t>
            </a:r>
          </a:p>
          <a:p>
            <a:pPr>
              <a:lnSpc>
                <a:spcPct val="120000"/>
              </a:lnSpc>
              <a:tabLst>
                <a:tab pos="266700" algn="l"/>
              </a:tabLst>
            </a:pPr>
            <a:endParaRPr lang="de-CH" sz="6000" dirty="0"/>
          </a:p>
          <a:p>
            <a:pPr>
              <a:lnSpc>
                <a:spcPct val="120000"/>
              </a:lnSpc>
              <a:tabLst>
                <a:tab pos="266700" algn="l"/>
              </a:tabLst>
            </a:pPr>
            <a:endParaRPr lang="de-CH" sz="6400" dirty="0"/>
          </a:p>
          <a:p>
            <a:pPr>
              <a:lnSpc>
                <a:spcPct val="100000"/>
              </a:lnSpc>
              <a:spcBef>
                <a:spcPts val="0"/>
              </a:spcBef>
            </a:pPr>
            <a:r>
              <a:rPr lang="de-CH" sz="4000" b="1" u="sng" dirty="0">
                <a:solidFill>
                  <a:schemeClr val="tx1">
                    <a:tint val="75000"/>
                  </a:schemeClr>
                </a:solidFill>
                <a:ea typeface="+mn-ea"/>
                <a:cs typeface="+mn-cs"/>
              </a:rPr>
              <a:t>Bildnachweis: </a:t>
            </a:r>
          </a:p>
          <a:p>
            <a:pPr>
              <a:lnSpc>
                <a:spcPct val="100000"/>
              </a:lnSpc>
              <a:spcBef>
                <a:spcPts val="0"/>
              </a:spcBef>
            </a:pPr>
            <a:r>
              <a:rPr lang="de-CH" sz="4000" dirty="0">
                <a:solidFill>
                  <a:schemeClr val="tx1">
                    <a:tint val="75000"/>
                  </a:schemeClr>
                </a:solidFill>
                <a:ea typeface="+mn-ea"/>
                <a:cs typeface="+mn-cs"/>
              </a:rPr>
              <a:t>Sofern nicht anders angegeben, Pixabay.com mit freier kommerzieller Nutzung ohne Nennung des Fotografen</a:t>
            </a:r>
          </a:p>
          <a:p>
            <a:pPr>
              <a:lnSpc>
                <a:spcPct val="100000"/>
              </a:lnSpc>
              <a:spcBef>
                <a:spcPts val="0"/>
              </a:spcBef>
            </a:pPr>
            <a:endParaRPr lang="de-CH" sz="4000" b="1" u="sng" dirty="0">
              <a:solidFill>
                <a:schemeClr val="tx1">
                  <a:tint val="75000"/>
                </a:schemeClr>
              </a:solidFill>
              <a:ea typeface="+mn-ea"/>
              <a:cs typeface="+mn-cs"/>
            </a:endParaRPr>
          </a:p>
          <a:p>
            <a:pPr>
              <a:lnSpc>
                <a:spcPct val="100000"/>
              </a:lnSpc>
              <a:spcBef>
                <a:spcPts val="0"/>
              </a:spcBef>
            </a:pPr>
            <a:r>
              <a:rPr lang="de-CH" sz="4000" b="1" u="sng" dirty="0">
                <a:solidFill>
                  <a:schemeClr val="tx1">
                    <a:tint val="75000"/>
                  </a:schemeClr>
                </a:solidFill>
                <a:ea typeface="+mn-ea"/>
                <a:cs typeface="+mn-cs"/>
              </a:rPr>
              <a:t>Urheberrecht:</a:t>
            </a:r>
          </a:p>
          <a:p>
            <a:pPr>
              <a:lnSpc>
                <a:spcPct val="100000"/>
              </a:lnSpc>
              <a:spcBef>
                <a:spcPts val="0"/>
              </a:spcBef>
            </a:pPr>
            <a:r>
              <a:rPr lang="de-CH" sz="4000" dirty="0">
                <a:solidFill>
                  <a:schemeClr val="tx1">
                    <a:tint val="75000"/>
                  </a:schemeClr>
                </a:solidFill>
                <a:ea typeface="+mn-ea"/>
                <a:cs typeface="+mn-cs"/>
              </a:rPr>
              <a:t>Nachdruck, Vervielfältigung, (Weiter)-Bearbeitung – auch auszugsweise – und / oder Weiterleitung an Dritte ist urheberrechtlich nicht gestattet.</a:t>
            </a:r>
          </a:p>
          <a:p>
            <a:pPr>
              <a:lnSpc>
                <a:spcPct val="100000"/>
              </a:lnSpc>
              <a:spcBef>
                <a:spcPts val="0"/>
              </a:spcBef>
            </a:pPr>
            <a:endParaRPr lang="de-CH" sz="4000" dirty="0">
              <a:solidFill>
                <a:schemeClr val="tx1">
                  <a:tint val="75000"/>
                </a:schemeClr>
              </a:solidFill>
              <a:ea typeface="+mn-ea"/>
              <a:cs typeface="+mn-cs"/>
            </a:endParaRPr>
          </a:p>
          <a:p>
            <a:pPr>
              <a:lnSpc>
                <a:spcPct val="100000"/>
              </a:lnSpc>
              <a:spcBef>
                <a:spcPts val="0"/>
              </a:spcBef>
            </a:pPr>
            <a:r>
              <a:rPr lang="de-CH" sz="4000" b="1" u="sng" dirty="0">
                <a:solidFill>
                  <a:schemeClr val="tx1">
                    <a:tint val="75000"/>
                  </a:schemeClr>
                </a:solidFill>
                <a:ea typeface="+mn-ea"/>
                <a:cs typeface="+mn-cs"/>
              </a:rPr>
              <a:t>Haftungsausschluss:</a:t>
            </a:r>
          </a:p>
          <a:p>
            <a:pPr>
              <a:lnSpc>
                <a:spcPct val="100000"/>
              </a:lnSpc>
              <a:spcBef>
                <a:spcPts val="0"/>
              </a:spcBef>
            </a:pPr>
            <a:r>
              <a:rPr lang="de-DE" sz="4000" dirty="0">
                <a:solidFill>
                  <a:schemeClr val="tx1">
                    <a:tint val="75000"/>
                  </a:schemeClr>
                </a:solidFill>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1900" dirty="0"/>
          </a:p>
        </p:txBody>
      </p:sp>
    </p:spTree>
    <p:extLst>
      <p:ext uri="{BB962C8B-B14F-4D97-AF65-F5344CB8AC3E}">
        <p14:creationId xmlns:p14="http://schemas.microsoft.com/office/powerpoint/2010/main" val="188096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dirty="0"/>
              <a:t>Grundlagen der Exportkontrolle- 4 Säulen</a:t>
            </a:r>
            <a:endParaRPr lang="de-CH" dirty="0"/>
          </a:p>
        </p:txBody>
      </p:sp>
      <p:sp>
        <p:nvSpPr>
          <p:cNvPr id="3" name="Inhaltsplatzhalter 2">
            <a:extLst>
              <a:ext uri="{FF2B5EF4-FFF2-40B4-BE49-F238E27FC236}">
                <a16:creationId xmlns:a16="http://schemas.microsoft.com/office/drawing/2014/main" id="{F3468B10-26D2-F9CF-258E-8E4A53F12A5E}"/>
              </a:ext>
            </a:extLst>
          </p:cNvPr>
          <p:cNvSpPr>
            <a:spLocks noGrp="1"/>
          </p:cNvSpPr>
          <p:nvPr>
            <p:ph idx="1"/>
          </p:nvPr>
        </p:nvSpPr>
        <p:spPr>
          <a:xfrm>
            <a:off x="538455" y="1120949"/>
            <a:ext cx="10738433" cy="4818456"/>
          </a:xfrm>
        </p:spPr>
        <p:txBody>
          <a:bodyPr>
            <a:normAutofit/>
          </a:bodyPr>
          <a:lstStyle/>
          <a:p>
            <a:pPr marL="0" lvl="1" indent="0">
              <a:buFont typeface="Arial" panose="020B0604020202020204" pitchFamily="34" charset="0"/>
              <a:buNone/>
            </a:pPr>
            <a:endParaRPr lang="de-CH" sz="2400" kern="1200" dirty="0"/>
          </a:p>
        </p:txBody>
      </p:sp>
      <p:graphicFrame>
        <p:nvGraphicFramePr>
          <p:cNvPr id="4" name="Diagramm 3">
            <a:extLst>
              <a:ext uri="{FF2B5EF4-FFF2-40B4-BE49-F238E27FC236}">
                <a16:creationId xmlns:a16="http://schemas.microsoft.com/office/drawing/2014/main" id="{663F57D7-C7FC-4C8F-BE78-AD7432E02BE3}"/>
              </a:ext>
            </a:extLst>
          </p:cNvPr>
          <p:cNvGraphicFramePr/>
          <p:nvPr>
            <p:extLst>
              <p:ext uri="{D42A27DB-BD31-4B8C-83A1-F6EECF244321}">
                <p14:modId xmlns:p14="http://schemas.microsoft.com/office/powerpoint/2010/main" val="516943074"/>
              </p:ext>
            </p:extLst>
          </p:nvPr>
        </p:nvGraphicFramePr>
        <p:xfrm>
          <a:off x="2073275" y="1321636"/>
          <a:ext cx="8045450" cy="421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348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dirty="0"/>
              <a:t>Grundlagen der Exportkontrolle- 4 Säulen</a:t>
            </a:r>
            <a:endParaRPr lang="de-CH" dirty="0"/>
          </a:p>
        </p:txBody>
      </p:sp>
      <p:sp>
        <p:nvSpPr>
          <p:cNvPr id="3" name="Inhaltsplatzhalter 2">
            <a:extLst>
              <a:ext uri="{FF2B5EF4-FFF2-40B4-BE49-F238E27FC236}">
                <a16:creationId xmlns:a16="http://schemas.microsoft.com/office/drawing/2014/main" id="{F3468B10-26D2-F9CF-258E-8E4A53F12A5E}"/>
              </a:ext>
            </a:extLst>
          </p:cNvPr>
          <p:cNvSpPr>
            <a:spLocks noGrp="1"/>
          </p:cNvSpPr>
          <p:nvPr>
            <p:ph idx="1"/>
          </p:nvPr>
        </p:nvSpPr>
        <p:spPr>
          <a:xfrm>
            <a:off x="538455" y="1120949"/>
            <a:ext cx="10738433" cy="4818456"/>
          </a:xfrm>
        </p:spPr>
        <p:txBody>
          <a:bodyPr>
            <a:normAutofit fontScale="92500" lnSpcReduction="20000"/>
          </a:bodyPr>
          <a:lstStyle/>
          <a:p>
            <a:pPr marL="0" lvl="1" indent="0">
              <a:buNone/>
            </a:pPr>
            <a:r>
              <a:rPr lang="de-CH" sz="2200" b="1" dirty="0"/>
              <a:t>Personen</a:t>
            </a:r>
            <a:r>
              <a:rPr lang="de-CH" sz="2200" dirty="0"/>
              <a:t> </a:t>
            </a:r>
          </a:p>
          <a:p>
            <a:pPr marL="342900" lvl="1" indent="-342900"/>
            <a:r>
              <a:rPr lang="de-DE" sz="2200" dirty="0"/>
              <a:t>Individualpersonen</a:t>
            </a:r>
          </a:p>
          <a:p>
            <a:pPr marL="342900" lvl="1" indent="-342900"/>
            <a:r>
              <a:rPr lang="de-DE" sz="2200" dirty="0"/>
              <a:t>Unternehmen </a:t>
            </a:r>
          </a:p>
          <a:p>
            <a:pPr marL="342900" lvl="1" indent="-342900"/>
            <a:r>
              <a:rPr lang="de-DE" sz="2200" dirty="0"/>
              <a:t>Organisationen </a:t>
            </a:r>
          </a:p>
          <a:p>
            <a:pPr marL="342900" lvl="1" indent="-342900"/>
            <a:endParaRPr lang="de-DE" sz="2200" dirty="0"/>
          </a:p>
          <a:p>
            <a:pPr marL="0" lvl="1" indent="0">
              <a:buNone/>
            </a:pPr>
            <a:r>
              <a:rPr lang="de-DE" sz="2200" b="1" dirty="0"/>
              <a:t>Länder</a:t>
            </a:r>
          </a:p>
          <a:p>
            <a:pPr marL="342900" lvl="1" indent="-342900"/>
            <a:r>
              <a:rPr lang="de-DE" sz="2200" dirty="0"/>
              <a:t>Embargoländer, wie Iran</a:t>
            </a:r>
          </a:p>
          <a:p>
            <a:pPr marL="0" lvl="1" indent="0">
              <a:buNone/>
            </a:pPr>
            <a:endParaRPr lang="de-DE" sz="2200" dirty="0"/>
          </a:p>
          <a:p>
            <a:pPr marL="0" lvl="1" indent="0">
              <a:buNone/>
            </a:pPr>
            <a:r>
              <a:rPr lang="de-CH" sz="2200" b="1" dirty="0"/>
              <a:t>Waren</a:t>
            </a:r>
          </a:p>
          <a:p>
            <a:pPr marL="342900" lvl="1" indent="-342900"/>
            <a:r>
              <a:rPr lang="de-DE" sz="2200" dirty="0"/>
              <a:t>Technische Eigenschaften sind ausschlaggebend </a:t>
            </a:r>
          </a:p>
          <a:p>
            <a:pPr marL="342900" lvl="1" indent="-342900"/>
            <a:r>
              <a:rPr lang="de-DE" sz="2200" dirty="0"/>
              <a:t>Artikel 3 </a:t>
            </a:r>
            <a:r>
              <a:rPr lang="de-DE" sz="2200" dirty="0" err="1"/>
              <a:t>iVm</a:t>
            </a:r>
            <a:r>
              <a:rPr lang="de-DE" sz="2200" dirty="0"/>
              <a:t> Anhang I der EU-Dual-Use-VO </a:t>
            </a:r>
          </a:p>
          <a:p>
            <a:pPr marL="342900" lvl="1" indent="-342900"/>
            <a:r>
              <a:rPr lang="de-DE" sz="2200" dirty="0"/>
              <a:t>Anlage AL zur Außenwirtschaftsverordnung (AWV) – Teil 1 Abschnitt B</a:t>
            </a:r>
          </a:p>
          <a:p>
            <a:pPr marL="0" lvl="1" indent="0">
              <a:buNone/>
            </a:pPr>
            <a:r>
              <a:rPr lang="de-DE" sz="2200" dirty="0"/>
              <a:t> </a:t>
            </a:r>
          </a:p>
          <a:p>
            <a:pPr marL="0" lvl="1" indent="0">
              <a:buNone/>
            </a:pPr>
            <a:r>
              <a:rPr lang="de-CH" sz="2200" b="1" u="none" kern="1200" dirty="0"/>
              <a:t>Verwendung</a:t>
            </a:r>
            <a:r>
              <a:rPr lang="de-CH" sz="2200" kern="1200" dirty="0"/>
              <a:t> </a:t>
            </a:r>
          </a:p>
          <a:p>
            <a:pPr marL="342900" lvl="1" indent="-342900"/>
            <a:r>
              <a:rPr lang="de-DE" sz="2200" dirty="0"/>
              <a:t>Nicht gelistete Waren </a:t>
            </a:r>
            <a:r>
              <a:rPr lang="de-DE" sz="2200" dirty="0">
                <a:sym typeface="Wingdings" panose="05000000000000000000" pitchFamily="2" charset="2"/>
              </a:rPr>
              <a:t> Artikel 3 </a:t>
            </a:r>
            <a:r>
              <a:rPr lang="de-DE" sz="2200" dirty="0"/>
              <a:t>der EU-Dual-Use-VO und § 8 der AWV</a:t>
            </a:r>
            <a:r>
              <a:rPr lang="de-DE" sz="2200" dirty="0">
                <a:sym typeface="Wingdings" panose="05000000000000000000" pitchFamily="2" charset="2"/>
              </a:rPr>
              <a:t> trifft nicht zu </a:t>
            </a:r>
            <a:endParaRPr lang="de-DE" sz="2200" dirty="0"/>
          </a:p>
          <a:p>
            <a:pPr marL="342900" lvl="1" indent="-342900"/>
            <a:r>
              <a:rPr lang="de-DE" sz="2200" dirty="0"/>
              <a:t>Verwendung im Sinne des Artikels 4 EU-Dual-Use-VO / § 9 AWV</a:t>
            </a:r>
          </a:p>
          <a:p>
            <a:pPr marL="0" lvl="1" indent="0">
              <a:buFont typeface="Arial" panose="020B0604020202020204" pitchFamily="34" charset="0"/>
              <a:buNone/>
            </a:pPr>
            <a:endParaRPr lang="de-CH" sz="2400" kern="1200" dirty="0"/>
          </a:p>
        </p:txBody>
      </p:sp>
    </p:spTree>
    <p:extLst>
      <p:ext uri="{BB962C8B-B14F-4D97-AF65-F5344CB8AC3E}">
        <p14:creationId xmlns:p14="http://schemas.microsoft.com/office/powerpoint/2010/main" val="392077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7111" y="1439092"/>
            <a:ext cx="11291977" cy="2387600"/>
          </a:xfrm>
        </p:spPr>
        <p:txBody>
          <a:bodyPr>
            <a:normAutofit/>
          </a:bodyPr>
          <a:lstStyle/>
          <a:p>
            <a:r>
              <a:rPr lang="de-DE" sz="4800" dirty="0"/>
              <a:t>Die Länderembargos </a:t>
            </a:r>
          </a:p>
        </p:txBody>
      </p:sp>
    </p:spTree>
    <p:extLst>
      <p:ext uri="{BB962C8B-B14F-4D97-AF65-F5344CB8AC3E}">
        <p14:creationId xmlns:p14="http://schemas.microsoft.com/office/powerpoint/2010/main" val="267568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Die Länderembargos </a:t>
            </a:r>
            <a:endParaRPr lang="de-CH" dirty="0"/>
          </a:p>
        </p:txBody>
      </p:sp>
      <p:sp>
        <p:nvSpPr>
          <p:cNvPr id="3" name="Inhaltsplatzhalter 2">
            <a:extLst>
              <a:ext uri="{FF2B5EF4-FFF2-40B4-BE49-F238E27FC236}">
                <a16:creationId xmlns:a16="http://schemas.microsoft.com/office/drawing/2014/main" id="{F3468B10-26D2-F9CF-258E-8E4A53F12A5E}"/>
              </a:ext>
            </a:extLst>
          </p:cNvPr>
          <p:cNvSpPr>
            <a:spLocks noGrp="1"/>
          </p:cNvSpPr>
          <p:nvPr>
            <p:ph idx="1"/>
          </p:nvPr>
        </p:nvSpPr>
        <p:spPr>
          <a:xfrm>
            <a:off x="538455" y="1120949"/>
            <a:ext cx="10738433" cy="4818456"/>
          </a:xfrm>
        </p:spPr>
        <p:txBody>
          <a:bodyPr>
            <a:normAutofit/>
          </a:bodyPr>
          <a:lstStyle/>
          <a:p>
            <a:pPr marL="0" lvl="1" indent="0">
              <a:buFont typeface="Arial" panose="020B0604020202020204" pitchFamily="34" charset="0"/>
              <a:buNone/>
            </a:pPr>
            <a:endParaRPr lang="de-CH" sz="2400" kern="1200" dirty="0"/>
          </a:p>
        </p:txBody>
      </p:sp>
      <p:pic>
        <p:nvPicPr>
          <p:cNvPr id="4" name="Inhaltsplatzhalter 2">
            <a:extLst>
              <a:ext uri="{FF2B5EF4-FFF2-40B4-BE49-F238E27FC236}">
                <a16:creationId xmlns:a16="http://schemas.microsoft.com/office/drawing/2014/main" id="{7CF3B6B2-D40A-5524-E052-D5EF0E6B2985}"/>
              </a:ext>
            </a:extLst>
          </p:cNvPr>
          <p:cNvPicPr>
            <a:picLocks noGrp="1" noChangeAspect="1"/>
          </p:cNvPicPr>
          <p:nvPr/>
        </p:nvPicPr>
        <p:blipFill>
          <a:blip r:embed="rId3"/>
          <a:stretch>
            <a:fillRect/>
          </a:stretch>
        </p:blipFill>
        <p:spPr bwMode="gray">
          <a:xfrm>
            <a:off x="1456760" y="1321110"/>
            <a:ext cx="8383568" cy="4494212"/>
          </a:xfrm>
          <a:prstGeom prst="rect">
            <a:avLst/>
          </a:prstGeom>
        </p:spPr>
      </p:pic>
      <p:sp>
        <p:nvSpPr>
          <p:cNvPr id="5" name="Textfeld 1">
            <a:extLst>
              <a:ext uri="{FF2B5EF4-FFF2-40B4-BE49-F238E27FC236}">
                <a16:creationId xmlns:a16="http://schemas.microsoft.com/office/drawing/2014/main" id="{A00A09EF-AF40-E174-44A7-0E8179EFB977}"/>
              </a:ext>
            </a:extLst>
          </p:cNvPr>
          <p:cNvSpPr txBox="1"/>
          <p:nvPr/>
        </p:nvSpPr>
        <p:spPr bwMode="gray">
          <a:xfrm>
            <a:off x="9943504" y="5669803"/>
            <a:ext cx="914400" cy="145519"/>
          </a:xfrm>
          <a:prstGeom prst="rect">
            <a:avLst/>
          </a:prstGeom>
          <a:noFill/>
          <a:ln w="12700">
            <a:noFill/>
          </a:ln>
        </p:spPr>
        <p:txBody>
          <a:bodyPr vert="horz" wrap="non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377" rtl="0" eaLnBrk="1" fontAlgn="auto" hangingPunct="1">
              <a:lnSpc>
                <a:spcPct val="100000"/>
              </a:lnSpc>
              <a:spcBef>
                <a:spcPts val="400"/>
              </a:spcBef>
              <a:spcAft>
                <a:spcPts val="400"/>
              </a:spcAft>
              <a:buNone/>
            </a:pPr>
            <a:r>
              <a:rPr lang="de-DE" sz="700" b="0" i="0" u="none" baseline="0" dirty="0">
                <a:solidFill>
                  <a:srgbClr val="404040"/>
                </a:solidFill>
                <a:latin typeface="Work sans" pitchFamily="2" charset="0"/>
              </a:rPr>
              <a:t>Quelle: EU </a:t>
            </a:r>
            <a:r>
              <a:rPr lang="de-DE" sz="700" b="0" i="0" u="none" baseline="0" dirty="0" err="1">
                <a:solidFill>
                  <a:srgbClr val="404040"/>
                </a:solidFill>
                <a:latin typeface="Work sans" pitchFamily="2" charset="0"/>
              </a:rPr>
              <a:t>Sanctions</a:t>
            </a:r>
            <a:r>
              <a:rPr lang="de-DE" sz="700" b="0" i="0" u="none" baseline="0" dirty="0">
                <a:solidFill>
                  <a:srgbClr val="404040"/>
                </a:solidFill>
                <a:latin typeface="Work sans" pitchFamily="2" charset="0"/>
              </a:rPr>
              <a:t> </a:t>
            </a:r>
            <a:r>
              <a:rPr lang="de-DE" sz="700" b="0" i="0" u="none" baseline="0" dirty="0" err="1">
                <a:solidFill>
                  <a:srgbClr val="404040"/>
                </a:solidFill>
                <a:latin typeface="Work sans" pitchFamily="2" charset="0"/>
              </a:rPr>
              <a:t>Map</a:t>
            </a:r>
            <a:endParaRPr lang="de-DE" sz="700" b="0" i="0" u="none" baseline="0" dirty="0">
              <a:solidFill>
                <a:srgbClr val="404040"/>
              </a:solidFill>
              <a:latin typeface="Work sans" pitchFamily="2" charset="0"/>
            </a:endParaRPr>
          </a:p>
        </p:txBody>
      </p:sp>
    </p:spTree>
    <p:extLst>
      <p:ext uri="{BB962C8B-B14F-4D97-AF65-F5344CB8AC3E}">
        <p14:creationId xmlns:p14="http://schemas.microsoft.com/office/powerpoint/2010/main" val="134507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Die Länderembargos </a:t>
            </a:r>
            <a:endParaRPr lang="de-CH" dirty="0"/>
          </a:p>
        </p:txBody>
      </p:sp>
      <p:sp>
        <p:nvSpPr>
          <p:cNvPr id="3" name="Inhaltsplatzhalter 2">
            <a:extLst>
              <a:ext uri="{FF2B5EF4-FFF2-40B4-BE49-F238E27FC236}">
                <a16:creationId xmlns:a16="http://schemas.microsoft.com/office/drawing/2014/main" id="{F3468B10-26D2-F9CF-258E-8E4A53F12A5E}"/>
              </a:ext>
            </a:extLst>
          </p:cNvPr>
          <p:cNvSpPr>
            <a:spLocks noGrp="1"/>
          </p:cNvSpPr>
          <p:nvPr>
            <p:ph idx="1"/>
          </p:nvPr>
        </p:nvSpPr>
        <p:spPr>
          <a:xfrm>
            <a:off x="538455" y="1120949"/>
            <a:ext cx="10738433" cy="4818456"/>
          </a:xfrm>
        </p:spPr>
        <p:txBody>
          <a:bodyPr>
            <a:normAutofit/>
          </a:bodyPr>
          <a:lstStyle/>
          <a:p>
            <a:pPr marL="0" lvl="1" indent="0">
              <a:buFont typeface="Arial" panose="020B0604020202020204" pitchFamily="34" charset="0"/>
              <a:buNone/>
            </a:pPr>
            <a:endParaRPr lang="de-CH" sz="2400" kern="1200" dirty="0"/>
          </a:p>
        </p:txBody>
      </p:sp>
      <p:pic>
        <p:nvPicPr>
          <p:cNvPr id="6" name="Grafik 5">
            <a:extLst>
              <a:ext uri="{FF2B5EF4-FFF2-40B4-BE49-F238E27FC236}">
                <a16:creationId xmlns:a16="http://schemas.microsoft.com/office/drawing/2014/main" id="{1006342C-D299-E358-11F7-6F9E782C2FA5}"/>
              </a:ext>
            </a:extLst>
          </p:cNvPr>
          <p:cNvPicPr>
            <a:picLocks noChangeAspect="1"/>
          </p:cNvPicPr>
          <p:nvPr/>
        </p:nvPicPr>
        <p:blipFill>
          <a:blip r:embed="rId3"/>
          <a:stretch>
            <a:fillRect/>
          </a:stretch>
        </p:blipFill>
        <p:spPr>
          <a:xfrm>
            <a:off x="3344223" y="1120949"/>
            <a:ext cx="1846378" cy="4583707"/>
          </a:xfrm>
          <a:prstGeom prst="rect">
            <a:avLst/>
          </a:prstGeom>
        </p:spPr>
      </p:pic>
      <p:pic>
        <p:nvPicPr>
          <p:cNvPr id="7" name="Grafik 6">
            <a:extLst>
              <a:ext uri="{FF2B5EF4-FFF2-40B4-BE49-F238E27FC236}">
                <a16:creationId xmlns:a16="http://schemas.microsoft.com/office/drawing/2014/main" id="{3456712E-D3B1-47C5-4C1D-43B8284D7F1F}"/>
              </a:ext>
            </a:extLst>
          </p:cNvPr>
          <p:cNvPicPr>
            <a:picLocks noChangeAspect="1"/>
          </p:cNvPicPr>
          <p:nvPr/>
        </p:nvPicPr>
        <p:blipFill>
          <a:blip r:embed="rId4"/>
          <a:stretch>
            <a:fillRect/>
          </a:stretch>
        </p:blipFill>
        <p:spPr>
          <a:xfrm>
            <a:off x="6357348" y="1445660"/>
            <a:ext cx="2177824" cy="4215788"/>
          </a:xfrm>
          <a:prstGeom prst="rect">
            <a:avLst/>
          </a:prstGeom>
        </p:spPr>
      </p:pic>
      <p:sp>
        <p:nvSpPr>
          <p:cNvPr id="4" name="Textfeld 1">
            <a:extLst>
              <a:ext uri="{FF2B5EF4-FFF2-40B4-BE49-F238E27FC236}">
                <a16:creationId xmlns:a16="http://schemas.microsoft.com/office/drawing/2014/main" id="{A76654B5-502B-49CD-1A71-BE189C1BD3CD}"/>
              </a:ext>
            </a:extLst>
          </p:cNvPr>
          <p:cNvSpPr txBox="1"/>
          <p:nvPr/>
        </p:nvSpPr>
        <p:spPr bwMode="gray">
          <a:xfrm>
            <a:off x="618349" y="5882843"/>
            <a:ext cx="914400" cy="145519"/>
          </a:xfrm>
          <a:prstGeom prst="rect">
            <a:avLst/>
          </a:prstGeom>
          <a:noFill/>
          <a:ln w="12700">
            <a:noFill/>
          </a:ln>
        </p:spPr>
        <p:txBody>
          <a:bodyPr vert="horz" wrap="non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377" rtl="0" eaLnBrk="1" fontAlgn="auto" hangingPunct="1">
              <a:lnSpc>
                <a:spcPct val="100000"/>
              </a:lnSpc>
              <a:spcBef>
                <a:spcPts val="400"/>
              </a:spcBef>
              <a:spcAft>
                <a:spcPts val="400"/>
              </a:spcAft>
              <a:buNone/>
            </a:pPr>
            <a:r>
              <a:rPr lang="de-DE" sz="700" b="0" i="0" u="none" baseline="0" dirty="0">
                <a:solidFill>
                  <a:srgbClr val="404040"/>
                </a:solidFill>
                <a:latin typeface="Work sans" pitchFamily="2" charset="0"/>
              </a:rPr>
              <a:t>Quelle: </a:t>
            </a:r>
            <a:r>
              <a:rPr lang="de-DE" sz="700" dirty="0">
                <a:solidFill>
                  <a:srgbClr val="404040"/>
                </a:solidFill>
                <a:latin typeface="Work sans" pitchFamily="2" charset="0"/>
              </a:rPr>
              <a:t>BAFA</a:t>
            </a:r>
            <a:endParaRPr lang="de-DE" sz="700" b="0" i="0" u="none" baseline="0" dirty="0">
              <a:solidFill>
                <a:srgbClr val="404040"/>
              </a:solidFill>
              <a:latin typeface="Work sans" pitchFamily="2" charset="0"/>
            </a:endParaRPr>
          </a:p>
        </p:txBody>
      </p:sp>
    </p:spTree>
    <p:extLst>
      <p:ext uri="{BB962C8B-B14F-4D97-AF65-F5344CB8AC3E}">
        <p14:creationId xmlns:p14="http://schemas.microsoft.com/office/powerpoint/2010/main" val="101746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8F0-2591-4902-A8DE-1F197AC8B28A}"/>
              </a:ext>
            </a:extLst>
          </p:cNvPr>
          <p:cNvSpPr>
            <a:spLocks noGrp="1"/>
          </p:cNvSpPr>
          <p:nvPr>
            <p:ph type="title"/>
          </p:nvPr>
        </p:nvSpPr>
        <p:spPr/>
        <p:txBody>
          <a:bodyPr>
            <a:normAutofit/>
          </a:bodyPr>
          <a:lstStyle/>
          <a:p>
            <a:r>
              <a:rPr lang="de-DE" sz="2800" dirty="0"/>
              <a:t>Die Länderembargos </a:t>
            </a:r>
            <a:endParaRPr lang="de-CH" dirty="0"/>
          </a:p>
        </p:txBody>
      </p:sp>
      <p:sp>
        <p:nvSpPr>
          <p:cNvPr id="3" name="Inhaltsplatzhalter 2">
            <a:extLst>
              <a:ext uri="{FF2B5EF4-FFF2-40B4-BE49-F238E27FC236}">
                <a16:creationId xmlns:a16="http://schemas.microsoft.com/office/drawing/2014/main" id="{F3468B10-26D2-F9CF-258E-8E4A53F12A5E}"/>
              </a:ext>
            </a:extLst>
          </p:cNvPr>
          <p:cNvSpPr>
            <a:spLocks noGrp="1"/>
          </p:cNvSpPr>
          <p:nvPr>
            <p:ph idx="1"/>
          </p:nvPr>
        </p:nvSpPr>
        <p:spPr>
          <a:xfrm>
            <a:off x="538455" y="1120949"/>
            <a:ext cx="10738433" cy="4818456"/>
          </a:xfrm>
        </p:spPr>
        <p:txBody>
          <a:bodyPr>
            <a:normAutofit/>
          </a:bodyPr>
          <a:lstStyle/>
          <a:p>
            <a:pPr marL="0" lvl="1" indent="0">
              <a:buFont typeface="Arial" panose="020B0604020202020204" pitchFamily="34" charset="0"/>
              <a:buNone/>
            </a:pPr>
            <a:endParaRPr lang="de-CH" sz="2400" kern="1200" dirty="0"/>
          </a:p>
        </p:txBody>
      </p:sp>
      <p:sp>
        <p:nvSpPr>
          <p:cNvPr id="5" name="Textfeld 1">
            <a:extLst>
              <a:ext uri="{FF2B5EF4-FFF2-40B4-BE49-F238E27FC236}">
                <a16:creationId xmlns:a16="http://schemas.microsoft.com/office/drawing/2014/main" id="{8D4148CA-6FE0-727D-915A-5E2C0BA32E85}"/>
              </a:ext>
            </a:extLst>
          </p:cNvPr>
          <p:cNvSpPr txBox="1"/>
          <p:nvPr/>
        </p:nvSpPr>
        <p:spPr bwMode="gray">
          <a:xfrm>
            <a:off x="538455" y="5793886"/>
            <a:ext cx="914400" cy="145519"/>
          </a:xfrm>
          <a:prstGeom prst="rect">
            <a:avLst/>
          </a:prstGeom>
          <a:noFill/>
          <a:ln w="12700">
            <a:noFill/>
          </a:ln>
        </p:spPr>
        <p:txBody>
          <a:bodyPr vert="horz" wrap="non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377" rtl="0" eaLnBrk="1" fontAlgn="auto" hangingPunct="1">
              <a:lnSpc>
                <a:spcPct val="100000"/>
              </a:lnSpc>
              <a:spcBef>
                <a:spcPts val="400"/>
              </a:spcBef>
              <a:spcAft>
                <a:spcPts val="400"/>
              </a:spcAft>
              <a:buNone/>
            </a:pPr>
            <a:r>
              <a:rPr lang="de-DE" sz="700" b="0" i="0" u="none" baseline="0" dirty="0">
                <a:solidFill>
                  <a:srgbClr val="404040"/>
                </a:solidFill>
                <a:latin typeface="Work sans" pitchFamily="2" charset="0"/>
              </a:rPr>
              <a:t>Quelle: </a:t>
            </a:r>
            <a:r>
              <a:rPr lang="de-DE" sz="700" dirty="0">
                <a:solidFill>
                  <a:srgbClr val="404040"/>
                </a:solidFill>
                <a:latin typeface="Work sans" pitchFamily="2" charset="0"/>
              </a:rPr>
              <a:t>EU-Dual-Use-VO</a:t>
            </a:r>
            <a:endParaRPr lang="de-DE" sz="700" b="0" i="0" u="none" baseline="0" dirty="0">
              <a:solidFill>
                <a:srgbClr val="404040"/>
              </a:solidFill>
              <a:latin typeface="Work sans" pitchFamily="2" charset="0"/>
            </a:endParaRPr>
          </a:p>
        </p:txBody>
      </p:sp>
      <p:pic>
        <p:nvPicPr>
          <p:cNvPr id="10" name="Grafik 9">
            <a:extLst>
              <a:ext uri="{FF2B5EF4-FFF2-40B4-BE49-F238E27FC236}">
                <a16:creationId xmlns:a16="http://schemas.microsoft.com/office/drawing/2014/main" id="{4975E373-449F-C306-EF81-106884C29D8B}"/>
              </a:ext>
            </a:extLst>
          </p:cNvPr>
          <p:cNvPicPr>
            <a:picLocks noChangeAspect="1"/>
          </p:cNvPicPr>
          <p:nvPr/>
        </p:nvPicPr>
        <p:blipFill>
          <a:blip r:embed="rId3"/>
          <a:stretch>
            <a:fillRect/>
          </a:stretch>
        </p:blipFill>
        <p:spPr>
          <a:xfrm>
            <a:off x="538455" y="1120949"/>
            <a:ext cx="8036202" cy="4518555"/>
          </a:xfrm>
          <a:prstGeom prst="rect">
            <a:avLst/>
          </a:prstGeom>
        </p:spPr>
      </p:pic>
      <p:cxnSp>
        <p:nvCxnSpPr>
          <p:cNvPr id="12" name="Gerader Verbinder 11">
            <a:extLst>
              <a:ext uri="{FF2B5EF4-FFF2-40B4-BE49-F238E27FC236}">
                <a16:creationId xmlns:a16="http://schemas.microsoft.com/office/drawing/2014/main" id="{412B76B8-39E6-F6AD-B417-349749CBE9E3}"/>
              </a:ext>
            </a:extLst>
          </p:cNvPr>
          <p:cNvCxnSpPr/>
          <p:nvPr/>
        </p:nvCxnSpPr>
        <p:spPr>
          <a:xfrm>
            <a:off x="3200400" y="1526875"/>
            <a:ext cx="289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6DEB7BB6-C881-6C39-F2A3-1238E60B11DE}"/>
              </a:ext>
            </a:extLst>
          </p:cNvPr>
          <p:cNvCxnSpPr/>
          <p:nvPr/>
        </p:nvCxnSpPr>
        <p:spPr>
          <a:xfrm>
            <a:off x="626853" y="2291750"/>
            <a:ext cx="289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0915E755-6D2A-F390-2E91-DA3B5CD0C97F}"/>
              </a:ext>
            </a:extLst>
          </p:cNvPr>
          <p:cNvCxnSpPr>
            <a:cxnSpLocks/>
          </p:cNvCxnSpPr>
          <p:nvPr/>
        </p:nvCxnSpPr>
        <p:spPr>
          <a:xfrm>
            <a:off x="538455" y="3548331"/>
            <a:ext cx="0" cy="209117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56070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A77710-43E4-4A9C-A5E2-71BD102C0DC1}">
  <ds:schemaRefs>
    <ds:schemaRef ds:uri="http://schemas.microsoft.com/sharepoint/v3/contenttype/forms"/>
  </ds:schemaRefs>
</ds:datastoreItem>
</file>

<file path=customXml/itemProps2.xml><?xml version="1.0" encoding="utf-8"?>
<ds:datastoreItem xmlns:ds="http://schemas.openxmlformats.org/officeDocument/2006/customXml" ds:itemID="{1F49566D-E2BE-4AFB-9EF9-292ABEA2F557}"/>
</file>

<file path=customXml/itemProps3.xml><?xml version="1.0" encoding="utf-8"?>
<ds:datastoreItem xmlns:ds="http://schemas.openxmlformats.org/officeDocument/2006/customXml" ds:itemID="{34B621A1-4D57-4EAA-AF41-3C119A1335F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1268</Words>
  <Application>Microsoft Office PowerPoint</Application>
  <PresentationFormat>Breitbild</PresentationFormat>
  <Paragraphs>208</Paragraphs>
  <Slides>39</Slides>
  <Notes>38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39</vt:i4>
      </vt:variant>
    </vt:vector>
  </HeadingPairs>
  <TitlesOfParts>
    <vt:vector size="46" baseType="lpstr">
      <vt:lpstr>Arial</vt:lpstr>
      <vt:lpstr>Calibri</vt:lpstr>
      <vt:lpstr>Calibri Light</vt:lpstr>
      <vt:lpstr>Candara</vt:lpstr>
      <vt:lpstr>Titillium Web</vt:lpstr>
      <vt:lpstr>Work sans</vt:lpstr>
      <vt:lpstr>Office</vt:lpstr>
      <vt:lpstr>Herzlich Willkommen</vt:lpstr>
      <vt:lpstr>Agenda</vt:lpstr>
      <vt:lpstr>Grundlagen der Exportkontrolle- 4 Säulen</vt:lpstr>
      <vt:lpstr>Grundlagen der Exportkontrolle- 4 Säulen</vt:lpstr>
      <vt:lpstr>Grundlagen der Exportkontrolle- 4 Säulen</vt:lpstr>
      <vt:lpstr>Die Länderembargos </vt:lpstr>
      <vt:lpstr>Die Länderembargos </vt:lpstr>
      <vt:lpstr>Die Länderembargos </vt:lpstr>
      <vt:lpstr>Die Länderembargos </vt:lpstr>
      <vt:lpstr>Die Länderembargos </vt:lpstr>
      <vt:lpstr>Wie prüfe ich Länderembargos korrekt und was gilt es zu beachten</vt:lpstr>
      <vt:lpstr>Wie prüfe ich Länderembargos korrekt und was gilt es zu beachten</vt:lpstr>
      <vt:lpstr>Wie prüfe ich Länderembargos korrekt und was gilt es zu beachten</vt:lpstr>
      <vt:lpstr>Wie prüfe ich Länderembargos korrekt und was gilt es zu beachten</vt:lpstr>
      <vt:lpstr>Wie prüfe ich Länderembargos korrekt und was gilt es zu beachten</vt:lpstr>
      <vt:lpstr>Wie prüfe ich Länderembargos korrekt und was gilt es zu beachten</vt:lpstr>
      <vt:lpstr>Wie prüfe ich Länderembargos korrekt und was gilt es zu beachten</vt:lpstr>
      <vt:lpstr>Wie prüfe ich Länderembargos korrekt und was gilt es zu beachten</vt:lpstr>
      <vt:lpstr>Wie prüfe ich Länderembargos korrekt und was gilt es zu beachten</vt:lpstr>
      <vt:lpstr>Wie prüfe ich Länderembargos korrekt und was gilt es zu beachten</vt:lpstr>
      <vt:lpstr>Wie prüfe ich Länderembargos korrekt und was gilt es zu beachten</vt:lpstr>
      <vt:lpstr>Wie prüfe ich Länderembargos korrekt und was gilt es zu beachten</vt:lpstr>
      <vt:lpstr>Wie prüfe ich Länderembargos korrekt und was gilt es zu beachten</vt:lpstr>
      <vt:lpstr>Wie prüfe ich Länderembargos korrekt und was gilt es zu beachten</vt:lpstr>
      <vt:lpstr>Wie prüfe ich Länderembargos korrekt und was gilt es zu beachten</vt:lpstr>
      <vt:lpstr>Wie prüfe ich Länderembargos korrekt und was gilt es zu beachten</vt:lpstr>
      <vt:lpstr>Gibt es Automatisierungsmöglichkeiten</vt:lpstr>
      <vt:lpstr>Gibt es Automatisierungsmöglichkeiten</vt:lpstr>
      <vt:lpstr>Strafen oder Geldbuße bei Missachtung</vt:lpstr>
      <vt:lpstr>Strafen oder Geldbuße bei Missachtung</vt:lpstr>
      <vt:lpstr>Strafen oder Geldbuße bei Missachtung</vt:lpstr>
      <vt:lpstr>Strafen oder Geldbuße bei Missachtung</vt:lpstr>
      <vt:lpstr>Strafen oder Geldbuße bei Missachtung</vt:lpstr>
      <vt:lpstr>Strafen oder Geldbuße bei Missachtung</vt:lpstr>
      <vt:lpstr>Strafen oder Geldbuße bei Missachtung</vt:lpstr>
      <vt:lpstr>Strafen oder Geldbuße bei Missachtung</vt:lpstr>
      <vt:lpstr>Strafen oder Geldbuße bei Missachtung</vt:lpstr>
      <vt:lpstr>Beantwortung Ihrer Fragen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Holger Schmidbaur</dc:creator>
  <cp:lastModifiedBy>Schmidbaur, Holger</cp:lastModifiedBy>
  <cp:revision>94</cp:revision>
  <dcterms:created xsi:type="dcterms:W3CDTF">2021-05-05T14:04:50Z</dcterms:created>
  <dcterms:modified xsi:type="dcterms:W3CDTF">2023-06-05T10:24:08Z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y fmtid="{D5CDD505-2E9C-101B-9397-08002B2CF9AE}" pid="3" name="MSIP_Label_36791f77-3d39-4d72-9277-ac879ec799ed_Enabled">
    <vt:lpwstr>true</vt:lpwstr>
  </property>
  <property fmtid="{D5CDD505-2E9C-101B-9397-08002B2CF9AE}" pid="4" name="MSIP_Label_36791f77-3d39-4d72-9277-ac879ec799ed_SetDate">
    <vt:lpwstr>2023-05-24T20:51:59Z</vt:lpwstr>
  </property>
  <property fmtid="{D5CDD505-2E9C-101B-9397-08002B2CF9AE}" pid="5" name="MSIP_Label_36791f77-3d39-4d72-9277-ac879ec799ed_Method">
    <vt:lpwstr>Standard</vt:lpwstr>
  </property>
  <property fmtid="{D5CDD505-2E9C-101B-9397-08002B2CF9AE}" pid="6" name="MSIP_Label_36791f77-3d39-4d72-9277-ac879ec799ed_Name">
    <vt:lpwstr>restricted-default</vt:lpwstr>
  </property>
  <property fmtid="{D5CDD505-2E9C-101B-9397-08002B2CF9AE}" pid="7" name="MSIP_Label_36791f77-3d39-4d72-9277-ac879ec799ed_SiteId">
    <vt:lpwstr>254ba93e-1f6f-48f3-90e6-e2766664b477</vt:lpwstr>
  </property>
  <property fmtid="{D5CDD505-2E9C-101B-9397-08002B2CF9AE}" pid="8" name="MSIP_Label_36791f77-3d39-4d72-9277-ac879ec799ed_ActionId">
    <vt:lpwstr>ea630e2d-a941-41e3-b087-d52c903b9f0d</vt:lpwstr>
  </property>
  <property fmtid="{D5CDD505-2E9C-101B-9397-08002B2CF9AE}" pid="9" name="MSIP_Label_36791f77-3d39-4d72-9277-ac879ec799ed_ContentBits">
    <vt:lpwstr>0</vt:lpwstr>
  </property>
</Properties>
</file>