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6" r:id="rId5"/>
    <p:sldId id="1765" r:id="rId6"/>
    <p:sldId id="1801" r:id="rId7"/>
    <p:sldId id="1802" r:id="rId8"/>
    <p:sldId id="2262" r:id="rId9"/>
    <p:sldId id="2291" r:id="rId10"/>
    <p:sldId id="2292" r:id="rId11"/>
    <p:sldId id="2254" r:id="rId12"/>
    <p:sldId id="2289" r:id="rId13"/>
    <p:sldId id="2298" r:id="rId14"/>
    <p:sldId id="2299" r:id="rId15"/>
    <p:sldId id="2302" r:id="rId16"/>
    <p:sldId id="2255" r:id="rId17"/>
    <p:sldId id="2290" r:id="rId18"/>
    <p:sldId id="2294" r:id="rId19"/>
    <p:sldId id="2303" r:id="rId20"/>
    <p:sldId id="2297" r:id="rId21"/>
    <p:sldId id="2300" r:id="rId22"/>
    <p:sldId id="2304" r:id="rId23"/>
    <p:sldId id="2295" r:id="rId24"/>
    <p:sldId id="2296" r:id="rId25"/>
    <p:sldId id="2293" r:id="rId26"/>
    <p:sldId id="2301" r:id="rId27"/>
    <p:sldId id="2256" r:id="rId28"/>
    <p:sldId id="1899" r:id="rId2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S - Glenda Elise Steinkühler" initials="G-GES" lastIdx="12" clrIdx="0">
    <p:extLst>
      <p:ext uri="{19B8F6BF-5375-455C-9EA6-DF929625EA0E}">
        <p15:presenceInfo xmlns:p15="http://schemas.microsoft.com/office/powerpoint/2012/main" userId="S::ges@vnr.de::784db2d4-8210-4299-adde-3fe0ba102c42" providerId="AD"/>
      </p:ext>
    </p:extLst>
  </p:cmAuthor>
  <p:cmAuthor id="2" name="CBe - Cornelia Berlandi" initials="C-CB" lastIdx="8" clrIdx="1">
    <p:extLst>
      <p:ext uri="{19B8F6BF-5375-455C-9EA6-DF929625EA0E}">
        <p15:presenceInfo xmlns:p15="http://schemas.microsoft.com/office/powerpoint/2012/main" userId="S::cbe@vnr.de::d661b78c-69fd-4667-86e1-6f4ed453663a" providerId="AD"/>
      </p:ext>
    </p:extLst>
  </p:cmAuthor>
  <p:cmAuthor id="3" name="LaK - Laura Knieps" initials="L-LK" lastIdx="6" clrIdx="2">
    <p:extLst>
      <p:ext uri="{19B8F6BF-5375-455C-9EA6-DF929625EA0E}">
        <p15:presenceInfo xmlns:p15="http://schemas.microsoft.com/office/powerpoint/2012/main" userId="S::lak@vnr.de::3a391a98-baeb-49d0-80d1-22986b3e471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DBC"/>
    <a:srgbClr val="BACF31"/>
    <a:srgbClr val="0043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95" autoAdjust="0"/>
    <p:restoredTop sz="94660"/>
  </p:normalViewPr>
  <p:slideViewPr>
    <p:cSldViewPr snapToGrid="0">
      <p:cViewPr varScale="1">
        <p:scale>
          <a:sx n="110" d="100"/>
          <a:sy n="110" d="100"/>
        </p:scale>
        <p:origin x="348"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DEE872-3F14-40CE-B1F2-8F50D67ADD1B}"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de-DE"/>
        </a:p>
      </dgm:t>
    </dgm:pt>
    <dgm:pt modelId="{782B0A18-1EAF-4256-8E4D-F3E776470A19}">
      <dgm:prSet phldrT="[Text]" custT="1"/>
      <dgm:spPr/>
      <dgm:t>
        <a:bodyPr/>
        <a:lstStyle/>
        <a:p>
          <a:r>
            <a:rPr lang="de-DE" sz="3600" dirty="0"/>
            <a:t>4  Prüfschritte der Exportkontrolle</a:t>
          </a:r>
        </a:p>
      </dgm:t>
    </dgm:pt>
    <dgm:pt modelId="{BB0B860F-289D-4770-8B61-CC080AE402A1}" type="parTrans" cxnId="{8B481D95-E4F2-4C90-AB16-85E249AAF7F3}">
      <dgm:prSet/>
      <dgm:spPr/>
      <dgm:t>
        <a:bodyPr/>
        <a:lstStyle/>
        <a:p>
          <a:endParaRPr lang="de-DE" sz="2800"/>
        </a:p>
      </dgm:t>
    </dgm:pt>
    <dgm:pt modelId="{1828D460-FA9A-4381-A816-A485DB96DBC1}" type="sibTrans" cxnId="{8B481D95-E4F2-4C90-AB16-85E249AAF7F3}">
      <dgm:prSet/>
      <dgm:spPr/>
      <dgm:t>
        <a:bodyPr/>
        <a:lstStyle/>
        <a:p>
          <a:endParaRPr lang="de-DE" sz="2800"/>
        </a:p>
      </dgm:t>
    </dgm:pt>
    <dgm:pt modelId="{BEA097FD-FD20-42EE-A670-6919E5A021A6}">
      <dgm:prSet phldrT="[Text]" custT="1"/>
      <dgm:spPr/>
      <dgm:t>
        <a:bodyPr/>
        <a:lstStyle/>
        <a:p>
          <a:r>
            <a:rPr lang="de-DE" sz="3600" dirty="0"/>
            <a:t>Personen</a:t>
          </a:r>
        </a:p>
      </dgm:t>
    </dgm:pt>
    <dgm:pt modelId="{5AB78CB1-A77E-4C1A-BD68-5D52F42AA17B}" type="parTrans" cxnId="{322A5799-C650-483F-B7D5-68C5A971F271}">
      <dgm:prSet custT="1"/>
      <dgm:spPr/>
      <dgm:t>
        <a:bodyPr/>
        <a:lstStyle/>
        <a:p>
          <a:endParaRPr lang="de-DE" sz="800"/>
        </a:p>
      </dgm:t>
    </dgm:pt>
    <dgm:pt modelId="{847801D8-4A4A-4851-A46B-B94506D9309E}" type="sibTrans" cxnId="{322A5799-C650-483F-B7D5-68C5A971F271}">
      <dgm:prSet/>
      <dgm:spPr/>
      <dgm:t>
        <a:bodyPr/>
        <a:lstStyle/>
        <a:p>
          <a:endParaRPr lang="de-DE" sz="2800"/>
        </a:p>
      </dgm:t>
    </dgm:pt>
    <dgm:pt modelId="{897CD02C-B881-46DE-B2A7-C8CA05FA6410}">
      <dgm:prSet phldrT="[Text]" custT="1"/>
      <dgm:spPr/>
      <dgm:t>
        <a:bodyPr/>
        <a:lstStyle/>
        <a:p>
          <a:r>
            <a:rPr lang="de-DE" sz="3600" dirty="0"/>
            <a:t>Länder</a:t>
          </a:r>
        </a:p>
      </dgm:t>
    </dgm:pt>
    <dgm:pt modelId="{877815DC-EABC-4B1C-BFB9-C01093E9FF02}" type="parTrans" cxnId="{D75F5FA0-91F4-4F58-835B-3BAF2DB10508}">
      <dgm:prSet custT="1"/>
      <dgm:spPr/>
      <dgm:t>
        <a:bodyPr/>
        <a:lstStyle/>
        <a:p>
          <a:endParaRPr lang="de-DE" sz="800"/>
        </a:p>
      </dgm:t>
    </dgm:pt>
    <dgm:pt modelId="{847C8581-9557-4188-AFBD-E77D09E64A44}" type="sibTrans" cxnId="{D75F5FA0-91F4-4F58-835B-3BAF2DB10508}">
      <dgm:prSet/>
      <dgm:spPr/>
      <dgm:t>
        <a:bodyPr/>
        <a:lstStyle/>
        <a:p>
          <a:endParaRPr lang="de-DE" sz="2800"/>
        </a:p>
      </dgm:t>
    </dgm:pt>
    <dgm:pt modelId="{38B1F86C-4F8A-4ECC-A25E-E8F35C816B29}">
      <dgm:prSet phldrT="[Text]" custT="1"/>
      <dgm:spPr/>
      <dgm:t>
        <a:bodyPr/>
        <a:lstStyle/>
        <a:p>
          <a:r>
            <a:rPr lang="de-DE" sz="3600" dirty="0"/>
            <a:t>Waren</a:t>
          </a:r>
        </a:p>
      </dgm:t>
    </dgm:pt>
    <dgm:pt modelId="{CD18D29F-099F-40CF-88F2-32C6EA50C5EA}" type="parTrans" cxnId="{9679D1AF-0869-4A68-8BC0-661C8AD9B8B4}">
      <dgm:prSet custT="1"/>
      <dgm:spPr/>
      <dgm:t>
        <a:bodyPr/>
        <a:lstStyle/>
        <a:p>
          <a:endParaRPr lang="de-DE" sz="800"/>
        </a:p>
      </dgm:t>
    </dgm:pt>
    <dgm:pt modelId="{35D3C758-A165-433E-A0B0-0AD418367A08}" type="sibTrans" cxnId="{9679D1AF-0869-4A68-8BC0-661C8AD9B8B4}">
      <dgm:prSet/>
      <dgm:spPr/>
      <dgm:t>
        <a:bodyPr/>
        <a:lstStyle/>
        <a:p>
          <a:endParaRPr lang="de-DE" sz="2800"/>
        </a:p>
      </dgm:t>
    </dgm:pt>
    <dgm:pt modelId="{A8E9A181-EE43-4952-99A2-C4EAB3ED531C}">
      <dgm:prSet phldrT="[Text]" custT="1"/>
      <dgm:spPr/>
      <dgm:t>
        <a:bodyPr/>
        <a:lstStyle/>
        <a:p>
          <a:r>
            <a:rPr lang="de-DE" sz="3600" dirty="0"/>
            <a:t>Verwendung</a:t>
          </a:r>
        </a:p>
      </dgm:t>
    </dgm:pt>
    <dgm:pt modelId="{FE7C591F-1A69-4C20-91F1-3F6262F0C250}" type="parTrans" cxnId="{ADE7CADE-EF91-4FD8-BCF7-57BE219EA8A9}">
      <dgm:prSet custT="1"/>
      <dgm:spPr/>
      <dgm:t>
        <a:bodyPr/>
        <a:lstStyle/>
        <a:p>
          <a:endParaRPr lang="de-DE" sz="800"/>
        </a:p>
      </dgm:t>
    </dgm:pt>
    <dgm:pt modelId="{0C965CF6-13C4-4320-BACF-AE8A9107B3CF}" type="sibTrans" cxnId="{ADE7CADE-EF91-4FD8-BCF7-57BE219EA8A9}">
      <dgm:prSet/>
      <dgm:spPr/>
      <dgm:t>
        <a:bodyPr/>
        <a:lstStyle/>
        <a:p>
          <a:endParaRPr lang="de-DE" sz="2800"/>
        </a:p>
      </dgm:t>
    </dgm:pt>
    <dgm:pt modelId="{C624BF3D-F407-42B7-86E9-A754D9595B40}" type="pres">
      <dgm:prSet presAssocID="{3CDEE872-3F14-40CE-B1F2-8F50D67ADD1B}" presName="Name0" presStyleCnt="0">
        <dgm:presLayoutVars>
          <dgm:chPref val="1"/>
          <dgm:dir/>
          <dgm:animOne val="branch"/>
          <dgm:animLvl val="lvl"/>
          <dgm:resizeHandles val="exact"/>
        </dgm:presLayoutVars>
      </dgm:prSet>
      <dgm:spPr/>
    </dgm:pt>
    <dgm:pt modelId="{3E4AB1E4-EA5B-4C51-AD8A-437B8C7F8338}" type="pres">
      <dgm:prSet presAssocID="{782B0A18-1EAF-4256-8E4D-F3E776470A19}" presName="root1" presStyleCnt="0"/>
      <dgm:spPr/>
    </dgm:pt>
    <dgm:pt modelId="{B8F8D6A5-7F85-4A52-9F6D-862BDDD7D079}" type="pres">
      <dgm:prSet presAssocID="{782B0A18-1EAF-4256-8E4D-F3E776470A19}" presName="LevelOneTextNode" presStyleLbl="node0" presStyleIdx="0" presStyleCnt="1" custScaleX="127287" custLinFactNeighborY="-236">
        <dgm:presLayoutVars>
          <dgm:chPref val="3"/>
        </dgm:presLayoutVars>
      </dgm:prSet>
      <dgm:spPr/>
    </dgm:pt>
    <dgm:pt modelId="{EE5319ED-6E3D-4F84-90CA-DBC9684FEE2A}" type="pres">
      <dgm:prSet presAssocID="{782B0A18-1EAF-4256-8E4D-F3E776470A19}" presName="level2hierChild" presStyleCnt="0"/>
      <dgm:spPr/>
    </dgm:pt>
    <dgm:pt modelId="{41D4F86B-30AC-4216-9015-CD1928FFB4BA}" type="pres">
      <dgm:prSet presAssocID="{5AB78CB1-A77E-4C1A-BD68-5D52F42AA17B}" presName="conn2-1" presStyleLbl="parChTrans1D2" presStyleIdx="0" presStyleCnt="4"/>
      <dgm:spPr/>
    </dgm:pt>
    <dgm:pt modelId="{6263A064-A9BE-4A15-90E4-CFAB474C7775}" type="pres">
      <dgm:prSet presAssocID="{5AB78CB1-A77E-4C1A-BD68-5D52F42AA17B}" presName="connTx" presStyleLbl="parChTrans1D2" presStyleIdx="0" presStyleCnt="4"/>
      <dgm:spPr/>
    </dgm:pt>
    <dgm:pt modelId="{36BE89D3-E1D8-4141-AC44-AD713E079B2D}" type="pres">
      <dgm:prSet presAssocID="{BEA097FD-FD20-42EE-A670-6919E5A021A6}" presName="root2" presStyleCnt="0"/>
      <dgm:spPr/>
    </dgm:pt>
    <dgm:pt modelId="{6BA8ECF4-CF65-4DAB-B6B9-CE087B2EB554}" type="pres">
      <dgm:prSet presAssocID="{BEA097FD-FD20-42EE-A670-6919E5A021A6}" presName="LevelTwoTextNode" presStyleLbl="node2" presStyleIdx="0" presStyleCnt="4">
        <dgm:presLayoutVars>
          <dgm:chPref val="3"/>
        </dgm:presLayoutVars>
      </dgm:prSet>
      <dgm:spPr/>
    </dgm:pt>
    <dgm:pt modelId="{B3D889E8-B4BD-4F25-8F65-B53B75236F0E}" type="pres">
      <dgm:prSet presAssocID="{BEA097FD-FD20-42EE-A670-6919E5A021A6}" presName="level3hierChild" presStyleCnt="0"/>
      <dgm:spPr/>
    </dgm:pt>
    <dgm:pt modelId="{BCD8D829-A2A6-4600-929A-8F1956663BB0}" type="pres">
      <dgm:prSet presAssocID="{877815DC-EABC-4B1C-BFB9-C01093E9FF02}" presName="conn2-1" presStyleLbl="parChTrans1D2" presStyleIdx="1" presStyleCnt="4"/>
      <dgm:spPr/>
    </dgm:pt>
    <dgm:pt modelId="{4231341E-3208-4389-9EF8-92119F7A0A61}" type="pres">
      <dgm:prSet presAssocID="{877815DC-EABC-4B1C-BFB9-C01093E9FF02}" presName="connTx" presStyleLbl="parChTrans1D2" presStyleIdx="1" presStyleCnt="4"/>
      <dgm:spPr/>
    </dgm:pt>
    <dgm:pt modelId="{3B3ED0C5-B6D2-4CA2-8898-B4F39EBB7C7B}" type="pres">
      <dgm:prSet presAssocID="{897CD02C-B881-46DE-B2A7-C8CA05FA6410}" presName="root2" presStyleCnt="0"/>
      <dgm:spPr/>
    </dgm:pt>
    <dgm:pt modelId="{8892F08F-1464-46CF-B7FF-DB02059DF497}" type="pres">
      <dgm:prSet presAssocID="{897CD02C-B881-46DE-B2A7-C8CA05FA6410}" presName="LevelTwoTextNode" presStyleLbl="node2" presStyleIdx="1" presStyleCnt="4">
        <dgm:presLayoutVars>
          <dgm:chPref val="3"/>
        </dgm:presLayoutVars>
      </dgm:prSet>
      <dgm:spPr/>
    </dgm:pt>
    <dgm:pt modelId="{9A439B5F-B61B-43E7-998E-257B7C512141}" type="pres">
      <dgm:prSet presAssocID="{897CD02C-B881-46DE-B2A7-C8CA05FA6410}" presName="level3hierChild" presStyleCnt="0"/>
      <dgm:spPr/>
    </dgm:pt>
    <dgm:pt modelId="{076E0F1E-DA7A-45D5-9FBF-5490BE0AF9CF}" type="pres">
      <dgm:prSet presAssocID="{CD18D29F-099F-40CF-88F2-32C6EA50C5EA}" presName="conn2-1" presStyleLbl="parChTrans1D2" presStyleIdx="2" presStyleCnt="4"/>
      <dgm:spPr/>
    </dgm:pt>
    <dgm:pt modelId="{CD4B9354-A5CB-41D1-995B-6B275FD2C464}" type="pres">
      <dgm:prSet presAssocID="{CD18D29F-099F-40CF-88F2-32C6EA50C5EA}" presName="connTx" presStyleLbl="parChTrans1D2" presStyleIdx="2" presStyleCnt="4"/>
      <dgm:spPr/>
    </dgm:pt>
    <dgm:pt modelId="{6CE3C210-34E2-44FD-BAF2-C013A15F1220}" type="pres">
      <dgm:prSet presAssocID="{38B1F86C-4F8A-4ECC-A25E-E8F35C816B29}" presName="root2" presStyleCnt="0"/>
      <dgm:spPr/>
    </dgm:pt>
    <dgm:pt modelId="{80FA6F88-6967-446A-877C-4187FCA7D0DC}" type="pres">
      <dgm:prSet presAssocID="{38B1F86C-4F8A-4ECC-A25E-E8F35C816B29}" presName="LevelTwoTextNode" presStyleLbl="node2" presStyleIdx="2" presStyleCnt="4">
        <dgm:presLayoutVars>
          <dgm:chPref val="3"/>
        </dgm:presLayoutVars>
      </dgm:prSet>
      <dgm:spPr/>
    </dgm:pt>
    <dgm:pt modelId="{DF027E7C-1011-467F-BBB8-BFF2191C3279}" type="pres">
      <dgm:prSet presAssocID="{38B1F86C-4F8A-4ECC-A25E-E8F35C816B29}" presName="level3hierChild" presStyleCnt="0"/>
      <dgm:spPr/>
    </dgm:pt>
    <dgm:pt modelId="{3E2E26D5-661C-4F19-A02B-93CFE7E523A5}" type="pres">
      <dgm:prSet presAssocID="{FE7C591F-1A69-4C20-91F1-3F6262F0C250}" presName="conn2-1" presStyleLbl="parChTrans1D2" presStyleIdx="3" presStyleCnt="4"/>
      <dgm:spPr/>
    </dgm:pt>
    <dgm:pt modelId="{1D7C7D14-E72E-4C02-B0D5-214BC35B5082}" type="pres">
      <dgm:prSet presAssocID="{FE7C591F-1A69-4C20-91F1-3F6262F0C250}" presName="connTx" presStyleLbl="parChTrans1D2" presStyleIdx="3" presStyleCnt="4"/>
      <dgm:spPr/>
    </dgm:pt>
    <dgm:pt modelId="{A497A847-95D4-4E85-9CB3-4003D990667E}" type="pres">
      <dgm:prSet presAssocID="{A8E9A181-EE43-4952-99A2-C4EAB3ED531C}" presName="root2" presStyleCnt="0"/>
      <dgm:spPr/>
    </dgm:pt>
    <dgm:pt modelId="{B680FDA0-2741-4025-B5E8-5307AA2CABF5}" type="pres">
      <dgm:prSet presAssocID="{A8E9A181-EE43-4952-99A2-C4EAB3ED531C}" presName="LevelTwoTextNode" presStyleLbl="node2" presStyleIdx="3" presStyleCnt="4">
        <dgm:presLayoutVars>
          <dgm:chPref val="3"/>
        </dgm:presLayoutVars>
      </dgm:prSet>
      <dgm:spPr/>
    </dgm:pt>
    <dgm:pt modelId="{05606DEB-7F47-4010-8260-B46313753B21}" type="pres">
      <dgm:prSet presAssocID="{A8E9A181-EE43-4952-99A2-C4EAB3ED531C}" presName="level3hierChild" presStyleCnt="0"/>
      <dgm:spPr/>
    </dgm:pt>
  </dgm:ptLst>
  <dgm:cxnLst>
    <dgm:cxn modelId="{5456AD08-4935-4418-84A6-B4424878A10F}" type="presOf" srcId="{782B0A18-1EAF-4256-8E4D-F3E776470A19}" destId="{B8F8D6A5-7F85-4A52-9F6D-862BDDD7D079}" srcOrd="0" destOrd="0" presId="urn:microsoft.com/office/officeart/2008/layout/HorizontalMultiLevelHierarchy"/>
    <dgm:cxn modelId="{6E921918-CCD6-4E2D-A5C6-F12FB846F609}" type="presOf" srcId="{A8E9A181-EE43-4952-99A2-C4EAB3ED531C}" destId="{B680FDA0-2741-4025-B5E8-5307AA2CABF5}" srcOrd="0" destOrd="0" presId="urn:microsoft.com/office/officeart/2008/layout/HorizontalMultiLevelHierarchy"/>
    <dgm:cxn modelId="{5ADE1B20-356B-4DEA-8B48-9A16BB93EBEE}" type="presOf" srcId="{38B1F86C-4F8A-4ECC-A25E-E8F35C816B29}" destId="{80FA6F88-6967-446A-877C-4187FCA7D0DC}" srcOrd="0" destOrd="0" presId="urn:microsoft.com/office/officeart/2008/layout/HorizontalMultiLevelHierarchy"/>
    <dgm:cxn modelId="{DCB78426-BEE3-4F72-81C4-8C3497DB27D9}" type="presOf" srcId="{5AB78CB1-A77E-4C1A-BD68-5D52F42AA17B}" destId="{6263A064-A9BE-4A15-90E4-CFAB474C7775}" srcOrd="1" destOrd="0" presId="urn:microsoft.com/office/officeart/2008/layout/HorizontalMultiLevelHierarchy"/>
    <dgm:cxn modelId="{B46E1E27-933C-4EF2-912F-738394307E48}" type="presOf" srcId="{3CDEE872-3F14-40CE-B1F2-8F50D67ADD1B}" destId="{C624BF3D-F407-42B7-86E9-A754D9595B40}" srcOrd="0" destOrd="0" presId="urn:microsoft.com/office/officeart/2008/layout/HorizontalMultiLevelHierarchy"/>
    <dgm:cxn modelId="{E9C9E831-5C03-4E88-BB36-38ED46A842F7}" type="presOf" srcId="{877815DC-EABC-4B1C-BFB9-C01093E9FF02}" destId="{BCD8D829-A2A6-4600-929A-8F1956663BB0}" srcOrd="0" destOrd="0" presId="urn:microsoft.com/office/officeart/2008/layout/HorizontalMultiLevelHierarchy"/>
    <dgm:cxn modelId="{2808E637-48C6-4D5D-8A47-99EB29A938C3}" type="presOf" srcId="{FE7C591F-1A69-4C20-91F1-3F6262F0C250}" destId="{3E2E26D5-661C-4F19-A02B-93CFE7E523A5}" srcOrd="0" destOrd="0" presId="urn:microsoft.com/office/officeart/2008/layout/HorizontalMultiLevelHierarchy"/>
    <dgm:cxn modelId="{8B9C3B5F-1C85-42D3-B4F4-DF7FD5B7DEDC}" type="presOf" srcId="{FE7C591F-1A69-4C20-91F1-3F6262F0C250}" destId="{1D7C7D14-E72E-4C02-B0D5-214BC35B5082}" srcOrd="1" destOrd="0" presId="urn:microsoft.com/office/officeart/2008/layout/HorizontalMultiLevelHierarchy"/>
    <dgm:cxn modelId="{FE45286B-7E2A-4DBB-B5BB-25F59A9803D8}" type="presOf" srcId="{897CD02C-B881-46DE-B2A7-C8CA05FA6410}" destId="{8892F08F-1464-46CF-B7FF-DB02059DF497}" srcOrd="0" destOrd="0" presId="urn:microsoft.com/office/officeart/2008/layout/HorizontalMultiLevelHierarchy"/>
    <dgm:cxn modelId="{A6571578-8E00-4346-9F3F-FAD5A9CBDA4A}" type="presOf" srcId="{CD18D29F-099F-40CF-88F2-32C6EA50C5EA}" destId="{076E0F1E-DA7A-45D5-9FBF-5490BE0AF9CF}" srcOrd="0" destOrd="0" presId="urn:microsoft.com/office/officeart/2008/layout/HorizontalMultiLevelHierarchy"/>
    <dgm:cxn modelId="{8B481D95-E4F2-4C90-AB16-85E249AAF7F3}" srcId="{3CDEE872-3F14-40CE-B1F2-8F50D67ADD1B}" destId="{782B0A18-1EAF-4256-8E4D-F3E776470A19}" srcOrd="0" destOrd="0" parTransId="{BB0B860F-289D-4770-8B61-CC080AE402A1}" sibTransId="{1828D460-FA9A-4381-A816-A485DB96DBC1}"/>
    <dgm:cxn modelId="{322A5799-C650-483F-B7D5-68C5A971F271}" srcId="{782B0A18-1EAF-4256-8E4D-F3E776470A19}" destId="{BEA097FD-FD20-42EE-A670-6919E5A021A6}" srcOrd="0" destOrd="0" parTransId="{5AB78CB1-A77E-4C1A-BD68-5D52F42AA17B}" sibTransId="{847801D8-4A4A-4851-A46B-B94506D9309E}"/>
    <dgm:cxn modelId="{D75F5FA0-91F4-4F58-835B-3BAF2DB10508}" srcId="{782B0A18-1EAF-4256-8E4D-F3E776470A19}" destId="{897CD02C-B881-46DE-B2A7-C8CA05FA6410}" srcOrd="1" destOrd="0" parTransId="{877815DC-EABC-4B1C-BFB9-C01093E9FF02}" sibTransId="{847C8581-9557-4188-AFBD-E77D09E64A44}"/>
    <dgm:cxn modelId="{9679D1AF-0869-4A68-8BC0-661C8AD9B8B4}" srcId="{782B0A18-1EAF-4256-8E4D-F3E776470A19}" destId="{38B1F86C-4F8A-4ECC-A25E-E8F35C816B29}" srcOrd="2" destOrd="0" parTransId="{CD18D29F-099F-40CF-88F2-32C6EA50C5EA}" sibTransId="{35D3C758-A165-433E-A0B0-0AD418367A08}"/>
    <dgm:cxn modelId="{4001D7B4-9620-41B5-927E-EC06A928E402}" type="presOf" srcId="{877815DC-EABC-4B1C-BFB9-C01093E9FF02}" destId="{4231341E-3208-4389-9EF8-92119F7A0A61}" srcOrd="1" destOrd="0" presId="urn:microsoft.com/office/officeart/2008/layout/HorizontalMultiLevelHierarchy"/>
    <dgm:cxn modelId="{E41AECB5-7E61-49B9-B015-6A8EFE4F8096}" type="presOf" srcId="{BEA097FD-FD20-42EE-A670-6919E5A021A6}" destId="{6BA8ECF4-CF65-4DAB-B6B9-CE087B2EB554}" srcOrd="0" destOrd="0" presId="urn:microsoft.com/office/officeart/2008/layout/HorizontalMultiLevelHierarchy"/>
    <dgm:cxn modelId="{ADE7CADE-EF91-4FD8-BCF7-57BE219EA8A9}" srcId="{782B0A18-1EAF-4256-8E4D-F3E776470A19}" destId="{A8E9A181-EE43-4952-99A2-C4EAB3ED531C}" srcOrd="3" destOrd="0" parTransId="{FE7C591F-1A69-4C20-91F1-3F6262F0C250}" sibTransId="{0C965CF6-13C4-4320-BACF-AE8A9107B3CF}"/>
    <dgm:cxn modelId="{28C758E0-F668-4944-95F8-391A1A162A29}" type="presOf" srcId="{CD18D29F-099F-40CF-88F2-32C6EA50C5EA}" destId="{CD4B9354-A5CB-41D1-995B-6B275FD2C464}" srcOrd="1" destOrd="0" presId="urn:microsoft.com/office/officeart/2008/layout/HorizontalMultiLevelHierarchy"/>
    <dgm:cxn modelId="{275AB8EC-AC1A-4B7A-98EB-1E2AB2487DC4}" type="presOf" srcId="{5AB78CB1-A77E-4C1A-BD68-5D52F42AA17B}" destId="{41D4F86B-30AC-4216-9015-CD1928FFB4BA}" srcOrd="0" destOrd="0" presId="urn:microsoft.com/office/officeart/2008/layout/HorizontalMultiLevelHierarchy"/>
    <dgm:cxn modelId="{124D2235-5462-4D49-B5A4-DB6724821147}" type="presParOf" srcId="{C624BF3D-F407-42B7-86E9-A754D9595B40}" destId="{3E4AB1E4-EA5B-4C51-AD8A-437B8C7F8338}" srcOrd="0" destOrd="0" presId="urn:microsoft.com/office/officeart/2008/layout/HorizontalMultiLevelHierarchy"/>
    <dgm:cxn modelId="{165EE822-BEBC-48AE-9A35-2DCB4F461EF0}" type="presParOf" srcId="{3E4AB1E4-EA5B-4C51-AD8A-437B8C7F8338}" destId="{B8F8D6A5-7F85-4A52-9F6D-862BDDD7D079}" srcOrd="0" destOrd="0" presId="urn:microsoft.com/office/officeart/2008/layout/HorizontalMultiLevelHierarchy"/>
    <dgm:cxn modelId="{7884B7C1-F437-4237-B652-4F3886D35B33}" type="presParOf" srcId="{3E4AB1E4-EA5B-4C51-AD8A-437B8C7F8338}" destId="{EE5319ED-6E3D-4F84-90CA-DBC9684FEE2A}" srcOrd="1" destOrd="0" presId="urn:microsoft.com/office/officeart/2008/layout/HorizontalMultiLevelHierarchy"/>
    <dgm:cxn modelId="{3E89246A-F3EA-4203-9050-C8A077E0BF42}" type="presParOf" srcId="{EE5319ED-6E3D-4F84-90CA-DBC9684FEE2A}" destId="{41D4F86B-30AC-4216-9015-CD1928FFB4BA}" srcOrd="0" destOrd="0" presId="urn:microsoft.com/office/officeart/2008/layout/HorizontalMultiLevelHierarchy"/>
    <dgm:cxn modelId="{791E2BD2-7857-4D20-83F9-770EE6F156A1}" type="presParOf" srcId="{41D4F86B-30AC-4216-9015-CD1928FFB4BA}" destId="{6263A064-A9BE-4A15-90E4-CFAB474C7775}" srcOrd="0" destOrd="0" presId="urn:microsoft.com/office/officeart/2008/layout/HorizontalMultiLevelHierarchy"/>
    <dgm:cxn modelId="{2F4797B7-439A-42CD-B045-69EE82A0F12E}" type="presParOf" srcId="{EE5319ED-6E3D-4F84-90CA-DBC9684FEE2A}" destId="{36BE89D3-E1D8-4141-AC44-AD713E079B2D}" srcOrd="1" destOrd="0" presId="urn:microsoft.com/office/officeart/2008/layout/HorizontalMultiLevelHierarchy"/>
    <dgm:cxn modelId="{3D54998B-51ED-4964-860B-FD7E6722EEE6}" type="presParOf" srcId="{36BE89D3-E1D8-4141-AC44-AD713E079B2D}" destId="{6BA8ECF4-CF65-4DAB-B6B9-CE087B2EB554}" srcOrd="0" destOrd="0" presId="urn:microsoft.com/office/officeart/2008/layout/HorizontalMultiLevelHierarchy"/>
    <dgm:cxn modelId="{FF73EEE1-0A3E-4EBE-A244-B0D2A04AD214}" type="presParOf" srcId="{36BE89D3-E1D8-4141-AC44-AD713E079B2D}" destId="{B3D889E8-B4BD-4F25-8F65-B53B75236F0E}" srcOrd="1" destOrd="0" presId="urn:microsoft.com/office/officeart/2008/layout/HorizontalMultiLevelHierarchy"/>
    <dgm:cxn modelId="{52F4666B-CC2D-423E-8C13-3322D351E13F}" type="presParOf" srcId="{EE5319ED-6E3D-4F84-90CA-DBC9684FEE2A}" destId="{BCD8D829-A2A6-4600-929A-8F1956663BB0}" srcOrd="2" destOrd="0" presId="urn:microsoft.com/office/officeart/2008/layout/HorizontalMultiLevelHierarchy"/>
    <dgm:cxn modelId="{1C0D0109-FB50-49DD-B9B8-2F831547C67E}" type="presParOf" srcId="{BCD8D829-A2A6-4600-929A-8F1956663BB0}" destId="{4231341E-3208-4389-9EF8-92119F7A0A61}" srcOrd="0" destOrd="0" presId="urn:microsoft.com/office/officeart/2008/layout/HorizontalMultiLevelHierarchy"/>
    <dgm:cxn modelId="{F296CA59-087E-486B-9782-CCCC80A25F39}" type="presParOf" srcId="{EE5319ED-6E3D-4F84-90CA-DBC9684FEE2A}" destId="{3B3ED0C5-B6D2-4CA2-8898-B4F39EBB7C7B}" srcOrd="3" destOrd="0" presId="urn:microsoft.com/office/officeart/2008/layout/HorizontalMultiLevelHierarchy"/>
    <dgm:cxn modelId="{95FEE97B-E7EB-4488-BD35-06188D3789C1}" type="presParOf" srcId="{3B3ED0C5-B6D2-4CA2-8898-B4F39EBB7C7B}" destId="{8892F08F-1464-46CF-B7FF-DB02059DF497}" srcOrd="0" destOrd="0" presId="urn:microsoft.com/office/officeart/2008/layout/HorizontalMultiLevelHierarchy"/>
    <dgm:cxn modelId="{A70B8507-69C5-4168-80E2-7A02D79E9506}" type="presParOf" srcId="{3B3ED0C5-B6D2-4CA2-8898-B4F39EBB7C7B}" destId="{9A439B5F-B61B-43E7-998E-257B7C512141}" srcOrd="1" destOrd="0" presId="urn:microsoft.com/office/officeart/2008/layout/HorizontalMultiLevelHierarchy"/>
    <dgm:cxn modelId="{421E21F0-C185-42B2-BF58-9E8A1ECFDEC8}" type="presParOf" srcId="{EE5319ED-6E3D-4F84-90CA-DBC9684FEE2A}" destId="{076E0F1E-DA7A-45D5-9FBF-5490BE0AF9CF}" srcOrd="4" destOrd="0" presId="urn:microsoft.com/office/officeart/2008/layout/HorizontalMultiLevelHierarchy"/>
    <dgm:cxn modelId="{FB78246A-DE94-40FE-8473-09A44FD1330E}" type="presParOf" srcId="{076E0F1E-DA7A-45D5-9FBF-5490BE0AF9CF}" destId="{CD4B9354-A5CB-41D1-995B-6B275FD2C464}" srcOrd="0" destOrd="0" presId="urn:microsoft.com/office/officeart/2008/layout/HorizontalMultiLevelHierarchy"/>
    <dgm:cxn modelId="{292F3AF1-30D3-4FA2-908E-70EF6415290F}" type="presParOf" srcId="{EE5319ED-6E3D-4F84-90CA-DBC9684FEE2A}" destId="{6CE3C210-34E2-44FD-BAF2-C013A15F1220}" srcOrd="5" destOrd="0" presId="urn:microsoft.com/office/officeart/2008/layout/HorizontalMultiLevelHierarchy"/>
    <dgm:cxn modelId="{FC7BC747-B2CB-4D24-B76F-4238F7B4E1F4}" type="presParOf" srcId="{6CE3C210-34E2-44FD-BAF2-C013A15F1220}" destId="{80FA6F88-6967-446A-877C-4187FCA7D0DC}" srcOrd="0" destOrd="0" presId="urn:microsoft.com/office/officeart/2008/layout/HorizontalMultiLevelHierarchy"/>
    <dgm:cxn modelId="{9D66B3F1-EBF9-4E07-A59F-29DD1294C86B}" type="presParOf" srcId="{6CE3C210-34E2-44FD-BAF2-C013A15F1220}" destId="{DF027E7C-1011-467F-BBB8-BFF2191C3279}" srcOrd="1" destOrd="0" presId="urn:microsoft.com/office/officeart/2008/layout/HorizontalMultiLevelHierarchy"/>
    <dgm:cxn modelId="{9E335B8A-0DD8-4E3E-952C-B1CA69B5E10D}" type="presParOf" srcId="{EE5319ED-6E3D-4F84-90CA-DBC9684FEE2A}" destId="{3E2E26D5-661C-4F19-A02B-93CFE7E523A5}" srcOrd="6" destOrd="0" presId="urn:microsoft.com/office/officeart/2008/layout/HorizontalMultiLevelHierarchy"/>
    <dgm:cxn modelId="{8E05111C-0BBC-4D64-9D77-2D68013C6F37}" type="presParOf" srcId="{3E2E26D5-661C-4F19-A02B-93CFE7E523A5}" destId="{1D7C7D14-E72E-4C02-B0D5-214BC35B5082}" srcOrd="0" destOrd="0" presId="urn:microsoft.com/office/officeart/2008/layout/HorizontalMultiLevelHierarchy"/>
    <dgm:cxn modelId="{98767B31-76BD-43DD-85C4-AC0EFE7A672E}" type="presParOf" srcId="{EE5319ED-6E3D-4F84-90CA-DBC9684FEE2A}" destId="{A497A847-95D4-4E85-9CB3-4003D990667E}" srcOrd="7" destOrd="0" presId="urn:microsoft.com/office/officeart/2008/layout/HorizontalMultiLevelHierarchy"/>
    <dgm:cxn modelId="{0E8EA6E9-F68A-45CE-8933-80F2D019E97C}" type="presParOf" srcId="{A497A847-95D4-4E85-9CB3-4003D990667E}" destId="{B680FDA0-2741-4025-B5E8-5307AA2CABF5}" srcOrd="0" destOrd="0" presId="urn:microsoft.com/office/officeart/2008/layout/HorizontalMultiLevelHierarchy"/>
    <dgm:cxn modelId="{3A465D91-618A-4A17-8CF6-F8962509950C}" type="presParOf" srcId="{A497A847-95D4-4E85-9CB3-4003D990667E}" destId="{05606DEB-7F47-4010-8260-B46313753B21}"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2E26D5-661C-4F19-A02B-93CFE7E523A5}">
      <dsp:nvSpPr>
        <dsp:cNvPr id="0" name=""/>
        <dsp:cNvSpPr/>
      </dsp:nvSpPr>
      <dsp:spPr>
        <a:xfrm>
          <a:off x="2958491" y="2103250"/>
          <a:ext cx="524298" cy="1502679"/>
        </a:xfrm>
        <a:custGeom>
          <a:avLst/>
          <a:gdLst/>
          <a:ahLst/>
          <a:cxnLst/>
          <a:rect l="0" t="0" r="0" b="0"/>
          <a:pathLst>
            <a:path>
              <a:moveTo>
                <a:pt x="0" y="0"/>
              </a:moveTo>
              <a:lnTo>
                <a:pt x="262149" y="0"/>
              </a:lnTo>
              <a:lnTo>
                <a:pt x="262149" y="1502679"/>
              </a:lnTo>
              <a:lnTo>
                <a:pt x="524298" y="15026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de-DE" sz="800" kern="1200"/>
        </a:p>
      </dsp:txBody>
      <dsp:txXfrm>
        <a:off x="3180852" y="2814801"/>
        <a:ext cx="79575" cy="79575"/>
      </dsp:txXfrm>
    </dsp:sp>
    <dsp:sp modelId="{076E0F1E-DA7A-45D5-9FBF-5490BE0AF9CF}">
      <dsp:nvSpPr>
        <dsp:cNvPr id="0" name=""/>
        <dsp:cNvSpPr/>
      </dsp:nvSpPr>
      <dsp:spPr>
        <a:xfrm>
          <a:off x="2958491" y="2103250"/>
          <a:ext cx="524298" cy="503635"/>
        </a:xfrm>
        <a:custGeom>
          <a:avLst/>
          <a:gdLst/>
          <a:ahLst/>
          <a:cxnLst/>
          <a:rect l="0" t="0" r="0" b="0"/>
          <a:pathLst>
            <a:path>
              <a:moveTo>
                <a:pt x="0" y="0"/>
              </a:moveTo>
              <a:lnTo>
                <a:pt x="262149" y="0"/>
              </a:lnTo>
              <a:lnTo>
                <a:pt x="262149" y="503635"/>
              </a:lnTo>
              <a:lnTo>
                <a:pt x="524298" y="50363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de-DE" sz="800" kern="1200"/>
        </a:p>
      </dsp:txBody>
      <dsp:txXfrm>
        <a:off x="3202465" y="2336892"/>
        <a:ext cx="36350" cy="36350"/>
      </dsp:txXfrm>
    </dsp:sp>
    <dsp:sp modelId="{BCD8D829-A2A6-4600-929A-8F1956663BB0}">
      <dsp:nvSpPr>
        <dsp:cNvPr id="0" name=""/>
        <dsp:cNvSpPr/>
      </dsp:nvSpPr>
      <dsp:spPr>
        <a:xfrm>
          <a:off x="2958491" y="1607842"/>
          <a:ext cx="524298" cy="495407"/>
        </a:xfrm>
        <a:custGeom>
          <a:avLst/>
          <a:gdLst/>
          <a:ahLst/>
          <a:cxnLst/>
          <a:rect l="0" t="0" r="0" b="0"/>
          <a:pathLst>
            <a:path>
              <a:moveTo>
                <a:pt x="0" y="495407"/>
              </a:moveTo>
              <a:lnTo>
                <a:pt x="262149" y="495407"/>
              </a:lnTo>
              <a:lnTo>
                <a:pt x="262149" y="0"/>
              </a:lnTo>
              <a:lnTo>
                <a:pt x="52429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de-DE" sz="800" kern="1200"/>
        </a:p>
      </dsp:txBody>
      <dsp:txXfrm>
        <a:off x="3202607" y="1837512"/>
        <a:ext cx="36066" cy="36066"/>
      </dsp:txXfrm>
    </dsp:sp>
    <dsp:sp modelId="{41D4F86B-30AC-4216-9015-CD1928FFB4BA}">
      <dsp:nvSpPr>
        <dsp:cNvPr id="0" name=""/>
        <dsp:cNvSpPr/>
      </dsp:nvSpPr>
      <dsp:spPr>
        <a:xfrm>
          <a:off x="2958491" y="608798"/>
          <a:ext cx="524298" cy="1494451"/>
        </a:xfrm>
        <a:custGeom>
          <a:avLst/>
          <a:gdLst/>
          <a:ahLst/>
          <a:cxnLst/>
          <a:rect l="0" t="0" r="0" b="0"/>
          <a:pathLst>
            <a:path>
              <a:moveTo>
                <a:pt x="0" y="1494451"/>
              </a:moveTo>
              <a:lnTo>
                <a:pt x="262149" y="1494451"/>
              </a:lnTo>
              <a:lnTo>
                <a:pt x="262149" y="0"/>
              </a:lnTo>
              <a:lnTo>
                <a:pt x="52429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de-DE" sz="800" kern="1200"/>
        </a:p>
      </dsp:txBody>
      <dsp:txXfrm>
        <a:off x="3181046" y="1316430"/>
        <a:ext cx="79187" cy="79187"/>
      </dsp:txXfrm>
    </dsp:sp>
    <dsp:sp modelId="{B8F8D6A5-7F85-4A52-9F6D-862BDDD7D079}">
      <dsp:nvSpPr>
        <dsp:cNvPr id="0" name=""/>
        <dsp:cNvSpPr/>
      </dsp:nvSpPr>
      <dsp:spPr>
        <a:xfrm rot="16200000">
          <a:off x="346580" y="1594588"/>
          <a:ext cx="4206500" cy="10173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de-DE" sz="3600" kern="1200" dirty="0"/>
            <a:t>4  Prüfschritte der Exportkontrolle</a:t>
          </a:r>
        </a:p>
      </dsp:txBody>
      <dsp:txXfrm>
        <a:off x="346580" y="1594588"/>
        <a:ext cx="4206500" cy="1017322"/>
      </dsp:txXfrm>
    </dsp:sp>
    <dsp:sp modelId="{6BA8ECF4-CF65-4DAB-B6B9-CE087B2EB554}">
      <dsp:nvSpPr>
        <dsp:cNvPr id="0" name=""/>
        <dsp:cNvSpPr/>
      </dsp:nvSpPr>
      <dsp:spPr>
        <a:xfrm>
          <a:off x="3482789" y="209180"/>
          <a:ext cx="2621490" cy="79923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de-DE" sz="3600" kern="1200" dirty="0"/>
            <a:t>Personen</a:t>
          </a:r>
        </a:p>
      </dsp:txBody>
      <dsp:txXfrm>
        <a:off x="3482789" y="209180"/>
        <a:ext cx="2621490" cy="799235"/>
      </dsp:txXfrm>
    </dsp:sp>
    <dsp:sp modelId="{8892F08F-1464-46CF-B7FF-DB02059DF497}">
      <dsp:nvSpPr>
        <dsp:cNvPr id="0" name=""/>
        <dsp:cNvSpPr/>
      </dsp:nvSpPr>
      <dsp:spPr>
        <a:xfrm>
          <a:off x="3482789" y="1208224"/>
          <a:ext cx="2621490" cy="79923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de-DE" sz="3600" kern="1200" dirty="0"/>
            <a:t>Länder</a:t>
          </a:r>
        </a:p>
      </dsp:txBody>
      <dsp:txXfrm>
        <a:off x="3482789" y="1208224"/>
        <a:ext cx="2621490" cy="799235"/>
      </dsp:txXfrm>
    </dsp:sp>
    <dsp:sp modelId="{80FA6F88-6967-446A-877C-4187FCA7D0DC}">
      <dsp:nvSpPr>
        <dsp:cNvPr id="0" name=""/>
        <dsp:cNvSpPr/>
      </dsp:nvSpPr>
      <dsp:spPr>
        <a:xfrm>
          <a:off x="3482789" y="2207268"/>
          <a:ext cx="2621490" cy="79923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de-DE" sz="3600" kern="1200" dirty="0"/>
            <a:t>Waren</a:t>
          </a:r>
        </a:p>
      </dsp:txBody>
      <dsp:txXfrm>
        <a:off x="3482789" y="2207268"/>
        <a:ext cx="2621490" cy="799235"/>
      </dsp:txXfrm>
    </dsp:sp>
    <dsp:sp modelId="{B680FDA0-2741-4025-B5E8-5307AA2CABF5}">
      <dsp:nvSpPr>
        <dsp:cNvPr id="0" name=""/>
        <dsp:cNvSpPr/>
      </dsp:nvSpPr>
      <dsp:spPr>
        <a:xfrm>
          <a:off x="3482789" y="3206312"/>
          <a:ext cx="2621490" cy="79923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de-DE" sz="3600" kern="1200" dirty="0"/>
            <a:t>Verwendung</a:t>
          </a:r>
        </a:p>
      </dsp:txBody>
      <dsp:txXfrm>
        <a:off x="3482789" y="3206312"/>
        <a:ext cx="2621490" cy="799235"/>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8CAB96-D376-43CA-92F5-8D53488A2F56}" type="datetimeFigureOut">
              <a:rPr lang="de-DE" smtClean="0"/>
              <a:t>19.08.2023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F15E36-3EDC-421B-8674-D22C0A975341}" type="slidenum">
              <a:rPr lang="de-DE" smtClean="0"/>
              <a:t>‹Nr.›</a:t>
            </a:fld>
            <a:endParaRPr lang="de-DE"/>
          </a:p>
        </p:txBody>
      </p:sp>
    </p:spTree>
    <p:extLst>
      <p:ext uri="{BB962C8B-B14F-4D97-AF65-F5344CB8AC3E}">
        <p14:creationId xmlns:p14="http://schemas.microsoft.com/office/powerpoint/2010/main" val="558608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2</a:t>
            </a:fld>
            <a:endParaRPr lang="de-DE"/>
          </a:p>
        </p:txBody>
      </p:sp>
    </p:spTree>
    <p:extLst>
      <p:ext uri="{BB962C8B-B14F-4D97-AF65-F5344CB8AC3E}">
        <p14:creationId xmlns:p14="http://schemas.microsoft.com/office/powerpoint/2010/main" val="1933513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11</a:t>
            </a:fld>
            <a:endParaRPr lang="de-DE"/>
          </a:p>
        </p:txBody>
      </p:sp>
    </p:spTree>
    <p:extLst>
      <p:ext uri="{BB962C8B-B14F-4D97-AF65-F5344CB8AC3E}">
        <p14:creationId xmlns:p14="http://schemas.microsoft.com/office/powerpoint/2010/main" val="117267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12</a:t>
            </a:fld>
            <a:endParaRPr lang="de-DE"/>
          </a:p>
        </p:txBody>
      </p:sp>
    </p:spTree>
    <p:extLst>
      <p:ext uri="{BB962C8B-B14F-4D97-AF65-F5344CB8AC3E}">
        <p14:creationId xmlns:p14="http://schemas.microsoft.com/office/powerpoint/2010/main" val="506198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a:p>
        </p:txBody>
      </p:sp>
      <p:sp>
        <p:nvSpPr>
          <p:cNvPr id="4" name="Slide Number Placeholder 3"/>
          <p:cNvSpPr>
            <a:spLocks noGrp="1"/>
          </p:cNvSpPr>
          <p:nvPr>
            <p:ph type="sldNum" sz="quarter" idx="5"/>
          </p:nvPr>
        </p:nvSpPr>
        <p:spPr/>
        <p:txBody>
          <a:bodyPr/>
          <a:lstStyle/>
          <a:p>
            <a:fld id="{C1BF483A-D15B-40CA-913D-B24C5489BA7C}" type="slidenum">
              <a:rPr lang="de-DE" smtClean="0"/>
              <a:t>13</a:t>
            </a:fld>
            <a:endParaRPr lang="de-DE"/>
          </a:p>
        </p:txBody>
      </p:sp>
    </p:spTree>
    <p:extLst>
      <p:ext uri="{BB962C8B-B14F-4D97-AF65-F5344CB8AC3E}">
        <p14:creationId xmlns:p14="http://schemas.microsoft.com/office/powerpoint/2010/main" val="1821031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14</a:t>
            </a:fld>
            <a:endParaRPr lang="de-DE"/>
          </a:p>
        </p:txBody>
      </p:sp>
    </p:spTree>
    <p:extLst>
      <p:ext uri="{BB962C8B-B14F-4D97-AF65-F5344CB8AC3E}">
        <p14:creationId xmlns:p14="http://schemas.microsoft.com/office/powerpoint/2010/main" val="708094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15</a:t>
            </a:fld>
            <a:endParaRPr lang="de-DE"/>
          </a:p>
        </p:txBody>
      </p:sp>
    </p:spTree>
    <p:extLst>
      <p:ext uri="{BB962C8B-B14F-4D97-AF65-F5344CB8AC3E}">
        <p14:creationId xmlns:p14="http://schemas.microsoft.com/office/powerpoint/2010/main" val="2105253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16</a:t>
            </a:fld>
            <a:endParaRPr lang="de-DE"/>
          </a:p>
        </p:txBody>
      </p:sp>
    </p:spTree>
    <p:extLst>
      <p:ext uri="{BB962C8B-B14F-4D97-AF65-F5344CB8AC3E}">
        <p14:creationId xmlns:p14="http://schemas.microsoft.com/office/powerpoint/2010/main" val="3577210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17</a:t>
            </a:fld>
            <a:endParaRPr lang="de-DE"/>
          </a:p>
        </p:txBody>
      </p:sp>
    </p:spTree>
    <p:extLst>
      <p:ext uri="{BB962C8B-B14F-4D97-AF65-F5344CB8AC3E}">
        <p14:creationId xmlns:p14="http://schemas.microsoft.com/office/powerpoint/2010/main" val="37002022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18</a:t>
            </a:fld>
            <a:endParaRPr lang="de-DE"/>
          </a:p>
        </p:txBody>
      </p:sp>
    </p:spTree>
    <p:extLst>
      <p:ext uri="{BB962C8B-B14F-4D97-AF65-F5344CB8AC3E}">
        <p14:creationId xmlns:p14="http://schemas.microsoft.com/office/powerpoint/2010/main" val="2635302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19</a:t>
            </a:fld>
            <a:endParaRPr lang="de-DE"/>
          </a:p>
        </p:txBody>
      </p:sp>
    </p:spTree>
    <p:extLst>
      <p:ext uri="{BB962C8B-B14F-4D97-AF65-F5344CB8AC3E}">
        <p14:creationId xmlns:p14="http://schemas.microsoft.com/office/powerpoint/2010/main" val="3500240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20</a:t>
            </a:fld>
            <a:endParaRPr lang="de-DE"/>
          </a:p>
        </p:txBody>
      </p:sp>
    </p:spTree>
    <p:extLst>
      <p:ext uri="{BB962C8B-B14F-4D97-AF65-F5344CB8AC3E}">
        <p14:creationId xmlns:p14="http://schemas.microsoft.com/office/powerpoint/2010/main" val="3661211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a:p>
        </p:txBody>
      </p:sp>
      <p:sp>
        <p:nvSpPr>
          <p:cNvPr id="4" name="Slide Number Placeholder 3"/>
          <p:cNvSpPr>
            <a:spLocks noGrp="1"/>
          </p:cNvSpPr>
          <p:nvPr>
            <p:ph type="sldNum" sz="quarter" idx="5"/>
          </p:nvPr>
        </p:nvSpPr>
        <p:spPr/>
        <p:txBody>
          <a:bodyPr/>
          <a:lstStyle/>
          <a:p>
            <a:fld id="{C1BF483A-D15B-40CA-913D-B24C5489BA7C}" type="slidenum">
              <a:rPr lang="de-DE" smtClean="0"/>
              <a:t>3</a:t>
            </a:fld>
            <a:endParaRPr lang="de-DE"/>
          </a:p>
        </p:txBody>
      </p:sp>
    </p:spTree>
    <p:extLst>
      <p:ext uri="{BB962C8B-B14F-4D97-AF65-F5344CB8AC3E}">
        <p14:creationId xmlns:p14="http://schemas.microsoft.com/office/powerpoint/2010/main" val="3783752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21</a:t>
            </a:fld>
            <a:endParaRPr lang="de-DE"/>
          </a:p>
        </p:txBody>
      </p:sp>
    </p:spTree>
    <p:extLst>
      <p:ext uri="{BB962C8B-B14F-4D97-AF65-F5344CB8AC3E}">
        <p14:creationId xmlns:p14="http://schemas.microsoft.com/office/powerpoint/2010/main" val="2399171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22</a:t>
            </a:fld>
            <a:endParaRPr lang="de-DE"/>
          </a:p>
        </p:txBody>
      </p:sp>
    </p:spTree>
    <p:extLst>
      <p:ext uri="{BB962C8B-B14F-4D97-AF65-F5344CB8AC3E}">
        <p14:creationId xmlns:p14="http://schemas.microsoft.com/office/powerpoint/2010/main" val="9193327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23</a:t>
            </a:fld>
            <a:endParaRPr lang="de-DE"/>
          </a:p>
        </p:txBody>
      </p:sp>
    </p:spTree>
    <p:extLst>
      <p:ext uri="{BB962C8B-B14F-4D97-AF65-F5344CB8AC3E}">
        <p14:creationId xmlns:p14="http://schemas.microsoft.com/office/powerpoint/2010/main" val="7224533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a:p>
        </p:txBody>
      </p:sp>
      <p:sp>
        <p:nvSpPr>
          <p:cNvPr id="4" name="Slide Number Placeholder 3"/>
          <p:cNvSpPr>
            <a:spLocks noGrp="1"/>
          </p:cNvSpPr>
          <p:nvPr>
            <p:ph type="sldNum" sz="quarter" idx="5"/>
          </p:nvPr>
        </p:nvSpPr>
        <p:spPr/>
        <p:txBody>
          <a:bodyPr/>
          <a:lstStyle/>
          <a:p>
            <a:fld id="{C1BF483A-D15B-40CA-913D-B24C5489BA7C}" type="slidenum">
              <a:rPr lang="de-DE" smtClean="0"/>
              <a:t>24</a:t>
            </a:fld>
            <a:endParaRPr lang="de-DE"/>
          </a:p>
        </p:txBody>
      </p:sp>
    </p:spTree>
    <p:extLst>
      <p:ext uri="{BB962C8B-B14F-4D97-AF65-F5344CB8AC3E}">
        <p14:creationId xmlns:p14="http://schemas.microsoft.com/office/powerpoint/2010/main" val="1464507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C1BF483A-D15B-40CA-913D-B24C5489BA7C}" type="slidenum">
              <a:rPr lang="de-DE" smtClean="0"/>
              <a:t>25</a:t>
            </a:fld>
            <a:endParaRPr lang="de-DE"/>
          </a:p>
        </p:txBody>
      </p:sp>
    </p:spTree>
    <p:extLst>
      <p:ext uri="{BB962C8B-B14F-4D97-AF65-F5344CB8AC3E}">
        <p14:creationId xmlns:p14="http://schemas.microsoft.com/office/powerpoint/2010/main" val="935574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4</a:t>
            </a:fld>
            <a:endParaRPr lang="de-DE"/>
          </a:p>
        </p:txBody>
      </p:sp>
    </p:spTree>
    <p:extLst>
      <p:ext uri="{BB962C8B-B14F-4D97-AF65-F5344CB8AC3E}">
        <p14:creationId xmlns:p14="http://schemas.microsoft.com/office/powerpoint/2010/main" val="2891464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5</a:t>
            </a:fld>
            <a:endParaRPr lang="de-DE"/>
          </a:p>
        </p:txBody>
      </p:sp>
    </p:spTree>
    <p:extLst>
      <p:ext uri="{BB962C8B-B14F-4D97-AF65-F5344CB8AC3E}">
        <p14:creationId xmlns:p14="http://schemas.microsoft.com/office/powerpoint/2010/main" val="1328139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a:p>
        </p:txBody>
      </p:sp>
      <p:sp>
        <p:nvSpPr>
          <p:cNvPr id="4" name="Slide Number Placeholder 3"/>
          <p:cNvSpPr>
            <a:spLocks noGrp="1"/>
          </p:cNvSpPr>
          <p:nvPr>
            <p:ph type="sldNum" sz="quarter" idx="5"/>
          </p:nvPr>
        </p:nvSpPr>
        <p:spPr/>
        <p:txBody>
          <a:bodyPr/>
          <a:lstStyle/>
          <a:p>
            <a:fld id="{C1BF483A-D15B-40CA-913D-B24C5489BA7C}" type="slidenum">
              <a:rPr lang="de-DE" smtClean="0"/>
              <a:t>6</a:t>
            </a:fld>
            <a:endParaRPr lang="de-DE"/>
          </a:p>
        </p:txBody>
      </p:sp>
    </p:spTree>
    <p:extLst>
      <p:ext uri="{BB962C8B-B14F-4D97-AF65-F5344CB8AC3E}">
        <p14:creationId xmlns:p14="http://schemas.microsoft.com/office/powerpoint/2010/main" val="1185990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7</a:t>
            </a:fld>
            <a:endParaRPr lang="de-DE"/>
          </a:p>
        </p:txBody>
      </p:sp>
    </p:spTree>
    <p:extLst>
      <p:ext uri="{BB962C8B-B14F-4D97-AF65-F5344CB8AC3E}">
        <p14:creationId xmlns:p14="http://schemas.microsoft.com/office/powerpoint/2010/main" val="499821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a:p>
        </p:txBody>
      </p:sp>
      <p:sp>
        <p:nvSpPr>
          <p:cNvPr id="4" name="Slide Number Placeholder 3"/>
          <p:cNvSpPr>
            <a:spLocks noGrp="1"/>
          </p:cNvSpPr>
          <p:nvPr>
            <p:ph type="sldNum" sz="quarter" idx="5"/>
          </p:nvPr>
        </p:nvSpPr>
        <p:spPr/>
        <p:txBody>
          <a:bodyPr/>
          <a:lstStyle/>
          <a:p>
            <a:fld id="{C1BF483A-D15B-40CA-913D-B24C5489BA7C}" type="slidenum">
              <a:rPr lang="de-DE" smtClean="0"/>
              <a:t>8</a:t>
            </a:fld>
            <a:endParaRPr lang="de-DE"/>
          </a:p>
        </p:txBody>
      </p:sp>
    </p:spTree>
    <p:extLst>
      <p:ext uri="{BB962C8B-B14F-4D97-AF65-F5344CB8AC3E}">
        <p14:creationId xmlns:p14="http://schemas.microsoft.com/office/powerpoint/2010/main" val="1443847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9</a:t>
            </a:fld>
            <a:endParaRPr lang="de-DE"/>
          </a:p>
        </p:txBody>
      </p:sp>
    </p:spTree>
    <p:extLst>
      <p:ext uri="{BB962C8B-B14F-4D97-AF65-F5344CB8AC3E}">
        <p14:creationId xmlns:p14="http://schemas.microsoft.com/office/powerpoint/2010/main" val="4224192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a:p>
        </p:txBody>
      </p:sp>
      <p:sp>
        <p:nvSpPr>
          <p:cNvPr id="4" name="Slide Number Placeholder 3"/>
          <p:cNvSpPr>
            <a:spLocks noGrp="1"/>
          </p:cNvSpPr>
          <p:nvPr>
            <p:ph type="sldNum" sz="quarter" idx="5"/>
          </p:nvPr>
        </p:nvSpPr>
        <p:spPr/>
        <p:txBody>
          <a:bodyPr/>
          <a:lstStyle/>
          <a:p>
            <a:fld id="{C1BF483A-D15B-40CA-913D-B24C5489BA7C}" type="slidenum">
              <a:rPr lang="de-DE" smtClean="0"/>
              <a:t>10</a:t>
            </a:fld>
            <a:endParaRPr lang="de-DE"/>
          </a:p>
        </p:txBody>
      </p:sp>
    </p:spTree>
    <p:extLst>
      <p:ext uri="{BB962C8B-B14F-4D97-AF65-F5344CB8AC3E}">
        <p14:creationId xmlns:p14="http://schemas.microsoft.com/office/powerpoint/2010/main" val="3854206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1C07C-B752-4448-8F50-B7AD1A25AA24}"/>
              </a:ext>
            </a:extLst>
          </p:cNvPr>
          <p:cNvSpPr>
            <a:spLocks noGrp="1"/>
          </p:cNvSpPr>
          <p:nvPr>
            <p:ph type="ctrTitle"/>
          </p:nvPr>
        </p:nvSpPr>
        <p:spPr>
          <a:xfrm>
            <a:off x="1524000" y="1122363"/>
            <a:ext cx="9144000" cy="2387600"/>
          </a:xfrm>
        </p:spPr>
        <p:txBody>
          <a:bodyPr anchor="b">
            <a:normAutofit/>
          </a:bodyPr>
          <a:lstStyle>
            <a:lvl1pPr algn="ctr">
              <a:defRPr lang="de-DE" sz="6000" kern="1200" dirty="0">
                <a:solidFill>
                  <a:srgbClr val="004359"/>
                </a:solidFill>
                <a:latin typeface="Titillium Web" panose="00000500000000000000" pitchFamily="2" charset="0"/>
                <a:ea typeface="+mn-ea"/>
                <a:cs typeface="Calibri"/>
              </a:defRPr>
            </a:lvl1pPr>
          </a:lstStyle>
          <a:p>
            <a:r>
              <a:rPr lang="de-DE" dirty="0"/>
              <a:t>Mastertitelformat bearbeiten</a:t>
            </a:r>
          </a:p>
        </p:txBody>
      </p:sp>
      <p:sp>
        <p:nvSpPr>
          <p:cNvPr id="3" name="Untertitel 2">
            <a:extLst>
              <a:ext uri="{FF2B5EF4-FFF2-40B4-BE49-F238E27FC236}">
                <a16:creationId xmlns:a16="http://schemas.microsoft.com/office/drawing/2014/main" id="{4D277E59-F5E4-49B9-83FC-5355BB219831}"/>
              </a:ext>
            </a:extLst>
          </p:cNvPr>
          <p:cNvSpPr>
            <a:spLocks noGrp="1"/>
          </p:cNvSpPr>
          <p:nvPr>
            <p:ph type="subTitle" idx="1"/>
          </p:nvPr>
        </p:nvSpPr>
        <p:spPr>
          <a:xfrm>
            <a:off x="1524000" y="3602038"/>
            <a:ext cx="9144000" cy="1655762"/>
          </a:xfrm>
        </p:spPr>
        <p:txBody>
          <a:bodyPr>
            <a:noAutofit/>
          </a:bodyPr>
          <a:lstStyle>
            <a:lvl1pPr marL="0" indent="0" algn="ctr">
              <a:buNone/>
              <a:defRPr lang="de-DE" sz="2400" kern="1200" dirty="0">
                <a:solidFill>
                  <a:srgbClr val="004359"/>
                </a:solidFill>
                <a:latin typeface="Titillium Web" panose="00000500000000000000" pitchFamily="2" charset="0"/>
                <a:ea typeface="+mn-ea"/>
                <a:cs typeface="Calibri"/>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7" name="Foliennummernplatzhalter 6">
            <a:extLst>
              <a:ext uri="{FF2B5EF4-FFF2-40B4-BE49-F238E27FC236}">
                <a16:creationId xmlns:a16="http://schemas.microsoft.com/office/drawing/2014/main" id="{136DA8BB-E605-4E57-BD1B-9486EF06EAD1}"/>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225741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D1942-8FD5-4661-8475-10C991F7157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1231A39-DC0A-4D9D-B4D7-7C8575BE3E8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B592C8C0-EBB8-4AFA-BAC6-871D926CE3FA}"/>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3310588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BCAFB4C-BB5F-4A19-86FF-29AFDBDC9617}"/>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A0FCC49-8562-437B-B6C8-8143157C78B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33C27CF8-CB18-498F-8E04-5F3E0942C130}"/>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3376116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620BC8-225C-4EB7-8122-D632144C5903}"/>
              </a:ext>
            </a:extLst>
          </p:cNvPr>
          <p:cNvSpPr>
            <a:spLocks noGrp="1"/>
          </p:cNvSpPr>
          <p:nvPr>
            <p:ph type="title"/>
          </p:nvPr>
        </p:nvSpPr>
        <p:spPr>
          <a:xfrm>
            <a:off x="761288" y="0"/>
            <a:ext cx="10515600" cy="856721"/>
          </a:xfrm>
        </p:spPr>
        <p:txBody>
          <a:bodyPr>
            <a:normAutofit/>
          </a:bodyPr>
          <a:lstStyle>
            <a:lvl1pPr>
              <a:defRPr lang="de-DE" sz="2800" kern="1200" dirty="0">
                <a:solidFill>
                  <a:schemeClr val="bg1"/>
                </a:solidFill>
                <a:latin typeface="Titillium Web" panose="00000500000000000000" pitchFamily="2" charset="0"/>
                <a:ea typeface="+mn-ea"/>
                <a:cs typeface="Calibri"/>
              </a:defRPr>
            </a:lvl1pPr>
          </a:lstStyle>
          <a:p>
            <a:r>
              <a:rPr lang="de-DE" dirty="0"/>
              <a:t>Mastertitelformat bearbeiten</a:t>
            </a:r>
          </a:p>
        </p:txBody>
      </p:sp>
      <p:sp>
        <p:nvSpPr>
          <p:cNvPr id="3" name="Inhaltsplatzhalter 2">
            <a:extLst>
              <a:ext uri="{FF2B5EF4-FFF2-40B4-BE49-F238E27FC236}">
                <a16:creationId xmlns:a16="http://schemas.microsoft.com/office/drawing/2014/main" id="{4EF5334D-FA1F-435A-AF81-5818C4916A03}"/>
              </a:ext>
            </a:extLst>
          </p:cNvPr>
          <p:cNvSpPr>
            <a:spLocks noGrp="1"/>
          </p:cNvSpPr>
          <p:nvPr>
            <p:ph idx="1"/>
          </p:nvPr>
        </p:nvSpPr>
        <p:spPr>
          <a:xfrm>
            <a:off x="838200" y="1355605"/>
            <a:ext cx="10515600" cy="4351338"/>
          </a:xfrm>
        </p:spPr>
        <p:txBody>
          <a:bodyPr>
            <a:normAutofit/>
          </a:bodyPr>
          <a:lstStyle>
            <a:lvl1pPr>
              <a:defRPr lang="de-DE" sz="1800" kern="1200" dirty="0">
                <a:solidFill>
                  <a:srgbClr val="004359"/>
                </a:solidFill>
                <a:latin typeface="Titillium Web" panose="00000500000000000000" pitchFamily="2" charset="0"/>
                <a:ea typeface="+mn-ea"/>
                <a:cs typeface="Calibri"/>
              </a:defRPr>
            </a:lvl1pPr>
            <a:lvl2pPr>
              <a:defRPr lang="de-DE" sz="1800" kern="1200" dirty="0">
                <a:solidFill>
                  <a:srgbClr val="004359"/>
                </a:solidFill>
                <a:latin typeface="Titillium Web" panose="00000500000000000000" pitchFamily="2" charset="0"/>
                <a:ea typeface="+mn-ea"/>
                <a:cs typeface="Calibri"/>
              </a:defRPr>
            </a:lvl2pPr>
            <a:lvl3pPr>
              <a:defRPr lang="de-DE" sz="1800" kern="1200" dirty="0">
                <a:solidFill>
                  <a:srgbClr val="004359"/>
                </a:solidFill>
                <a:latin typeface="Titillium Web" panose="00000500000000000000" pitchFamily="2" charset="0"/>
                <a:ea typeface="+mn-ea"/>
                <a:cs typeface="Calibri"/>
              </a:defRPr>
            </a:lvl3pPr>
            <a:lvl4pPr>
              <a:defRPr lang="de-DE" sz="1800" kern="1200" dirty="0">
                <a:solidFill>
                  <a:srgbClr val="004359"/>
                </a:solidFill>
                <a:latin typeface="Titillium Web" panose="00000500000000000000" pitchFamily="2" charset="0"/>
                <a:ea typeface="+mn-ea"/>
                <a:cs typeface="Calibri"/>
              </a:defRPr>
            </a:lvl4pPr>
            <a:lvl5pPr>
              <a:defRPr lang="de-DE" sz="1800" kern="1200" dirty="0">
                <a:solidFill>
                  <a:srgbClr val="004359"/>
                </a:solidFill>
                <a:latin typeface="Titillium Web" panose="00000500000000000000" pitchFamily="2" charset="0"/>
                <a:ea typeface="+mn-ea"/>
                <a:cs typeface="Calibri"/>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oliennummernplatzhalter 6">
            <a:extLst>
              <a:ext uri="{FF2B5EF4-FFF2-40B4-BE49-F238E27FC236}">
                <a16:creationId xmlns:a16="http://schemas.microsoft.com/office/drawing/2014/main" id="{B6BD8859-1BD1-4AEA-83BA-8EE954BBDC44}"/>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310895841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45D4802-8035-446B-B351-C13D861AD5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7" name="Foliennummernplatzhalter 6">
            <a:extLst>
              <a:ext uri="{FF2B5EF4-FFF2-40B4-BE49-F238E27FC236}">
                <a16:creationId xmlns:a16="http://schemas.microsoft.com/office/drawing/2014/main" id="{DC9C42DA-5F3D-4FF7-8DA3-1C6AF0BC3480}"/>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
        <p:nvSpPr>
          <p:cNvPr id="4" name="Titel 3">
            <a:extLst>
              <a:ext uri="{FF2B5EF4-FFF2-40B4-BE49-F238E27FC236}">
                <a16:creationId xmlns:a16="http://schemas.microsoft.com/office/drawing/2014/main" id="{950F289E-AE2A-3DF1-7922-DC5BAA3D58A3}"/>
              </a:ext>
            </a:extLst>
          </p:cNvPr>
          <p:cNvSpPr>
            <a:spLocks noGrp="1"/>
          </p:cNvSpPr>
          <p:nvPr>
            <p:ph type="title"/>
          </p:nvPr>
        </p:nvSpPr>
        <p:spPr/>
        <p:txBody>
          <a:bodyPr/>
          <a:lstStyle/>
          <a:p>
            <a:r>
              <a:rPr lang="de-DE"/>
              <a:t>Mastertitelformat bearbeiten</a:t>
            </a:r>
          </a:p>
        </p:txBody>
      </p:sp>
    </p:spTree>
    <p:extLst>
      <p:ext uri="{BB962C8B-B14F-4D97-AF65-F5344CB8AC3E}">
        <p14:creationId xmlns:p14="http://schemas.microsoft.com/office/powerpoint/2010/main" val="2221264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AD33B1-7309-4382-8EF4-42A3DAB6D002}"/>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C33E3B6D-169E-42FB-B43B-0D1741B4C4A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6E90139-E778-43A9-AF37-774616D918D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oliennummernplatzhalter 7">
            <a:extLst>
              <a:ext uri="{FF2B5EF4-FFF2-40B4-BE49-F238E27FC236}">
                <a16:creationId xmlns:a16="http://schemas.microsoft.com/office/drawing/2014/main" id="{CD26EB5C-FC15-44F5-80CC-70C4A1AA65CD}"/>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3474443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1D7B57-989A-4196-89C9-6CB3A35C805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86BBA9B1-91FA-443B-8117-9471696E6D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F982E4F-2D74-4974-8BF7-7203B07244AE}"/>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36C44F1-C1F2-474C-B378-40B319CCF2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5EAB2F2-B13C-456F-B189-15E545C893D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Foliennummernplatzhalter 9">
            <a:extLst>
              <a:ext uri="{FF2B5EF4-FFF2-40B4-BE49-F238E27FC236}">
                <a16:creationId xmlns:a16="http://schemas.microsoft.com/office/drawing/2014/main" id="{C05E2E16-CCE8-4201-BF21-AA80EEFE1D62}"/>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4167775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C84841-D0F1-4994-83A7-F37702C4BB33}"/>
              </a:ext>
            </a:extLst>
          </p:cNvPr>
          <p:cNvSpPr>
            <a:spLocks noGrp="1"/>
          </p:cNvSpPr>
          <p:nvPr>
            <p:ph type="title"/>
          </p:nvPr>
        </p:nvSpPr>
        <p:spPr/>
        <p:txBody>
          <a:bodyPr/>
          <a:lstStyle/>
          <a:p>
            <a:r>
              <a:rPr lang="de-DE" dirty="0"/>
              <a:t>Mastertitelformat bearbeiten</a:t>
            </a:r>
          </a:p>
        </p:txBody>
      </p:sp>
      <p:sp>
        <p:nvSpPr>
          <p:cNvPr id="6" name="Foliennummernplatzhalter 5">
            <a:extLst>
              <a:ext uri="{FF2B5EF4-FFF2-40B4-BE49-F238E27FC236}">
                <a16:creationId xmlns:a16="http://schemas.microsoft.com/office/drawing/2014/main" id="{7B1FB660-5584-490F-B5BD-4BC2DFFAA989}"/>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1046256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F54C2AA5-89B3-415E-A815-8909311E959C}"/>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3885813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0E873C-F941-4BE7-AA7E-AC336092BF6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2583601-720D-4FBA-844D-028C93A1D5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D224534-B715-45DA-8B76-A5FD5F1688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Foliennummernplatzhalter 7">
            <a:extLst>
              <a:ext uri="{FF2B5EF4-FFF2-40B4-BE49-F238E27FC236}">
                <a16:creationId xmlns:a16="http://schemas.microsoft.com/office/drawing/2014/main" id="{17682CD1-128F-4F1E-9782-A119FE2CBDD2}"/>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4081462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C8354F-C063-427B-A846-6FFB678BFE9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B3F1FC0D-4F18-477D-B619-1634DF89C8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8D74B5EA-089C-4471-82B8-227C04BF05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Foliennummernplatzhalter 7">
            <a:extLst>
              <a:ext uri="{FF2B5EF4-FFF2-40B4-BE49-F238E27FC236}">
                <a16:creationId xmlns:a16="http://schemas.microsoft.com/office/drawing/2014/main" id="{72833C09-789B-4727-AEB2-EF55D332F0C8}"/>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4125315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B02D0ED0-BEE1-438F-8718-9510E4905757}"/>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extLst>
              <a:ext uri="{FF2B5EF4-FFF2-40B4-BE49-F238E27FC236}">
                <a16:creationId xmlns:a16="http://schemas.microsoft.com/office/drawing/2014/main" id="{C2E6564A-B0D4-4400-BE3C-49B7898BFE8E}"/>
              </a:ext>
            </a:extLst>
          </p:cNvPr>
          <p:cNvSpPr/>
          <p:nvPr userDrawn="1"/>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10" name="Rechteck 9">
            <a:extLst>
              <a:ext uri="{FF2B5EF4-FFF2-40B4-BE49-F238E27FC236}">
                <a16:creationId xmlns:a16="http://schemas.microsoft.com/office/drawing/2014/main" id="{9C3988C1-9132-4E55-8E62-7710B921F332}"/>
              </a:ext>
            </a:extLst>
          </p:cNvPr>
          <p:cNvSpPr/>
          <p:nvPr userDrawn="1"/>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ICP - So systematisieren Sie ihre Exportkontrolle und sorgen für reibungslose Prozesse – 20.09.2023  </a:t>
            </a:r>
          </a:p>
        </p:txBody>
      </p:sp>
      <p:pic>
        <p:nvPicPr>
          <p:cNvPr id="12" name="Grafik 11" descr="Ein Bild, das Schild, sitzend, dunkel, Frau enthält.&#10;&#10;Automatisch generierte Beschreibung">
            <a:extLst>
              <a:ext uri="{FF2B5EF4-FFF2-40B4-BE49-F238E27FC236}">
                <a16:creationId xmlns:a16="http://schemas.microsoft.com/office/drawing/2014/main" id="{71113149-A549-4F58-97D4-A10267612E57}"/>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2" name="Titelplatzhalter 1">
            <a:extLst>
              <a:ext uri="{FF2B5EF4-FFF2-40B4-BE49-F238E27FC236}">
                <a16:creationId xmlns:a16="http://schemas.microsoft.com/office/drawing/2014/main" id="{652BC78C-BD17-44EE-947F-041E5B3BD2FC}"/>
              </a:ext>
            </a:extLst>
          </p:cNvPr>
          <p:cNvSpPr>
            <a:spLocks noGrp="1"/>
          </p:cNvSpPr>
          <p:nvPr>
            <p:ph type="title"/>
          </p:nvPr>
        </p:nvSpPr>
        <p:spPr>
          <a:xfrm>
            <a:off x="838200" y="833966"/>
            <a:ext cx="10515600" cy="856721"/>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6D56141C-9102-431F-9BD1-87204B2627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5" name="Gleichschenkliges Dreieck 14">
            <a:extLst>
              <a:ext uri="{FF2B5EF4-FFF2-40B4-BE49-F238E27FC236}">
                <a16:creationId xmlns:a16="http://schemas.microsoft.com/office/drawing/2014/main" id="{EA0DDBA3-772B-4594-A05B-C0C3D4BAFFF9}"/>
              </a:ext>
            </a:extLst>
          </p:cNvPr>
          <p:cNvSpPr/>
          <p:nvPr userDrawn="1"/>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Gleichschenkliges Dreieck 15">
            <a:extLst>
              <a:ext uri="{FF2B5EF4-FFF2-40B4-BE49-F238E27FC236}">
                <a16:creationId xmlns:a16="http://schemas.microsoft.com/office/drawing/2014/main" id="{25A747B9-4D06-49DF-9405-FF64982B3CC9}"/>
              </a:ext>
            </a:extLst>
          </p:cNvPr>
          <p:cNvSpPr/>
          <p:nvPr userDrawn="1"/>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Foliennummernplatzhalter 16">
            <a:extLst>
              <a:ext uri="{FF2B5EF4-FFF2-40B4-BE49-F238E27FC236}">
                <a16:creationId xmlns:a16="http://schemas.microsoft.com/office/drawing/2014/main" id="{0082A690-24C8-4712-9D11-B666368D81F8}"/>
              </a:ext>
            </a:extLst>
          </p:cNvPr>
          <p:cNvSpPr>
            <a:spLocks noGrp="1"/>
          </p:cNvSpPr>
          <p:nvPr>
            <p:ph type="sldNum" sz="quarter" idx="4"/>
          </p:nvPr>
        </p:nvSpPr>
        <p:spPr>
          <a:xfrm>
            <a:off x="11430124" y="6334292"/>
            <a:ext cx="552749" cy="365125"/>
          </a:xfrm>
          <a:prstGeom prst="rect">
            <a:avLst/>
          </a:prstGeom>
        </p:spPr>
        <p:txBody>
          <a:bodyPr vert="horz" lIns="91440" tIns="45720" rIns="91440" bIns="45720" rtlCol="0" anchor="ctr"/>
          <a:lstStyle>
            <a:lvl1pPr algn="ctr">
              <a:defRPr sz="1200">
                <a:solidFill>
                  <a:schemeClr val="bg1"/>
                </a:solidFill>
              </a:defRPr>
            </a:lvl1pPr>
          </a:lstStyle>
          <a:p>
            <a:fld id="{2AD88AB2-BB49-49EB-AD76-750B25E71682}" type="slidenum">
              <a:rPr lang="de-DE" smtClean="0"/>
              <a:pPr/>
              <a:t>‹Nr.›</a:t>
            </a:fld>
            <a:endParaRPr lang="de-DE" dirty="0"/>
          </a:p>
        </p:txBody>
      </p:sp>
      <p:sp>
        <p:nvSpPr>
          <p:cNvPr id="18" name="Rechteck 17">
            <a:extLst>
              <a:ext uri="{FF2B5EF4-FFF2-40B4-BE49-F238E27FC236}">
                <a16:creationId xmlns:a16="http://schemas.microsoft.com/office/drawing/2014/main" id="{CC2FA7E3-FB21-4FF3-B42A-187CB972C4EC}"/>
              </a:ext>
            </a:extLst>
          </p:cNvPr>
          <p:cNvSpPr/>
          <p:nvPr userDrawn="1"/>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e-DE" sz="3200" b="1" dirty="0">
              <a:solidFill>
                <a:schemeClr val="bg1"/>
              </a:solidFill>
              <a:latin typeface="Titillium Web" panose="00000500000000000000" pitchFamily="2" charset="0"/>
            </a:endParaRPr>
          </a:p>
        </p:txBody>
      </p:sp>
      <p:sp>
        <p:nvSpPr>
          <p:cNvPr id="19" name="Rechteck 18">
            <a:extLst>
              <a:ext uri="{FF2B5EF4-FFF2-40B4-BE49-F238E27FC236}">
                <a16:creationId xmlns:a16="http://schemas.microsoft.com/office/drawing/2014/main" id="{CCF3998C-9AE2-437D-80D1-EEDB73BD9D1A}"/>
              </a:ext>
            </a:extLst>
          </p:cNvPr>
          <p:cNvSpPr/>
          <p:nvPr userDrawn="1"/>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20" name="Gleichschenkliges Dreieck 19">
            <a:extLst>
              <a:ext uri="{FF2B5EF4-FFF2-40B4-BE49-F238E27FC236}">
                <a16:creationId xmlns:a16="http://schemas.microsoft.com/office/drawing/2014/main" id="{ADC6E3E9-3C58-4FB5-953E-E5C4E4E2AFFD}"/>
              </a:ext>
            </a:extLst>
          </p:cNvPr>
          <p:cNvSpPr/>
          <p:nvPr userDrawn="1"/>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968440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Titillium Web"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tillium Web"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tillium Web"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tillium Web"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hyperlink" Target="http://www.azvz.de/" TargetMode="External"/><Relationship Id="rId4" Type="http://schemas.openxmlformats.org/officeDocument/2006/relationships/hyperlink" Target="mailto:info@azvz.d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F15F88-9EAD-4D68-AAF3-DFE0FCD3EC8E}"/>
              </a:ext>
            </a:extLst>
          </p:cNvPr>
          <p:cNvSpPr>
            <a:spLocks noGrp="1"/>
          </p:cNvSpPr>
          <p:nvPr>
            <p:ph type="ctrTitle"/>
          </p:nvPr>
        </p:nvSpPr>
        <p:spPr>
          <a:xfrm>
            <a:off x="0" y="1403706"/>
            <a:ext cx="6803472" cy="900987"/>
          </a:xfrm>
        </p:spPr>
        <p:txBody>
          <a:bodyPr>
            <a:normAutofit fontScale="90000"/>
          </a:bodyPr>
          <a:lstStyle/>
          <a:p>
            <a:r>
              <a:rPr lang="de-DE" dirty="0"/>
              <a:t>Herzlich Willkommen</a:t>
            </a:r>
          </a:p>
        </p:txBody>
      </p:sp>
      <p:sp>
        <p:nvSpPr>
          <p:cNvPr id="3" name="Untertitel 2">
            <a:extLst>
              <a:ext uri="{FF2B5EF4-FFF2-40B4-BE49-F238E27FC236}">
                <a16:creationId xmlns:a16="http://schemas.microsoft.com/office/drawing/2014/main" id="{D9CA4464-E170-42EF-9D45-4F22AF334E18}"/>
              </a:ext>
            </a:extLst>
          </p:cNvPr>
          <p:cNvSpPr>
            <a:spLocks noGrp="1"/>
          </p:cNvSpPr>
          <p:nvPr>
            <p:ph type="subTitle" idx="1"/>
          </p:nvPr>
        </p:nvSpPr>
        <p:spPr>
          <a:xfrm>
            <a:off x="243281" y="2419190"/>
            <a:ext cx="6560191" cy="1655762"/>
          </a:xfrm>
        </p:spPr>
        <p:txBody>
          <a:bodyPr/>
          <a:lstStyle/>
          <a:p>
            <a:r>
              <a:rPr lang="de-DE" dirty="0"/>
              <a:t>Bei dem Live Online-Training: </a:t>
            </a:r>
            <a:r>
              <a:rPr lang="de-DE" sz="2000" b="1" dirty="0"/>
              <a:t>ICP - So systematisieren Sie ihre Exportkontrolle und sorgen für reibungslose Prozesse </a:t>
            </a:r>
            <a:r>
              <a:rPr lang="de-DE" sz="2000" dirty="0"/>
              <a:t>mit</a:t>
            </a:r>
            <a:r>
              <a:rPr lang="de-DE" sz="2000" b="1" dirty="0"/>
              <a:t> Holger Schmidbaur</a:t>
            </a:r>
            <a:endParaRPr lang="de-DE" b="1" dirty="0"/>
          </a:p>
        </p:txBody>
      </p:sp>
      <p:sp>
        <p:nvSpPr>
          <p:cNvPr id="4" name="Textfeld 3">
            <a:extLst>
              <a:ext uri="{FF2B5EF4-FFF2-40B4-BE49-F238E27FC236}">
                <a16:creationId xmlns:a16="http://schemas.microsoft.com/office/drawing/2014/main" id="{997014F0-B52E-4941-A3EB-B7BF452C3159}"/>
              </a:ext>
            </a:extLst>
          </p:cNvPr>
          <p:cNvSpPr txBox="1"/>
          <p:nvPr/>
        </p:nvSpPr>
        <p:spPr>
          <a:xfrm>
            <a:off x="0" y="4703583"/>
            <a:ext cx="7206143" cy="539536"/>
          </a:xfrm>
          <a:prstGeom prst="rect">
            <a:avLst/>
          </a:prstGeom>
          <a:solidFill>
            <a:srgbClr val="BACF31"/>
          </a:solidFill>
          <a:ln>
            <a:noFill/>
          </a:ln>
        </p:spPr>
        <p:txBody>
          <a:bodyPr vert="horz" lIns="91440" tIns="45720" rIns="91440" bIns="45720" rtlCol="0">
            <a:noAutofit/>
          </a:bodyPr>
          <a:lstStyle>
            <a:lvl1pPr indent="0" algn="ctr">
              <a:lnSpc>
                <a:spcPct val="90000"/>
              </a:lnSpc>
              <a:spcBef>
                <a:spcPts val="1000"/>
              </a:spcBef>
              <a:buFont typeface="Arial" panose="020B0604020202020204" pitchFamily="34" charset="0"/>
              <a:buNone/>
              <a:defRPr lang="de-DE" sz="2400" dirty="0">
                <a:solidFill>
                  <a:srgbClr val="004359"/>
                </a:solidFill>
                <a:latin typeface="Titillium Web" panose="00000500000000000000" pitchFamily="2" charset="0"/>
                <a:cs typeface="Calibri"/>
              </a:defRPr>
            </a:lvl1pPr>
            <a:lvl2pPr indent="0" algn="ctr">
              <a:lnSpc>
                <a:spcPct val="90000"/>
              </a:lnSpc>
              <a:spcBef>
                <a:spcPts val="500"/>
              </a:spcBef>
              <a:buFont typeface="Arial" panose="020B0604020202020204" pitchFamily="34" charset="0"/>
              <a:buNone/>
              <a:defRPr sz="2000">
                <a:latin typeface="Titillium Web" panose="00000500000000000000" pitchFamily="2" charset="0"/>
              </a:defRPr>
            </a:lvl2pPr>
            <a:lvl3pPr indent="0" algn="ctr">
              <a:lnSpc>
                <a:spcPct val="90000"/>
              </a:lnSpc>
              <a:spcBef>
                <a:spcPts val="500"/>
              </a:spcBef>
              <a:buFont typeface="Arial" panose="020B0604020202020204" pitchFamily="34" charset="0"/>
              <a:buNone/>
              <a:defRPr>
                <a:latin typeface="Titillium Web" panose="00000500000000000000" pitchFamily="2" charset="0"/>
              </a:defRPr>
            </a:lvl3pPr>
            <a:lvl4pPr indent="0" algn="ctr">
              <a:lnSpc>
                <a:spcPct val="90000"/>
              </a:lnSpc>
              <a:spcBef>
                <a:spcPts val="500"/>
              </a:spcBef>
              <a:buFont typeface="Arial" panose="020B0604020202020204" pitchFamily="34" charset="0"/>
              <a:buNone/>
              <a:defRPr sz="1600">
                <a:latin typeface="Titillium Web" panose="00000500000000000000" pitchFamily="2" charset="0"/>
              </a:defRPr>
            </a:lvl4pPr>
            <a:lvl5pPr indent="0" algn="ctr">
              <a:lnSpc>
                <a:spcPct val="90000"/>
              </a:lnSpc>
              <a:spcBef>
                <a:spcPts val="500"/>
              </a:spcBef>
              <a:buFont typeface="Arial" panose="020B0604020202020204" pitchFamily="34" charset="0"/>
              <a:buNone/>
              <a:defRPr sz="1600">
                <a:latin typeface="Titillium Web" panose="00000500000000000000" pitchFamily="2" charset="0"/>
              </a:defRPr>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de-DE" sz="3200" b="1" dirty="0"/>
              <a:t>Gleich geht‘s los!</a:t>
            </a:r>
          </a:p>
        </p:txBody>
      </p:sp>
      <p:sp>
        <p:nvSpPr>
          <p:cNvPr id="6" name="Gleichschenkliges Dreieck 5">
            <a:extLst>
              <a:ext uri="{FF2B5EF4-FFF2-40B4-BE49-F238E27FC236}">
                <a16:creationId xmlns:a16="http://schemas.microsoft.com/office/drawing/2014/main" id="{29505A56-2611-4FBD-B1B9-144B0F3566E4}"/>
              </a:ext>
            </a:extLst>
          </p:cNvPr>
          <p:cNvSpPr/>
          <p:nvPr/>
        </p:nvSpPr>
        <p:spPr>
          <a:xfrm rot="16200000">
            <a:off x="6865068" y="4902043"/>
            <a:ext cx="539535" cy="142613"/>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a:extLst>
              <a:ext uri="{FF2B5EF4-FFF2-40B4-BE49-F238E27FC236}">
                <a16:creationId xmlns:a16="http://schemas.microsoft.com/office/drawing/2014/main" id="{EEB789AA-1BC7-4F1E-88EA-1A2CAD0D6179}"/>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backgroundRemoval t="9605" b="90113" l="1290" r="90000">
                        <a14:foregroundMark x1="7742" y1="31073" x2="7742" y2="31073"/>
                        <a14:foregroundMark x1="2742" y1="24576" x2="2742" y2="24576"/>
                        <a14:foregroundMark x1="12581" y1="52542" x2="12581" y2="52542"/>
                        <a14:foregroundMark x1="11532" y1="54802" x2="11532" y2="54802"/>
                        <a14:foregroundMark x1="12419" y1="58757" x2="11694" y2="45480"/>
                        <a14:foregroundMark x1="1532" y1="72034" x2="1532" y2="72034"/>
                        <a14:foregroundMark x1="1290" y1="90113" x2="1290" y2="90113"/>
                        <a14:foregroundMark x1="27500" y1="10169" x2="27500" y2="10169"/>
                      </a14:backgroundRemoval>
                    </a14:imgEffect>
                  </a14:imgLayer>
                </a14:imgProps>
              </a:ext>
              <a:ext uri="{28A0092B-C50C-407E-A947-70E740481C1C}">
                <a14:useLocalDpi xmlns:a14="http://schemas.microsoft.com/office/drawing/2010/main" val="0"/>
              </a:ext>
            </a:extLst>
          </a:blip>
          <a:srcRect r="71441"/>
          <a:stretch/>
        </p:blipFill>
        <p:spPr>
          <a:xfrm>
            <a:off x="7976183" y="1311311"/>
            <a:ext cx="3872918" cy="3871519"/>
          </a:xfrm>
          <a:prstGeom prst="rect">
            <a:avLst/>
          </a:prstGeom>
        </p:spPr>
      </p:pic>
      <p:sp>
        <p:nvSpPr>
          <p:cNvPr id="9" name="Rechteck 8">
            <a:extLst>
              <a:ext uri="{FF2B5EF4-FFF2-40B4-BE49-F238E27FC236}">
                <a16:creationId xmlns:a16="http://schemas.microsoft.com/office/drawing/2014/main" id="{E382B473-AD9D-4BDC-806C-2F9A7BAA255C}"/>
              </a:ext>
            </a:extLst>
          </p:cNvPr>
          <p:cNvSpPr/>
          <p:nvPr/>
        </p:nvSpPr>
        <p:spPr>
          <a:xfrm>
            <a:off x="2028825" y="6334292"/>
            <a:ext cx="8867775" cy="365125"/>
          </a:xfrm>
          <a:prstGeom prst="rect">
            <a:avLst/>
          </a:prstGeom>
          <a:solidFill>
            <a:srgbClr val="004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Rechteck 9">
            <a:extLst>
              <a:ext uri="{FF2B5EF4-FFF2-40B4-BE49-F238E27FC236}">
                <a16:creationId xmlns:a16="http://schemas.microsoft.com/office/drawing/2014/main" id="{7D9C57D5-2AD7-4C22-9FE7-1A904FEDE6D7}"/>
              </a:ext>
            </a:extLst>
          </p:cNvPr>
          <p:cNvSpPr/>
          <p:nvPr/>
        </p:nvSpPr>
        <p:spPr>
          <a:xfrm>
            <a:off x="11591925" y="6394579"/>
            <a:ext cx="257176" cy="304838"/>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34329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27111" y="1439092"/>
            <a:ext cx="11291977" cy="2387600"/>
          </a:xfrm>
        </p:spPr>
        <p:txBody>
          <a:bodyPr>
            <a:normAutofit/>
          </a:bodyPr>
          <a:lstStyle/>
          <a:p>
            <a:r>
              <a:rPr lang="de-DE" sz="4800" dirty="0"/>
              <a:t>Warum benötige ich ein ICP</a:t>
            </a:r>
          </a:p>
        </p:txBody>
      </p:sp>
    </p:spTree>
    <p:extLst>
      <p:ext uri="{BB962C8B-B14F-4D97-AF65-F5344CB8AC3E}">
        <p14:creationId xmlns:p14="http://schemas.microsoft.com/office/powerpoint/2010/main" val="3032281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Warum benötige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indent="0" algn="l">
              <a:buNone/>
            </a:pPr>
            <a:r>
              <a:rPr lang="de-DE" sz="2600" dirty="0"/>
              <a:t>Der Vorteil einer systematisierten Exportkontrolle liegt darin, dass</a:t>
            </a:r>
          </a:p>
          <a:p>
            <a:pPr algn="l">
              <a:buFont typeface="Arial" panose="020B0604020202020204" pitchFamily="34" charset="0"/>
              <a:buChar char="•"/>
            </a:pPr>
            <a:r>
              <a:rPr lang="de-DE" sz="2600" dirty="0"/>
              <a:t>die bestehenden betrieblichen Abläufe auf Vollständigkeit und Sinnhaftigkeit überprüft werden</a:t>
            </a:r>
          </a:p>
          <a:p>
            <a:pPr algn="l">
              <a:buFont typeface="Arial" panose="020B0604020202020204" pitchFamily="34" charset="0"/>
              <a:buChar char="•"/>
            </a:pPr>
            <a:r>
              <a:rPr lang="de-DE" sz="2600" dirty="0"/>
              <a:t>klare, zielorientierte Abläufe und Ansprechpartner sowie Vertreter definiert werden</a:t>
            </a:r>
          </a:p>
          <a:p>
            <a:pPr algn="l">
              <a:buFont typeface="Arial" panose="020B0604020202020204" pitchFamily="34" charset="0"/>
              <a:buChar char="•"/>
            </a:pPr>
            <a:r>
              <a:rPr lang="de-DE" sz="2600" dirty="0"/>
              <a:t>durch den standardisierten Ablauf weniger Fehler geschehen und diese eher auffallen und behoben werden können</a:t>
            </a:r>
          </a:p>
          <a:p>
            <a:pPr algn="l">
              <a:buFont typeface="Arial" panose="020B0604020202020204" pitchFamily="34" charset="0"/>
              <a:buChar char="•"/>
            </a:pPr>
            <a:r>
              <a:rPr lang="de-DE" sz="2600" dirty="0"/>
              <a:t>die Auswirkungen von Fehlern und mögliche Strafen tendenziell geringer ausfallen.</a:t>
            </a:r>
          </a:p>
          <a:p>
            <a:pPr marL="0" indent="0" algn="l">
              <a:buNone/>
            </a:pPr>
            <a:endParaRPr lang="de-DE" sz="2600" dirty="0"/>
          </a:p>
          <a:p>
            <a:pPr marL="0" lvl="1" indent="0">
              <a:buNone/>
            </a:pPr>
            <a:endParaRPr lang="de-DE" sz="2400" kern="1200" dirty="0"/>
          </a:p>
        </p:txBody>
      </p:sp>
    </p:spTree>
    <p:extLst>
      <p:ext uri="{BB962C8B-B14F-4D97-AF65-F5344CB8AC3E}">
        <p14:creationId xmlns:p14="http://schemas.microsoft.com/office/powerpoint/2010/main" val="1311813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Warum benötige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indent="0" algn="l">
              <a:buNone/>
            </a:pPr>
            <a:r>
              <a:rPr lang="de-DE" sz="2600" dirty="0"/>
              <a:t>Ein betriebliches Exportkontrollsystem ist aber nur dann gut, wenn es verständlich ist und in der täglichen Arbeit gelebt werden kann. </a:t>
            </a:r>
          </a:p>
          <a:p>
            <a:pPr marL="0" indent="0" algn="l">
              <a:buNone/>
            </a:pPr>
            <a:r>
              <a:rPr lang="de-DE" sz="2600" dirty="0"/>
              <a:t>Daher bietet es sich an, bestehende Dokumentationen oder Qualitätsmanagementsysteme zu nutzen und die Exportkontrolle darin zu integrieren. </a:t>
            </a:r>
          </a:p>
          <a:p>
            <a:pPr marL="0" indent="0" algn="l">
              <a:buNone/>
            </a:pPr>
            <a:r>
              <a:rPr lang="de-DE" sz="2600" dirty="0"/>
              <a:t>Eine Arbeits- und Organisationsanweisung mit Aufgaben des Bereichs „Exportkontrolle“ sowie detaillierten Anweisungen zur Einhaltung der exportkontrollrechtlichen Vorgaben sollte das Herzstück des ICP bilden. Sie sollte einfach und nachvollziehbar formuliert sein und allen Mitarbeitern zur Verfügung stehen.</a:t>
            </a:r>
          </a:p>
          <a:p>
            <a:pPr marL="0" lvl="1" indent="0">
              <a:buNone/>
            </a:pPr>
            <a:endParaRPr lang="de-DE" sz="2400" kern="1200" dirty="0"/>
          </a:p>
        </p:txBody>
      </p:sp>
    </p:spTree>
    <p:extLst>
      <p:ext uri="{BB962C8B-B14F-4D97-AF65-F5344CB8AC3E}">
        <p14:creationId xmlns:p14="http://schemas.microsoft.com/office/powerpoint/2010/main" val="1667093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27111" y="1439092"/>
            <a:ext cx="11291977" cy="2387600"/>
          </a:xfrm>
        </p:spPr>
        <p:txBody>
          <a:bodyPr>
            <a:normAutofit/>
          </a:bodyPr>
          <a:lstStyle/>
          <a:p>
            <a:r>
              <a:rPr lang="de-DE" sz="4800" dirty="0"/>
              <a:t>Wie gestalte ich ein ICP</a:t>
            </a:r>
          </a:p>
        </p:txBody>
      </p:sp>
    </p:spTree>
    <p:extLst>
      <p:ext uri="{BB962C8B-B14F-4D97-AF65-F5344CB8AC3E}">
        <p14:creationId xmlns:p14="http://schemas.microsoft.com/office/powerpoint/2010/main" val="2192701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Wie gestalte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lvl="1" indent="0">
              <a:buNone/>
            </a:pPr>
            <a:r>
              <a:rPr lang="de-DE" sz="2400" b="1" kern="1200" dirty="0"/>
              <a:t>Gibt es hier ein Standardtemplate:</a:t>
            </a:r>
          </a:p>
          <a:p>
            <a:pPr marL="0" lvl="1" indent="0">
              <a:buNone/>
            </a:pPr>
            <a:endParaRPr lang="de-DE" sz="2400" kern="1200" dirty="0"/>
          </a:p>
          <a:p>
            <a:pPr marL="0" lvl="1" indent="0">
              <a:buNone/>
            </a:pPr>
            <a:r>
              <a:rPr lang="de-DE" sz="2400" i="1" kern="1200" dirty="0"/>
              <a:t>„Es gibt keine Struktur, die auf jedes Unternehmen anwendbar ist. Je nach Unternehmensform sollte unterschieden werden, ob eine zentrale oder dezentrale Struktur gewählt wird. Wichtig ist, dass das Thema Exportkontrolle so weit oben wie möglich angesiedelt ist. Der oder die Ausfuhrverantwortliche muss ein Mitglied der Geschäftsführung oder des Vorstands sein. Operativ tätig werden die Exportkontrollverantwortlichen, die dem Ausfuhrverantwortlichen direkt berichten und über die Kompetenz verfügen müssen, kritische Ausfuhrvorgänge zu stoppen“ (ihk.de)</a:t>
            </a:r>
            <a:endParaRPr lang="de-CH" sz="2400" i="1" kern="1200" dirty="0"/>
          </a:p>
        </p:txBody>
      </p:sp>
    </p:spTree>
    <p:extLst>
      <p:ext uri="{BB962C8B-B14F-4D97-AF65-F5344CB8AC3E}">
        <p14:creationId xmlns:p14="http://schemas.microsoft.com/office/powerpoint/2010/main" val="2274801844"/>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Wie gestalte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fontScale="77500" lnSpcReduction="20000"/>
          </a:bodyPr>
          <a:lstStyle/>
          <a:p>
            <a:pPr marL="0" lvl="1" indent="0">
              <a:buNone/>
            </a:pPr>
            <a:r>
              <a:rPr lang="de-DE" sz="2400" b="1" kern="1200" dirty="0"/>
              <a:t>Vier Kernaussagen des ICP:</a:t>
            </a:r>
          </a:p>
          <a:p>
            <a:pPr marL="0" lvl="1" indent="0">
              <a:buNone/>
            </a:pPr>
            <a:endParaRPr lang="de-DE" sz="2400" kern="1200" dirty="0"/>
          </a:p>
          <a:p>
            <a:pPr marL="342900" lvl="1" indent="-342900"/>
            <a:r>
              <a:rPr lang="de-DE" sz="2400" kern="1200" dirty="0"/>
              <a:t>An wen liefere ich?</a:t>
            </a:r>
          </a:p>
          <a:p>
            <a:pPr marL="800100" lvl="2" indent="-342900"/>
            <a:r>
              <a:rPr lang="de-DE" sz="2400" kern="1200" dirty="0"/>
              <a:t>Gegen einzelne politische Gruppierungen, Personen oder Organisationen können Wirtschaftssanktionen verhängt sein. Ein „Treffer“ auf den entsprechenden (Namens-)Listen führt unmittelbar zu einem Verbot.</a:t>
            </a:r>
          </a:p>
          <a:p>
            <a:pPr marL="457200" lvl="2" indent="0">
              <a:buNone/>
            </a:pPr>
            <a:endParaRPr lang="de-DE" sz="2400" kern="1200" dirty="0"/>
          </a:p>
          <a:p>
            <a:pPr marL="342900" lvl="1" indent="-342900"/>
            <a:r>
              <a:rPr lang="de-DE" sz="2400" kern="1200" dirty="0"/>
              <a:t>Wohin liefere ich?</a:t>
            </a:r>
          </a:p>
          <a:p>
            <a:pPr marL="800100" lvl="2" indent="-342900"/>
            <a:r>
              <a:rPr lang="de-DE" sz="2400" kern="1200" dirty="0"/>
              <a:t>Gegen einige Länder liegen Embargomaßnahmen vor. Das kann bedeuten, dass ein ansonsten unkritisches Vorhaben durch ein Länderembargo genehmigungspflichtig oder sogar untersagt ist.</a:t>
            </a:r>
          </a:p>
          <a:p>
            <a:pPr marL="457200" lvl="2" indent="0">
              <a:buNone/>
            </a:pPr>
            <a:endParaRPr lang="de-DE" sz="2400" kern="1200" dirty="0"/>
          </a:p>
          <a:p>
            <a:pPr marL="342900" lvl="1" indent="-342900"/>
            <a:r>
              <a:rPr lang="de-DE" sz="2400" kern="1200" dirty="0"/>
              <a:t>Was liefere ich?</a:t>
            </a:r>
          </a:p>
          <a:p>
            <a:pPr marL="800100" lvl="2" indent="-342900"/>
            <a:r>
              <a:rPr lang="de-DE" sz="2400" kern="1200" dirty="0"/>
              <a:t>Grundlage der Prüfung ist die Güterklassifizierung gemäß den Grundlagen des Exportkontrollrechts.</a:t>
            </a:r>
          </a:p>
          <a:p>
            <a:pPr marL="457200" lvl="2" indent="0">
              <a:buNone/>
            </a:pPr>
            <a:endParaRPr lang="de-DE" sz="2400" kern="1200" dirty="0"/>
          </a:p>
          <a:p>
            <a:pPr marL="342900" lvl="1" indent="-342900"/>
            <a:r>
              <a:rPr lang="de-DE" sz="2400" kern="1200" dirty="0"/>
              <a:t>Für welche Zwecke liefere ich?</a:t>
            </a:r>
          </a:p>
          <a:p>
            <a:pPr marL="800100" lvl="2" indent="-342900"/>
            <a:r>
              <a:rPr lang="de-DE" sz="2400" kern="1200" dirty="0"/>
              <a:t>Im Zusammenhang mit bestimmten (militärischen) Endverwendungen beziehungsweise der Herstellung/Verbreitung von Kernwaffen </a:t>
            </a:r>
            <a:r>
              <a:rPr lang="de-DE" sz="2400" i="1" kern="1200" dirty="0"/>
              <a:t>gibt es Beschränkungen.</a:t>
            </a:r>
            <a:endParaRPr lang="de-CH" sz="2400" kern="1200" dirty="0"/>
          </a:p>
        </p:txBody>
      </p:sp>
    </p:spTree>
    <p:extLst>
      <p:ext uri="{BB962C8B-B14F-4D97-AF65-F5344CB8AC3E}">
        <p14:creationId xmlns:p14="http://schemas.microsoft.com/office/powerpoint/2010/main" val="1633119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Wie gestalte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fontScale="85000" lnSpcReduction="20000"/>
          </a:bodyPr>
          <a:lstStyle/>
          <a:p>
            <a:pPr marL="0" lvl="1" indent="0">
              <a:buNone/>
            </a:pPr>
            <a:r>
              <a:rPr lang="de-DE" sz="2400" b="1" kern="1200" dirty="0"/>
              <a:t>Gibt es Anforderungen an ein ICP:</a:t>
            </a:r>
          </a:p>
          <a:p>
            <a:pPr marL="0" indent="0" algn="l">
              <a:buNone/>
            </a:pPr>
            <a:r>
              <a:rPr lang="de-DE" sz="2800" dirty="0"/>
              <a:t>Personalauswahlpflicht</a:t>
            </a:r>
          </a:p>
          <a:p>
            <a:pPr algn="l">
              <a:buFont typeface="Arial" panose="020B0604020202020204" pitchFamily="34" charset="0"/>
              <a:buChar char="•"/>
            </a:pPr>
            <a:r>
              <a:rPr lang="de-DE" sz="2800" dirty="0"/>
              <a:t>Kompetente Mitarbeiter einstellen</a:t>
            </a:r>
          </a:p>
          <a:p>
            <a:pPr algn="l">
              <a:buFont typeface="Arial" panose="020B0604020202020204" pitchFamily="34" charset="0"/>
              <a:buChar char="•"/>
            </a:pPr>
            <a:r>
              <a:rPr lang="de-DE" sz="2800" dirty="0"/>
              <a:t>Eine/n Ausfuhrverantwortliche/n (Leitung) benennen, der folgende Aufgaben wahrnimmt: Festlegung und Leitung des ICP; Einrichtung einer Exportkontrollstelle; Festlegung der Mitarbeiterkompetenzen; Sicherstellung des Informationsflusses</a:t>
            </a:r>
          </a:p>
          <a:p>
            <a:pPr algn="l">
              <a:buFont typeface="Arial" panose="020B0604020202020204" pitchFamily="34" charset="0"/>
              <a:buChar char="•"/>
            </a:pPr>
            <a:r>
              <a:rPr lang="de-DE" sz="2800" dirty="0"/>
              <a:t>Mindestens eine Person als Exportkontrollbeauftragte/n benennen und mit folgenden Aufgaben betrauen: verantwortlich für die Umsetzung des ICP; zentraler Ansprechpartner für Zoll und BAFA; agiert im Auftrag des/der Ausfuhrverantwortlichen</a:t>
            </a:r>
          </a:p>
          <a:p>
            <a:pPr algn="l">
              <a:buFont typeface="Arial" panose="020B0604020202020204" pitchFamily="34" charset="0"/>
              <a:buChar char="•"/>
            </a:pPr>
            <a:r>
              <a:rPr lang="de-DE" sz="2800" dirty="0"/>
              <a:t>ein/e Ausfuhrbeauftragte/r als Bindeglied zu Mitarbeitern in den jeweiligen Fachbereichen</a:t>
            </a:r>
          </a:p>
          <a:p>
            <a:pPr algn="l">
              <a:buFont typeface="Arial" panose="020B0604020202020204" pitchFamily="34" charset="0"/>
              <a:buChar char="•"/>
            </a:pPr>
            <a:r>
              <a:rPr lang="de-DE" sz="2800" dirty="0"/>
              <a:t>weitere Prüfstellen (siehe Punkt 4)</a:t>
            </a:r>
          </a:p>
          <a:p>
            <a:pPr marL="0" indent="0" algn="l">
              <a:buNone/>
            </a:pPr>
            <a:endParaRPr lang="de-DE" sz="2800" dirty="0"/>
          </a:p>
        </p:txBody>
      </p:sp>
    </p:spTree>
    <p:extLst>
      <p:ext uri="{BB962C8B-B14F-4D97-AF65-F5344CB8AC3E}">
        <p14:creationId xmlns:p14="http://schemas.microsoft.com/office/powerpoint/2010/main" val="2614229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Wie gestalte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lvl="1" indent="0">
              <a:buNone/>
            </a:pPr>
            <a:r>
              <a:rPr lang="de-DE" sz="2400" b="1" kern="1200" dirty="0"/>
              <a:t>Gibt es Anforderungen an ein ICP:</a:t>
            </a:r>
          </a:p>
          <a:p>
            <a:pPr marL="0" indent="0" algn="l">
              <a:buNone/>
            </a:pPr>
            <a:r>
              <a:rPr lang="de-DE" sz="2800" dirty="0"/>
              <a:t>Weiterbildungspflicht</a:t>
            </a:r>
          </a:p>
          <a:p>
            <a:pPr algn="l">
              <a:buFont typeface="Arial" panose="020B0604020202020204" pitchFamily="34" charset="0"/>
              <a:buChar char="•"/>
            </a:pPr>
            <a:r>
              <a:rPr lang="de-DE" sz="2800" dirty="0"/>
              <a:t>Regelmäßige Schulung der Mitarbeiter: Gibt es gelistete Güter im Unternehmen beziehungsweise wie kann man sie auf dem Lieferschein erkennen?</a:t>
            </a:r>
          </a:p>
          <a:p>
            <a:pPr algn="l">
              <a:buFont typeface="Arial" panose="020B0604020202020204" pitchFamily="34" charset="0"/>
              <a:buChar char="•"/>
            </a:pPr>
            <a:r>
              <a:rPr lang="de-DE" sz="2800" dirty="0"/>
              <a:t>Sicherstellung entsprechender Qualifizierungen</a:t>
            </a:r>
          </a:p>
        </p:txBody>
      </p:sp>
    </p:spTree>
    <p:extLst>
      <p:ext uri="{BB962C8B-B14F-4D97-AF65-F5344CB8AC3E}">
        <p14:creationId xmlns:p14="http://schemas.microsoft.com/office/powerpoint/2010/main" val="1124993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Wie gestalte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lvl="1" indent="0">
              <a:buNone/>
            </a:pPr>
            <a:r>
              <a:rPr lang="de-DE" sz="2400" b="1" kern="1200" dirty="0"/>
              <a:t>Gibt es Anforderungen an ein ICP:</a:t>
            </a:r>
          </a:p>
          <a:p>
            <a:pPr marL="0" indent="0">
              <a:buFont typeface="Arial" panose="020B0604020202020204" pitchFamily="34" charset="0"/>
              <a:buNone/>
            </a:pPr>
            <a:r>
              <a:rPr lang="de-DE" sz="2600" dirty="0"/>
              <a:t>Organisationspflicht</a:t>
            </a:r>
          </a:p>
          <a:p>
            <a:pPr>
              <a:buFont typeface="Arial" panose="020B0604020202020204" pitchFamily="34" charset="0"/>
              <a:buChar char="•"/>
            </a:pPr>
            <a:r>
              <a:rPr lang="de-DE" sz="2600" dirty="0"/>
              <a:t>Arbeits- und Verfahrensanweisung, die interne Organisation festlegt und Zuständigkeiten klar regelt</a:t>
            </a:r>
          </a:p>
          <a:p>
            <a:pPr>
              <a:buFont typeface="Arial" panose="020B0604020202020204" pitchFamily="34" charset="0"/>
              <a:buChar char="•"/>
            </a:pPr>
            <a:r>
              <a:rPr lang="de-DE" sz="2600" dirty="0"/>
              <a:t>Einbindung betriebsinterner Bereiche (beispielsweise Konstruktion, Einkauf, Vertrieb, Produktmanagement)</a:t>
            </a:r>
          </a:p>
          <a:p>
            <a:pPr>
              <a:buFont typeface="Arial" panose="020B0604020202020204" pitchFamily="34" charset="0"/>
              <a:buChar char="•"/>
            </a:pPr>
            <a:r>
              <a:rPr lang="de-DE" sz="2600" dirty="0"/>
              <a:t>Güterlistenkontrolle durch entsprechende Prüfsoftware</a:t>
            </a:r>
          </a:p>
          <a:p>
            <a:pPr>
              <a:buFont typeface="Arial" panose="020B0604020202020204" pitchFamily="34" charset="0"/>
              <a:buChar char="•"/>
            </a:pPr>
            <a:r>
              <a:rPr lang="de-DE" sz="2600" dirty="0"/>
              <a:t>Sanktionslistenprüfung installieren</a:t>
            </a:r>
          </a:p>
          <a:p>
            <a:pPr>
              <a:buFont typeface="Arial" panose="020B0604020202020204" pitchFamily="34" charset="0"/>
              <a:buChar char="•"/>
            </a:pPr>
            <a:r>
              <a:rPr lang="de-DE" sz="2600" dirty="0"/>
              <a:t>Umsetzung der Prozesse immer wieder überprüfen</a:t>
            </a:r>
          </a:p>
          <a:p>
            <a:pPr>
              <a:buFont typeface="Arial" panose="020B0604020202020204" pitchFamily="34" charset="0"/>
              <a:buChar char="•"/>
            </a:pPr>
            <a:r>
              <a:rPr lang="de-DE" sz="2600" dirty="0"/>
              <a:t>Sorgfältige Stammdatenpflege im Warenwirtschaftssystem</a:t>
            </a:r>
          </a:p>
          <a:p>
            <a:pPr marL="0" indent="0">
              <a:buFont typeface="Arial" panose="020B0604020202020204" pitchFamily="34" charset="0"/>
              <a:buNone/>
            </a:pPr>
            <a:endParaRPr lang="de-DE" sz="2600" dirty="0"/>
          </a:p>
        </p:txBody>
      </p:sp>
    </p:spTree>
    <p:extLst>
      <p:ext uri="{BB962C8B-B14F-4D97-AF65-F5344CB8AC3E}">
        <p14:creationId xmlns:p14="http://schemas.microsoft.com/office/powerpoint/2010/main" val="1225435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Wie gestalte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lvl="1" indent="0">
              <a:buNone/>
            </a:pPr>
            <a:r>
              <a:rPr lang="de-DE" sz="2400" b="1" kern="1200" dirty="0"/>
              <a:t>Gibt es Anforderungen an ein ICP:</a:t>
            </a:r>
          </a:p>
          <a:p>
            <a:pPr marL="0" indent="0">
              <a:buFont typeface="Arial" panose="020B0604020202020204" pitchFamily="34" charset="0"/>
              <a:buNone/>
            </a:pPr>
            <a:r>
              <a:rPr lang="de-DE" sz="2600" dirty="0"/>
              <a:t>Überwachungspflicht</a:t>
            </a:r>
          </a:p>
          <a:p>
            <a:pPr>
              <a:buFont typeface="Arial" panose="020B0604020202020204" pitchFamily="34" charset="0"/>
              <a:buChar char="•"/>
            </a:pPr>
            <a:r>
              <a:rPr lang="de-DE" sz="2600" dirty="0"/>
              <a:t>Gewährleistung, dass Zuständigkeiten und Organisationsabläufe eingehalten werden</a:t>
            </a:r>
          </a:p>
          <a:p>
            <a:pPr>
              <a:buFont typeface="Arial" panose="020B0604020202020204" pitchFamily="34" charset="0"/>
              <a:buChar char="•"/>
            </a:pPr>
            <a:r>
              <a:rPr lang="de-DE" sz="2600" dirty="0"/>
              <a:t>Kontrollstrukturen einrichten (Stichproben, Systemprüfungen)</a:t>
            </a:r>
          </a:p>
          <a:p>
            <a:pPr>
              <a:buFont typeface="Arial" panose="020B0604020202020204" pitchFamily="34" charset="0"/>
              <a:buChar char="•"/>
            </a:pPr>
            <a:r>
              <a:rPr lang="de-DE" sz="2600" dirty="0"/>
              <a:t>Dokumentation von Prüfschritten und entsprechende Aufbewahrungssystematik von Exportunterlagen</a:t>
            </a:r>
          </a:p>
        </p:txBody>
      </p:sp>
    </p:spTree>
    <p:extLst>
      <p:ext uri="{BB962C8B-B14F-4D97-AF65-F5344CB8AC3E}">
        <p14:creationId xmlns:p14="http://schemas.microsoft.com/office/powerpoint/2010/main" val="1024888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15C85-4EE9-44A6-B12F-13A318FD162D}"/>
              </a:ext>
            </a:extLst>
          </p:cNvPr>
          <p:cNvSpPr>
            <a:spLocks noGrp="1"/>
          </p:cNvSpPr>
          <p:nvPr>
            <p:ph type="title"/>
          </p:nvPr>
        </p:nvSpPr>
        <p:spPr/>
        <p:txBody>
          <a:bodyPr/>
          <a:lstStyle/>
          <a:p>
            <a:r>
              <a:rPr lang="de-CH" dirty="0"/>
              <a:t>Agenda</a:t>
            </a:r>
          </a:p>
        </p:txBody>
      </p:sp>
      <p:sp>
        <p:nvSpPr>
          <p:cNvPr id="4" name="Inhaltsplatzhalter 3">
            <a:extLst>
              <a:ext uri="{FF2B5EF4-FFF2-40B4-BE49-F238E27FC236}">
                <a16:creationId xmlns:a16="http://schemas.microsoft.com/office/drawing/2014/main" id="{21C3E223-9620-4F2B-A361-DB0DD0119F8F}"/>
              </a:ext>
            </a:extLst>
          </p:cNvPr>
          <p:cNvSpPr>
            <a:spLocks noGrp="1"/>
          </p:cNvSpPr>
          <p:nvPr>
            <p:ph idx="1"/>
          </p:nvPr>
        </p:nvSpPr>
        <p:spPr/>
        <p:txBody>
          <a:bodyPr>
            <a:normAutofit fontScale="70000" lnSpcReduction="20000"/>
          </a:bodyPr>
          <a:lstStyle/>
          <a:p>
            <a:pPr marL="514350" indent="-514350">
              <a:lnSpc>
                <a:spcPct val="130000"/>
              </a:lnSpc>
              <a:spcBef>
                <a:spcPts val="0"/>
              </a:spcBef>
              <a:buFont typeface="+mj-lt"/>
              <a:buAutoNum type="arabicPeriod"/>
            </a:pPr>
            <a:r>
              <a:rPr lang="de-DE" sz="3300" dirty="0">
                <a:ea typeface="+mj-ea"/>
                <a:cs typeface="+mj-cs"/>
              </a:rPr>
              <a:t>Grundlagen der Exportkontrolle- 4 Säulen</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300" dirty="0">
                <a:ea typeface="+mj-ea"/>
                <a:cs typeface="+mj-cs"/>
              </a:rPr>
              <a:t>Was ist ein ICP?</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300" dirty="0">
                <a:ea typeface="+mj-ea"/>
                <a:cs typeface="+mj-cs"/>
              </a:rPr>
              <a:t>Gibt es dazu eine rechtliche Grundlage </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300" dirty="0">
                <a:ea typeface="+mj-ea"/>
                <a:cs typeface="+mj-cs"/>
              </a:rPr>
              <a:t>Warum benötige ich ein ICP</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300" dirty="0">
                <a:ea typeface="+mj-ea"/>
                <a:cs typeface="+mj-cs"/>
              </a:rPr>
              <a:t>Wie gestalte ich ein ICP</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300" dirty="0">
                <a:ea typeface="+mj-ea"/>
                <a:cs typeface="+mj-cs"/>
              </a:rPr>
              <a:t>Beantwortung Ihrer Fragen </a:t>
            </a:r>
            <a:endParaRPr lang="de-DE" sz="3200" dirty="0">
              <a:ea typeface="+mj-ea"/>
              <a:cs typeface="+mj-cs"/>
            </a:endParaRPr>
          </a:p>
        </p:txBody>
      </p:sp>
    </p:spTree>
    <p:extLst>
      <p:ext uri="{BB962C8B-B14F-4D97-AF65-F5344CB8AC3E}">
        <p14:creationId xmlns:p14="http://schemas.microsoft.com/office/powerpoint/2010/main" val="197622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Wie gestalte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lvl="1" indent="0">
              <a:buNone/>
            </a:pPr>
            <a:r>
              <a:rPr lang="de-DE" sz="2400" b="1" dirty="0"/>
              <a:t>Welche Infoquellen gibt es?</a:t>
            </a:r>
            <a:endParaRPr lang="de-DE" sz="2400" b="1" kern="1200" dirty="0"/>
          </a:p>
          <a:p>
            <a:pPr marL="0" lvl="1" indent="0">
              <a:buNone/>
            </a:pPr>
            <a:endParaRPr lang="de-DE" sz="2400" kern="1200" dirty="0"/>
          </a:p>
          <a:p>
            <a:pPr marL="0" lvl="1" indent="0">
              <a:buNone/>
            </a:pPr>
            <a:r>
              <a:rPr lang="de-DE" sz="2400" kern="1200" dirty="0"/>
              <a:t>EMPFEHLUNG (EU) 2019/1318 </a:t>
            </a:r>
          </a:p>
          <a:p>
            <a:pPr marL="0" lvl="1" indent="0">
              <a:buNone/>
            </a:pPr>
            <a:r>
              <a:rPr lang="de-DE" sz="2400" kern="1200" dirty="0"/>
              <a:t>DER KOMMISSION vom 30. Juli 2019 </a:t>
            </a:r>
          </a:p>
        </p:txBody>
      </p:sp>
      <p:pic>
        <p:nvPicPr>
          <p:cNvPr id="5" name="Grafik 4">
            <a:extLst>
              <a:ext uri="{FF2B5EF4-FFF2-40B4-BE49-F238E27FC236}">
                <a16:creationId xmlns:a16="http://schemas.microsoft.com/office/drawing/2014/main" id="{CE7C23F0-39BC-CB8D-1D34-90ADD9247EE6}"/>
              </a:ext>
            </a:extLst>
          </p:cNvPr>
          <p:cNvPicPr>
            <a:picLocks noChangeAspect="1"/>
          </p:cNvPicPr>
          <p:nvPr/>
        </p:nvPicPr>
        <p:blipFill>
          <a:blip r:embed="rId3"/>
          <a:stretch>
            <a:fillRect/>
          </a:stretch>
        </p:blipFill>
        <p:spPr>
          <a:xfrm>
            <a:off x="5400158" y="1017286"/>
            <a:ext cx="6392091" cy="5025781"/>
          </a:xfrm>
          <a:prstGeom prst="rect">
            <a:avLst/>
          </a:prstGeom>
        </p:spPr>
      </p:pic>
    </p:spTree>
    <p:extLst>
      <p:ext uri="{BB962C8B-B14F-4D97-AF65-F5344CB8AC3E}">
        <p14:creationId xmlns:p14="http://schemas.microsoft.com/office/powerpoint/2010/main" val="3531037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Wie gestalte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lvl="1" indent="0">
              <a:buNone/>
            </a:pPr>
            <a:r>
              <a:rPr lang="de-DE" sz="2400" b="1" dirty="0"/>
              <a:t>Welche Infoquellen gibt es?</a:t>
            </a:r>
            <a:endParaRPr lang="de-DE" sz="2400" b="1" kern="1200" dirty="0"/>
          </a:p>
          <a:p>
            <a:pPr marL="0" lvl="1" indent="0">
              <a:buNone/>
            </a:pPr>
            <a:endParaRPr lang="de-DE" sz="2400" kern="1200" dirty="0"/>
          </a:p>
          <a:p>
            <a:pPr marL="0" lvl="1" indent="0">
              <a:buNone/>
            </a:pPr>
            <a:r>
              <a:rPr lang="de-DE" sz="2400" kern="1200" dirty="0"/>
              <a:t>Merkblatt - Firmeninterne Exportkontrolle</a:t>
            </a:r>
          </a:p>
          <a:p>
            <a:pPr marL="0" lvl="1" indent="0">
              <a:buNone/>
            </a:pPr>
            <a:r>
              <a:rPr lang="de-DE" sz="2400" kern="1200" dirty="0"/>
              <a:t>Betriebliche Organisation im </a:t>
            </a:r>
          </a:p>
          <a:p>
            <a:pPr marL="0" lvl="1" indent="0">
              <a:buNone/>
            </a:pPr>
            <a:r>
              <a:rPr lang="de-DE" sz="2400" kern="1200" dirty="0"/>
              <a:t>Außenwirtschaftsverkehr des BAFA</a:t>
            </a:r>
          </a:p>
        </p:txBody>
      </p:sp>
      <p:pic>
        <p:nvPicPr>
          <p:cNvPr id="6" name="Grafik 5">
            <a:extLst>
              <a:ext uri="{FF2B5EF4-FFF2-40B4-BE49-F238E27FC236}">
                <a16:creationId xmlns:a16="http://schemas.microsoft.com/office/drawing/2014/main" id="{EB9FC1F1-09F4-CF1C-519C-A7CD112017EB}"/>
              </a:ext>
            </a:extLst>
          </p:cNvPr>
          <p:cNvPicPr>
            <a:picLocks noChangeAspect="1"/>
          </p:cNvPicPr>
          <p:nvPr/>
        </p:nvPicPr>
        <p:blipFill>
          <a:blip r:embed="rId3"/>
          <a:stretch>
            <a:fillRect/>
          </a:stretch>
        </p:blipFill>
        <p:spPr>
          <a:xfrm>
            <a:off x="6520152" y="1120949"/>
            <a:ext cx="4145555" cy="4818457"/>
          </a:xfrm>
          <a:prstGeom prst="rect">
            <a:avLst/>
          </a:prstGeom>
        </p:spPr>
      </p:pic>
      <p:sp>
        <p:nvSpPr>
          <p:cNvPr id="7" name="Denkblase: wolkenförmig 6">
            <a:extLst>
              <a:ext uri="{FF2B5EF4-FFF2-40B4-BE49-F238E27FC236}">
                <a16:creationId xmlns:a16="http://schemas.microsoft.com/office/drawing/2014/main" id="{0CC2BC07-8D38-9793-2576-D66A8843E553}"/>
              </a:ext>
            </a:extLst>
          </p:cNvPr>
          <p:cNvSpPr/>
          <p:nvPr/>
        </p:nvSpPr>
        <p:spPr>
          <a:xfrm>
            <a:off x="652755" y="4038773"/>
            <a:ext cx="4532186" cy="1900632"/>
          </a:xfrm>
          <a:prstGeom prst="cloudCallout">
            <a:avLst>
              <a:gd name="adj1" fmla="val 82425"/>
              <a:gd name="adj2" fmla="val -128810"/>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!!Achtung!! </a:t>
            </a:r>
          </a:p>
          <a:p>
            <a:pPr algn="ctr"/>
            <a:r>
              <a:rPr lang="de-DE" dirty="0"/>
              <a:t>Dabei nicht die Einfuhren vergessen (vgl. 11. Sanktionspaket)</a:t>
            </a:r>
          </a:p>
        </p:txBody>
      </p:sp>
    </p:spTree>
    <p:extLst>
      <p:ext uri="{BB962C8B-B14F-4D97-AF65-F5344CB8AC3E}">
        <p14:creationId xmlns:p14="http://schemas.microsoft.com/office/powerpoint/2010/main" val="1363447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Wie gestalte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lvl="1" indent="0">
              <a:buNone/>
            </a:pPr>
            <a:r>
              <a:rPr lang="de-DE" sz="2400" b="1" kern="1200" dirty="0"/>
              <a:t>Kernstück ist die Risikobewertung:</a:t>
            </a:r>
          </a:p>
          <a:p>
            <a:pPr marL="0" lvl="1" indent="0">
              <a:buNone/>
            </a:pPr>
            <a:endParaRPr lang="de-DE" sz="2400" kern="1200" dirty="0"/>
          </a:p>
          <a:p>
            <a:pPr marL="0" lvl="1" indent="0">
              <a:buNone/>
            </a:pPr>
            <a:r>
              <a:rPr lang="de-DE" sz="2400" i="1" kern="1200" dirty="0"/>
              <a:t>„Grundvoraussetzung für ein wirksames ICP ist eine Risikoanalyse, bei der die Compliance-Risiken eines Unternehmens im Bereich des Außenwirtschaftsverkehrs identifiziert und bewertet werden. Hintergrund ist, dass ein ICP wirksame, geeignete und verhältnismäßige Maßnahmen bezogen auf individuelle unternehmensspezifische Risiken ergreift. Welche Maßnahmen genau erforderlich sind, hängt davon ab, welchen außenwirtschaftsrechtlichen  Regelungen das Unternehmen unterliegt und wie wahrscheinlich ein Verstoß gegen diese Regelungen ist“ (nach BAFA)</a:t>
            </a:r>
            <a:endParaRPr lang="de-CH" sz="2400" i="1" kern="1200" dirty="0"/>
          </a:p>
        </p:txBody>
      </p:sp>
    </p:spTree>
    <p:extLst>
      <p:ext uri="{BB962C8B-B14F-4D97-AF65-F5344CB8AC3E}">
        <p14:creationId xmlns:p14="http://schemas.microsoft.com/office/powerpoint/2010/main" val="1430107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Wie gestalte ich ein ICP</a:t>
            </a:r>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fontScale="92500" lnSpcReduction="20000"/>
          </a:bodyPr>
          <a:lstStyle/>
          <a:p>
            <a:pPr marL="0" lvl="1" indent="0">
              <a:buNone/>
            </a:pPr>
            <a:r>
              <a:rPr lang="de-DE" sz="2400" b="1" kern="1200" dirty="0"/>
              <a:t>Wie gehe ich nun vor?</a:t>
            </a:r>
          </a:p>
          <a:p>
            <a:pPr marL="0" lvl="1" indent="0">
              <a:buNone/>
            </a:pPr>
            <a:endParaRPr lang="de-DE" sz="2400" kern="1200" dirty="0"/>
          </a:p>
          <a:p>
            <a:pPr marL="457200" lvl="1" indent="-457200">
              <a:buAutoNum type="arabicPeriod"/>
            </a:pPr>
            <a:r>
              <a:rPr lang="de-DE" sz="2400" kern="1200" dirty="0"/>
              <a:t>Betrachten und </a:t>
            </a:r>
            <a:r>
              <a:rPr lang="de-DE" sz="2400" dirty="0"/>
              <a:t>analysieren </a:t>
            </a:r>
            <a:r>
              <a:rPr lang="de-DE" sz="2400" kern="1200" dirty="0"/>
              <a:t>Sie ihre Geschäftsprozesse im Detail</a:t>
            </a:r>
          </a:p>
          <a:p>
            <a:pPr marL="914400" lvl="2" indent="-457200">
              <a:buFont typeface="+mj-lt"/>
              <a:buAutoNum type="alphaLcParenR"/>
            </a:pPr>
            <a:r>
              <a:rPr lang="de-DE" sz="2400" kern="1200" dirty="0"/>
              <a:t>Einfuhr</a:t>
            </a:r>
          </a:p>
          <a:p>
            <a:pPr marL="914400" lvl="2" indent="-457200">
              <a:buFont typeface="+mj-lt"/>
              <a:buAutoNum type="alphaLcParenR"/>
            </a:pPr>
            <a:r>
              <a:rPr lang="de-DE" sz="2400" dirty="0"/>
              <a:t>Ausfuhr</a:t>
            </a:r>
          </a:p>
          <a:p>
            <a:pPr marL="914400" lvl="2" indent="-457200">
              <a:buFont typeface="+mj-lt"/>
              <a:buAutoNum type="alphaLcParenR"/>
            </a:pPr>
            <a:r>
              <a:rPr lang="de-DE" sz="2400" kern="1200" dirty="0"/>
              <a:t>Rechtsgeschäfte</a:t>
            </a:r>
          </a:p>
          <a:p>
            <a:pPr marL="914400" lvl="2" indent="-457200">
              <a:buFont typeface="+mj-lt"/>
              <a:buAutoNum type="alphaLcParenR"/>
            </a:pPr>
            <a:r>
              <a:rPr lang="de-DE" sz="2400" dirty="0"/>
              <a:t>Waren / Technologie / Software</a:t>
            </a:r>
            <a:r>
              <a:rPr lang="de-DE" sz="2400" kern="1200" dirty="0"/>
              <a:t> </a:t>
            </a:r>
          </a:p>
          <a:p>
            <a:pPr marL="457200" lvl="1" indent="-457200">
              <a:buAutoNum type="arabicPeriod"/>
            </a:pPr>
            <a:r>
              <a:rPr lang="de-DE" sz="2400" dirty="0"/>
              <a:t>Eruieren Sie darauf die exportkontrollrechtliche Relevanz </a:t>
            </a:r>
            <a:r>
              <a:rPr lang="de-DE" sz="2400" dirty="0">
                <a:sym typeface="Wingdings" panose="05000000000000000000" pitchFamily="2" charset="2"/>
              </a:rPr>
              <a:t></a:t>
            </a:r>
            <a:r>
              <a:rPr lang="de-DE" sz="2400" dirty="0"/>
              <a:t> Risikoanalyse</a:t>
            </a:r>
          </a:p>
          <a:p>
            <a:pPr marL="457200" lvl="1" indent="-457200">
              <a:buAutoNum type="arabicPeriod"/>
            </a:pPr>
            <a:r>
              <a:rPr lang="de-DE" sz="2400" kern="1200" dirty="0"/>
              <a:t>Er richtigen Sie darauf hin die notwendige Organisation</a:t>
            </a:r>
          </a:p>
          <a:p>
            <a:pPr marL="457200" lvl="1" indent="-457200">
              <a:buAutoNum type="arabicPeriod"/>
            </a:pPr>
            <a:r>
              <a:rPr lang="de-DE" sz="2400" dirty="0"/>
              <a:t>Erstellen Sie </a:t>
            </a:r>
            <a:r>
              <a:rPr lang="de-DE" sz="2400" kern="1200" dirty="0"/>
              <a:t>darauf hin die notwendige Dokumentation und den Anforderungskatalog und Schulungsplan für die jeweiligen Beteiligten am Prozess. Dabei sollten einbezogen werden:</a:t>
            </a:r>
          </a:p>
          <a:p>
            <a:pPr marL="914400" lvl="2" indent="-457200">
              <a:buFont typeface="+mj-lt"/>
              <a:buAutoNum type="alphaLcParenR"/>
            </a:pPr>
            <a:r>
              <a:rPr lang="de-DE" sz="2400" kern="1200" dirty="0"/>
              <a:t>IT-Lösungen</a:t>
            </a:r>
          </a:p>
          <a:p>
            <a:pPr marL="914400" lvl="2" indent="-457200">
              <a:buFont typeface="+mj-lt"/>
              <a:buAutoNum type="alphaLcParenR"/>
            </a:pPr>
            <a:r>
              <a:rPr lang="de-DE" sz="2400" kern="1200" dirty="0"/>
              <a:t>Notwendige Recherchemöglichkeiten </a:t>
            </a:r>
          </a:p>
          <a:p>
            <a:pPr marL="457200" lvl="1" indent="-457200">
              <a:buAutoNum type="arabicPeriod"/>
            </a:pPr>
            <a:r>
              <a:rPr lang="de-DE" sz="2400" dirty="0"/>
              <a:t>Führen Sie definierten Spotchecks durch und passen Sie die Regelungen ggfs. entsprechend an</a:t>
            </a:r>
            <a:endParaRPr lang="de-CH" sz="2400" kern="1200" dirty="0"/>
          </a:p>
        </p:txBody>
      </p:sp>
    </p:spTree>
    <p:extLst>
      <p:ext uri="{BB962C8B-B14F-4D97-AF65-F5344CB8AC3E}">
        <p14:creationId xmlns:p14="http://schemas.microsoft.com/office/powerpoint/2010/main" val="2484766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27111" y="1439092"/>
            <a:ext cx="11291977" cy="2387600"/>
          </a:xfrm>
        </p:spPr>
        <p:txBody>
          <a:bodyPr>
            <a:normAutofit/>
          </a:bodyPr>
          <a:lstStyle/>
          <a:p>
            <a:r>
              <a:rPr lang="de-DE" sz="4800" dirty="0"/>
              <a:t>Beantwortung Ihrer Fragen </a:t>
            </a:r>
          </a:p>
        </p:txBody>
      </p:sp>
    </p:spTree>
    <p:extLst>
      <p:ext uri="{BB962C8B-B14F-4D97-AF65-F5344CB8AC3E}">
        <p14:creationId xmlns:p14="http://schemas.microsoft.com/office/powerpoint/2010/main" val="1221500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BF000A-144C-498E-A0BD-97E2C6AA78B7}"/>
              </a:ext>
            </a:extLst>
          </p:cNvPr>
          <p:cNvSpPr>
            <a:spLocks noGrp="1"/>
          </p:cNvSpPr>
          <p:nvPr>
            <p:ph type="body" idx="1"/>
          </p:nvPr>
        </p:nvSpPr>
        <p:spPr/>
        <p:txBody>
          <a:bodyPr>
            <a:normAutofit/>
          </a:bodyPr>
          <a:lstStyle/>
          <a:p>
            <a:endParaRPr lang="de-CH" sz="1100" dirty="0"/>
          </a:p>
          <a:p>
            <a:endParaRPr lang="de-CH" sz="1100" dirty="0"/>
          </a:p>
          <a:p>
            <a:endParaRPr lang="de-CH" sz="1100" dirty="0"/>
          </a:p>
          <a:p>
            <a:endParaRPr lang="de-CH" sz="1100" dirty="0"/>
          </a:p>
          <a:p>
            <a:endParaRPr lang="de-CH" sz="1100" dirty="0"/>
          </a:p>
          <a:p>
            <a:endParaRPr lang="de-CH" sz="1100" dirty="0"/>
          </a:p>
          <a:p>
            <a:endParaRPr lang="de-CH" sz="1100" dirty="0"/>
          </a:p>
          <a:p>
            <a:endParaRPr lang="de-CH" sz="1100" dirty="0"/>
          </a:p>
          <a:p>
            <a:pPr>
              <a:lnSpc>
                <a:spcPct val="100000"/>
              </a:lnSpc>
              <a:spcBef>
                <a:spcPts val="0"/>
              </a:spcBef>
            </a:pPr>
            <a:endParaRPr lang="de-CH" sz="1100" dirty="0"/>
          </a:p>
          <a:p>
            <a:pPr>
              <a:lnSpc>
                <a:spcPct val="100000"/>
              </a:lnSpc>
              <a:spcBef>
                <a:spcPts val="0"/>
              </a:spcBef>
            </a:pPr>
            <a:endParaRPr lang="de-CH" sz="1100" dirty="0"/>
          </a:p>
        </p:txBody>
      </p:sp>
      <p:pic>
        <p:nvPicPr>
          <p:cNvPr id="7" name="Picture 6">
            <a:extLst>
              <a:ext uri="{FF2B5EF4-FFF2-40B4-BE49-F238E27FC236}">
                <a16:creationId xmlns:a16="http://schemas.microsoft.com/office/drawing/2014/main" id="{89FA2682-F916-4731-9479-064552792C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25394" y="1184741"/>
            <a:ext cx="2804730" cy="4488517"/>
          </a:xfrm>
          <a:prstGeom prst="rect">
            <a:avLst/>
          </a:prstGeom>
        </p:spPr>
      </p:pic>
      <p:sp>
        <p:nvSpPr>
          <p:cNvPr id="10" name="Title 1">
            <a:extLst>
              <a:ext uri="{FF2B5EF4-FFF2-40B4-BE49-F238E27FC236}">
                <a16:creationId xmlns:a16="http://schemas.microsoft.com/office/drawing/2014/main" id="{8A3D0833-53AF-47AB-B084-3137CA472C02}"/>
              </a:ext>
            </a:extLst>
          </p:cNvPr>
          <p:cNvSpPr txBox="1">
            <a:spLocks/>
          </p:cNvSpPr>
          <p:nvPr/>
        </p:nvSpPr>
        <p:spPr>
          <a:xfrm>
            <a:off x="569338" y="574558"/>
            <a:ext cx="7643063" cy="5472608"/>
          </a:xfrm>
          <a:prstGeom prst="rect">
            <a:avLst/>
          </a:prstGeom>
        </p:spPr>
        <p:txBody>
          <a:bodyPr vert="horz" lIns="91440" tIns="45720" rIns="91440" bIns="45720" rtlCol="0" anchor="b">
            <a:normAutofit fontScale="25000" lnSpcReduction="20000"/>
          </a:bodyPr>
          <a:lstStyle>
            <a:lvl1pPr algn="l" defTabSz="685800" rtl="0" eaLnBrk="1" latinLnBrk="0" hangingPunct="1">
              <a:lnSpc>
                <a:spcPct val="90000"/>
              </a:lnSpc>
              <a:spcBef>
                <a:spcPct val="0"/>
              </a:spcBef>
              <a:buNone/>
              <a:defRPr sz="4500" kern="1200">
                <a:solidFill>
                  <a:schemeClr val="tx1"/>
                </a:solidFill>
                <a:latin typeface="Candara" panose="020E0502030303020204" pitchFamily="34" charset="0"/>
                <a:ea typeface="+mj-ea"/>
                <a:cs typeface="+mj-cs"/>
              </a:defRPr>
            </a:lvl1pPr>
          </a:lstStyle>
          <a:p>
            <a:pPr algn="ctr">
              <a:lnSpc>
                <a:spcPct val="120000"/>
              </a:lnSpc>
              <a:tabLst>
                <a:tab pos="266700" algn="l"/>
              </a:tabLst>
            </a:pPr>
            <a:r>
              <a:rPr lang="de-CH" sz="24000" dirty="0"/>
              <a:t>Vielen Dank</a:t>
            </a:r>
          </a:p>
          <a:p>
            <a:pPr algn="ctr">
              <a:lnSpc>
                <a:spcPct val="120000"/>
              </a:lnSpc>
              <a:tabLst>
                <a:tab pos="266700" algn="l"/>
              </a:tabLst>
            </a:pPr>
            <a:endParaRPr lang="de-CH" sz="9600" dirty="0"/>
          </a:p>
          <a:p>
            <a:pPr algn="ctr">
              <a:lnSpc>
                <a:spcPct val="120000"/>
              </a:lnSpc>
              <a:tabLst>
                <a:tab pos="266700" algn="l"/>
              </a:tabLst>
            </a:pPr>
            <a:r>
              <a:rPr lang="de-CH" sz="8000" b="1" dirty="0"/>
              <a:t>Holger Schmidbaur</a:t>
            </a:r>
            <a:br>
              <a:rPr lang="de-CH" sz="7200" dirty="0"/>
            </a:br>
            <a:r>
              <a:rPr lang="de-CH" sz="7200" dirty="0"/>
              <a:t>m:	0049 – 151 57781475</a:t>
            </a:r>
            <a:br>
              <a:rPr lang="de-CH" sz="7200" dirty="0"/>
            </a:br>
            <a:r>
              <a:rPr lang="de-CH" sz="7200" dirty="0"/>
              <a:t>e: 	</a:t>
            </a:r>
            <a:r>
              <a:rPr lang="de-CH" sz="7200" dirty="0">
                <a:hlinkClick r:id="rId4"/>
              </a:rPr>
              <a:t>info@azvz.de</a:t>
            </a:r>
            <a:br>
              <a:rPr lang="de-CH" sz="7200" dirty="0"/>
            </a:br>
            <a:r>
              <a:rPr lang="de-CH" sz="7200" dirty="0"/>
              <a:t>w: </a:t>
            </a:r>
            <a:r>
              <a:rPr lang="de-CH" sz="7200" dirty="0">
                <a:hlinkClick r:id="rId5"/>
              </a:rPr>
              <a:t>www.azvz.de</a:t>
            </a:r>
            <a:r>
              <a:rPr lang="de-CH" sz="7200" dirty="0"/>
              <a:t> </a:t>
            </a:r>
          </a:p>
          <a:p>
            <a:pPr>
              <a:lnSpc>
                <a:spcPct val="120000"/>
              </a:lnSpc>
              <a:tabLst>
                <a:tab pos="266700" algn="l"/>
              </a:tabLst>
            </a:pPr>
            <a:endParaRPr lang="de-CH" sz="6000" dirty="0"/>
          </a:p>
          <a:p>
            <a:pPr>
              <a:lnSpc>
                <a:spcPct val="120000"/>
              </a:lnSpc>
              <a:tabLst>
                <a:tab pos="266700" algn="l"/>
              </a:tabLst>
            </a:pPr>
            <a:endParaRPr lang="de-CH" sz="6400" dirty="0"/>
          </a:p>
          <a:p>
            <a:pPr>
              <a:lnSpc>
                <a:spcPct val="100000"/>
              </a:lnSpc>
              <a:spcBef>
                <a:spcPts val="0"/>
              </a:spcBef>
            </a:pPr>
            <a:r>
              <a:rPr lang="de-CH" sz="4000" b="1" u="sng" dirty="0">
                <a:solidFill>
                  <a:schemeClr val="tx1">
                    <a:tint val="75000"/>
                  </a:schemeClr>
                </a:solidFill>
                <a:ea typeface="+mn-ea"/>
                <a:cs typeface="+mn-cs"/>
              </a:rPr>
              <a:t>Bildnachweis: </a:t>
            </a:r>
          </a:p>
          <a:p>
            <a:pPr>
              <a:lnSpc>
                <a:spcPct val="100000"/>
              </a:lnSpc>
              <a:spcBef>
                <a:spcPts val="0"/>
              </a:spcBef>
            </a:pPr>
            <a:r>
              <a:rPr lang="de-CH" sz="4000" dirty="0">
                <a:solidFill>
                  <a:schemeClr val="tx1">
                    <a:tint val="75000"/>
                  </a:schemeClr>
                </a:solidFill>
                <a:ea typeface="+mn-ea"/>
                <a:cs typeface="+mn-cs"/>
              </a:rPr>
              <a:t>Sofern nicht anders angegeben, Pixabay.com mit freier kommerzieller Nutzung ohne Nennung des Fotografen</a:t>
            </a:r>
          </a:p>
          <a:p>
            <a:pPr>
              <a:lnSpc>
                <a:spcPct val="100000"/>
              </a:lnSpc>
              <a:spcBef>
                <a:spcPts val="0"/>
              </a:spcBef>
            </a:pPr>
            <a:endParaRPr lang="de-CH" sz="4000" b="1" u="sng" dirty="0">
              <a:solidFill>
                <a:schemeClr val="tx1">
                  <a:tint val="75000"/>
                </a:schemeClr>
              </a:solidFill>
              <a:ea typeface="+mn-ea"/>
              <a:cs typeface="+mn-cs"/>
            </a:endParaRPr>
          </a:p>
          <a:p>
            <a:pPr>
              <a:lnSpc>
                <a:spcPct val="100000"/>
              </a:lnSpc>
              <a:spcBef>
                <a:spcPts val="0"/>
              </a:spcBef>
            </a:pPr>
            <a:r>
              <a:rPr lang="de-CH" sz="4000" b="1" u="sng" dirty="0">
                <a:solidFill>
                  <a:schemeClr val="tx1">
                    <a:tint val="75000"/>
                  </a:schemeClr>
                </a:solidFill>
                <a:ea typeface="+mn-ea"/>
                <a:cs typeface="+mn-cs"/>
              </a:rPr>
              <a:t>Urheberrecht:</a:t>
            </a:r>
          </a:p>
          <a:p>
            <a:pPr>
              <a:lnSpc>
                <a:spcPct val="100000"/>
              </a:lnSpc>
              <a:spcBef>
                <a:spcPts val="0"/>
              </a:spcBef>
            </a:pPr>
            <a:r>
              <a:rPr lang="de-CH" sz="4000" dirty="0">
                <a:solidFill>
                  <a:schemeClr val="tx1">
                    <a:tint val="75000"/>
                  </a:schemeClr>
                </a:solidFill>
                <a:ea typeface="+mn-ea"/>
                <a:cs typeface="+mn-cs"/>
              </a:rPr>
              <a:t>Nachdruck, Vervielfältigung, (Weiter)-Bearbeitung – auch auszugsweise – und / oder Weiterleitung an Dritte ist urheberrechtlich nicht gestattet.</a:t>
            </a:r>
          </a:p>
          <a:p>
            <a:pPr>
              <a:lnSpc>
                <a:spcPct val="100000"/>
              </a:lnSpc>
              <a:spcBef>
                <a:spcPts val="0"/>
              </a:spcBef>
            </a:pPr>
            <a:endParaRPr lang="de-CH" sz="4000" dirty="0">
              <a:solidFill>
                <a:schemeClr val="tx1">
                  <a:tint val="75000"/>
                </a:schemeClr>
              </a:solidFill>
              <a:ea typeface="+mn-ea"/>
              <a:cs typeface="+mn-cs"/>
            </a:endParaRPr>
          </a:p>
          <a:p>
            <a:pPr>
              <a:lnSpc>
                <a:spcPct val="100000"/>
              </a:lnSpc>
              <a:spcBef>
                <a:spcPts val="0"/>
              </a:spcBef>
            </a:pPr>
            <a:r>
              <a:rPr lang="de-CH" sz="4000" b="1" u="sng" dirty="0">
                <a:solidFill>
                  <a:schemeClr val="tx1">
                    <a:tint val="75000"/>
                  </a:schemeClr>
                </a:solidFill>
                <a:ea typeface="+mn-ea"/>
                <a:cs typeface="+mn-cs"/>
              </a:rPr>
              <a:t>Haftungsausschluss:</a:t>
            </a:r>
          </a:p>
          <a:p>
            <a:pPr>
              <a:lnSpc>
                <a:spcPct val="100000"/>
              </a:lnSpc>
              <a:spcBef>
                <a:spcPts val="0"/>
              </a:spcBef>
            </a:pPr>
            <a:r>
              <a:rPr lang="de-DE" sz="4000" dirty="0">
                <a:solidFill>
                  <a:schemeClr val="tx1">
                    <a:tint val="75000"/>
                  </a:schemeClr>
                </a:solidFill>
                <a:ea typeface="+mn-ea"/>
                <a:cs typeface="+mn-cs"/>
              </a:rPr>
              <a:t>Die im Rahmen dieser Präsentation zur Verfügung gestellten Informationen können naturgemäß weder allumfassend noch auf die speziellen Bedürfnisse eines bestimmten Einzelfalls zugeschnitten sein. Sie begründen daher keine Beratung bzw. andere Form rechtsverbindlicher Auskunft. Diese Präsentation beruht auf dem Rechtsstand zum Zeitpunkt des Datums dieser Präsentation und gibt unsere Interpretation der relevanten gesetzlichen Bestimmungen und die hierzu ergangene Rechtsprechung wieder. Im Zeitablauf treten Änderungen bei Gesetzen, der Interpretation von Rechtsquellen sowie in der Rechtsprechung ein. Derartige Änderungen können eine Fortschreibung dieser Präsentation erforderlich machen. Wir weisen ausdrücklich darauf hin, dass wir ohne gesonderten Auftrag nicht verpflichtet sind, diese Präsentation aufgrund einer Änderung der zugrunde liegenden Fakten bzw. Annahmen oder Änderungen in der Gesetzgebung oder Rechtsprechung zu überprüfen und gegebenenfalls fortzuschreiben</a:t>
            </a:r>
            <a:endParaRPr lang="de-CH" sz="1900" dirty="0"/>
          </a:p>
        </p:txBody>
      </p:sp>
    </p:spTree>
    <p:extLst>
      <p:ext uri="{BB962C8B-B14F-4D97-AF65-F5344CB8AC3E}">
        <p14:creationId xmlns:p14="http://schemas.microsoft.com/office/powerpoint/2010/main" val="1880967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27111" y="1439092"/>
            <a:ext cx="11291977" cy="2387600"/>
          </a:xfrm>
        </p:spPr>
        <p:txBody>
          <a:bodyPr>
            <a:normAutofit/>
          </a:bodyPr>
          <a:lstStyle/>
          <a:p>
            <a:r>
              <a:rPr lang="de-DE" sz="4800" dirty="0"/>
              <a:t>Grundlagen der Exportkontrolle- 4 Säulen</a:t>
            </a:r>
          </a:p>
        </p:txBody>
      </p:sp>
    </p:spTree>
    <p:extLst>
      <p:ext uri="{BB962C8B-B14F-4D97-AF65-F5344CB8AC3E}">
        <p14:creationId xmlns:p14="http://schemas.microsoft.com/office/powerpoint/2010/main" val="2369064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dirty="0"/>
              <a:t>Grundlagen der Exportkontrolle- 4 Säulen</a:t>
            </a:r>
            <a:endParaRPr lang="de-CH" dirty="0"/>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lvl="1" indent="0">
              <a:buFont typeface="Arial" panose="020B0604020202020204" pitchFamily="34" charset="0"/>
              <a:buNone/>
            </a:pPr>
            <a:endParaRPr lang="de-CH" sz="2400" kern="1200" dirty="0"/>
          </a:p>
        </p:txBody>
      </p:sp>
      <p:graphicFrame>
        <p:nvGraphicFramePr>
          <p:cNvPr id="4" name="Diagramm 3">
            <a:extLst>
              <a:ext uri="{FF2B5EF4-FFF2-40B4-BE49-F238E27FC236}">
                <a16:creationId xmlns:a16="http://schemas.microsoft.com/office/drawing/2014/main" id="{663F57D7-C7FC-4C8F-BE78-AD7432E02BE3}"/>
              </a:ext>
            </a:extLst>
          </p:cNvPr>
          <p:cNvGraphicFramePr/>
          <p:nvPr>
            <p:extLst>
              <p:ext uri="{D42A27DB-BD31-4B8C-83A1-F6EECF244321}">
                <p14:modId xmlns:p14="http://schemas.microsoft.com/office/powerpoint/2010/main" val="516943074"/>
              </p:ext>
            </p:extLst>
          </p:nvPr>
        </p:nvGraphicFramePr>
        <p:xfrm>
          <a:off x="2073275" y="1321636"/>
          <a:ext cx="8045450" cy="4214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3489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dirty="0"/>
              <a:t>Grundlagen der Exportkontrolle- 4 Säulen</a:t>
            </a:r>
            <a:endParaRPr lang="de-CH" dirty="0"/>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fontScale="92500" lnSpcReduction="20000"/>
          </a:bodyPr>
          <a:lstStyle/>
          <a:p>
            <a:pPr marL="0" lvl="1" indent="0">
              <a:buNone/>
            </a:pPr>
            <a:r>
              <a:rPr lang="de-CH" sz="2200" b="1" dirty="0"/>
              <a:t>Personen</a:t>
            </a:r>
            <a:r>
              <a:rPr lang="de-CH" sz="2200" dirty="0"/>
              <a:t> </a:t>
            </a:r>
          </a:p>
          <a:p>
            <a:pPr marL="342900" lvl="1" indent="-342900"/>
            <a:r>
              <a:rPr lang="de-DE" sz="2200" dirty="0"/>
              <a:t>Individualpersonen</a:t>
            </a:r>
          </a:p>
          <a:p>
            <a:pPr marL="342900" lvl="1" indent="-342900"/>
            <a:r>
              <a:rPr lang="de-DE" sz="2200" dirty="0"/>
              <a:t>Unternehmen </a:t>
            </a:r>
          </a:p>
          <a:p>
            <a:pPr marL="342900" lvl="1" indent="-342900"/>
            <a:r>
              <a:rPr lang="de-DE" sz="2200" dirty="0"/>
              <a:t>Organisationen </a:t>
            </a:r>
          </a:p>
          <a:p>
            <a:pPr marL="342900" lvl="1" indent="-342900"/>
            <a:endParaRPr lang="de-DE" sz="2200" dirty="0"/>
          </a:p>
          <a:p>
            <a:pPr marL="0" lvl="1" indent="0">
              <a:buNone/>
            </a:pPr>
            <a:r>
              <a:rPr lang="de-DE" sz="2200" b="1" dirty="0"/>
              <a:t>Länder</a:t>
            </a:r>
          </a:p>
          <a:p>
            <a:pPr marL="342900" lvl="1" indent="-342900"/>
            <a:r>
              <a:rPr lang="de-DE" sz="2200" dirty="0"/>
              <a:t>Embargoländer, wie Iran</a:t>
            </a:r>
          </a:p>
          <a:p>
            <a:pPr marL="0" lvl="1" indent="0">
              <a:buNone/>
            </a:pPr>
            <a:endParaRPr lang="de-DE" sz="2200" dirty="0"/>
          </a:p>
          <a:p>
            <a:pPr marL="0" lvl="1" indent="0">
              <a:buNone/>
            </a:pPr>
            <a:r>
              <a:rPr lang="de-CH" sz="2200" b="1" dirty="0"/>
              <a:t>Waren</a:t>
            </a:r>
          </a:p>
          <a:p>
            <a:pPr marL="342900" lvl="1" indent="-342900"/>
            <a:r>
              <a:rPr lang="de-DE" sz="2200" dirty="0"/>
              <a:t>Technische Eigenschaften sind ausschlaggebend </a:t>
            </a:r>
          </a:p>
          <a:p>
            <a:pPr marL="342900" lvl="1" indent="-342900"/>
            <a:r>
              <a:rPr lang="de-DE" sz="2200" dirty="0"/>
              <a:t>Artikel 3 </a:t>
            </a:r>
            <a:r>
              <a:rPr lang="de-DE" sz="2200" dirty="0" err="1"/>
              <a:t>iVm</a:t>
            </a:r>
            <a:r>
              <a:rPr lang="de-DE" sz="2200" dirty="0"/>
              <a:t> Anhang I der EU-Dual-Use-VO </a:t>
            </a:r>
          </a:p>
          <a:p>
            <a:pPr marL="342900" lvl="1" indent="-342900"/>
            <a:r>
              <a:rPr lang="de-DE" sz="2200" dirty="0"/>
              <a:t>Anlage AL zur Außenwirtschaftsverordnung (AWV) – Teil 1 Abschnitt B</a:t>
            </a:r>
          </a:p>
          <a:p>
            <a:pPr marL="0" lvl="1" indent="0">
              <a:buNone/>
            </a:pPr>
            <a:r>
              <a:rPr lang="de-DE" sz="2200" dirty="0"/>
              <a:t> </a:t>
            </a:r>
          </a:p>
          <a:p>
            <a:pPr marL="0" lvl="1" indent="0">
              <a:buNone/>
            </a:pPr>
            <a:r>
              <a:rPr lang="de-CH" sz="2200" b="1" u="none" kern="1200" dirty="0"/>
              <a:t>Verwendung</a:t>
            </a:r>
            <a:r>
              <a:rPr lang="de-CH" sz="2200" kern="1200" dirty="0"/>
              <a:t> </a:t>
            </a:r>
          </a:p>
          <a:p>
            <a:pPr marL="342900" lvl="1" indent="-342900"/>
            <a:r>
              <a:rPr lang="de-DE" sz="2200" dirty="0"/>
              <a:t>Nicht gelistete Waren </a:t>
            </a:r>
            <a:r>
              <a:rPr lang="de-DE" sz="2200" dirty="0">
                <a:sym typeface="Wingdings" panose="05000000000000000000" pitchFamily="2" charset="2"/>
              </a:rPr>
              <a:t> Artikel 3 </a:t>
            </a:r>
            <a:r>
              <a:rPr lang="de-DE" sz="2200" dirty="0"/>
              <a:t>der EU-Dual-Use-VO und § 8 der AWV</a:t>
            </a:r>
            <a:r>
              <a:rPr lang="de-DE" sz="2200" dirty="0">
                <a:sym typeface="Wingdings" panose="05000000000000000000" pitchFamily="2" charset="2"/>
              </a:rPr>
              <a:t> trifft nicht zu </a:t>
            </a:r>
            <a:endParaRPr lang="de-DE" sz="2200" dirty="0"/>
          </a:p>
          <a:p>
            <a:pPr marL="342900" lvl="1" indent="-342900"/>
            <a:r>
              <a:rPr lang="de-DE" sz="2200" dirty="0"/>
              <a:t>Verwendung im Sinne des Artikels 4 EU-Dual-Use-VO / § 9 AWV</a:t>
            </a:r>
          </a:p>
          <a:p>
            <a:pPr marL="0" lvl="1" indent="0">
              <a:buFont typeface="Arial" panose="020B0604020202020204" pitchFamily="34" charset="0"/>
              <a:buNone/>
            </a:pPr>
            <a:endParaRPr lang="de-CH" sz="2400" kern="1200" dirty="0"/>
          </a:p>
        </p:txBody>
      </p:sp>
    </p:spTree>
    <p:extLst>
      <p:ext uri="{BB962C8B-B14F-4D97-AF65-F5344CB8AC3E}">
        <p14:creationId xmlns:p14="http://schemas.microsoft.com/office/powerpoint/2010/main" val="3920771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27111" y="1439092"/>
            <a:ext cx="11291977" cy="2387600"/>
          </a:xfrm>
        </p:spPr>
        <p:txBody>
          <a:bodyPr>
            <a:normAutofit/>
          </a:bodyPr>
          <a:lstStyle/>
          <a:p>
            <a:r>
              <a:rPr lang="de-DE" sz="4800" dirty="0"/>
              <a:t>Was ist ein ICP?</a:t>
            </a:r>
          </a:p>
        </p:txBody>
      </p:sp>
    </p:spTree>
    <p:extLst>
      <p:ext uri="{BB962C8B-B14F-4D97-AF65-F5344CB8AC3E}">
        <p14:creationId xmlns:p14="http://schemas.microsoft.com/office/powerpoint/2010/main" val="3004223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Was ist ein ICP?</a:t>
            </a:r>
            <a:endParaRPr lang="de-CH" dirty="0"/>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lvl="1" indent="0">
              <a:buNone/>
            </a:pPr>
            <a:r>
              <a:rPr lang="de-DE" sz="2400" b="1" kern="1200" dirty="0"/>
              <a:t>Nach Aussage des BAFA:</a:t>
            </a:r>
          </a:p>
          <a:p>
            <a:pPr marL="0" lvl="1" indent="0">
              <a:buNone/>
            </a:pPr>
            <a:endParaRPr lang="de-DE" sz="2400" kern="1200" dirty="0"/>
          </a:p>
          <a:p>
            <a:pPr marL="0" lvl="1" indent="0">
              <a:buNone/>
            </a:pPr>
            <a:r>
              <a:rPr lang="de-DE" sz="2400" i="1" kern="1200" dirty="0"/>
              <a:t>„Unternehmen, die am Außenwirtschaftsverkehr teilnehmen und deren Produktpalette gelistete Güter beinhaltet oder Güter, die einem kritischem Verwendungszweck zugeführt werden können, sind gehalten, ein innerbetriebliches Compliance-Programm zur Einhaltung der Vorschriften des Außenwirtschaftsrechts zu implementieren“</a:t>
            </a:r>
            <a:r>
              <a:rPr lang="de-CH" sz="2400" i="1" kern="1200" dirty="0"/>
              <a:t> </a:t>
            </a:r>
          </a:p>
          <a:p>
            <a:pPr marL="0" lvl="1" indent="0">
              <a:buNone/>
            </a:pPr>
            <a:endParaRPr lang="de-CH" sz="2400" i="1" dirty="0"/>
          </a:p>
          <a:p>
            <a:pPr marL="0" lvl="1" indent="0">
              <a:buNone/>
            </a:pPr>
            <a:endParaRPr lang="de-CH" sz="2400" i="1" kern="1200" dirty="0"/>
          </a:p>
          <a:p>
            <a:pPr marL="0" lvl="1" indent="0">
              <a:buNone/>
            </a:pPr>
            <a:endParaRPr lang="de-CH" sz="2400" dirty="0">
              <a:sym typeface="Wingdings" panose="05000000000000000000" pitchFamily="2" charset="2"/>
            </a:endParaRPr>
          </a:p>
          <a:p>
            <a:pPr marL="0" lvl="1" indent="0">
              <a:buNone/>
            </a:pPr>
            <a:r>
              <a:rPr lang="de-CH" sz="2400" dirty="0">
                <a:sym typeface="Wingdings" panose="05000000000000000000" pitchFamily="2" charset="2"/>
              </a:rPr>
              <a:t>Also muss ich nur bei gelisteten Waren etwas tun??  </a:t>
            </a:r>
            <a:r>
              <a:rPr lang="de-CH" sz="2400" kern="1200" dirty="0">
                <a:sym typeface="Wingdings" panose="05000000000000000000" pitchFamily="2" charset="2"/>
              </a:rPr>
              <a:t>NEIN</a:t>
            </a:r>
            <a:endParaRPr lang="de-CH" sz="2400" kern="1200" dirty="0"/>
          </a:p>
        </p:txBody>
      </p:sp>
    </p:spTree>
    <p:extLst>
      <p:ext uri="{BB962C8B-B14F-4D97-AF65-F5344CB8AC3E}">
        <p14:creationId xmlns:p14="http://schemas.microsoft.com/office/powerpoint/2010/main" val="3095481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27111" y="1439092"/>
            <a:ext cx="11291977" cy="2387600"/>
          </a:xfrm>
        </p:spPr>
        <p:txBody>
          <a:bodyPr>
            <a:normAutofit/>
          </a:bodyPr>
          <a:lstStyle/>
          <a:p>
            <a:r>
              <a:rPr lang="de-DE" sz="4800" dirty="0"/>
              <a:t>Gibt es dazu eine rechtliche Grundlage?</a:t>
            </a:r>
          </a:p>
        </p:txBody>
      </p:sp>
    </p:spTree>
    <p:extLst>
      <p:ext uri="{BB962C8B-B14F-4D97-AF65-F5344CB8AC3E}">
        <p14:creationId xmlns:p14="http://schemas.microsoft.com/office/powerpoint/2010/main" val="2675684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sz="2800" dirty="0"/>
              <a:t>Gibt es dazu eine rechtliche Grundlage?</a:t>
            </a:r>
          </a:p>
        </p:txBody>
      </p:sp>
      <p:pic>
        <p:nvPicPr>
          <p:cNvPr id="5" name="Inhaltsplatzhalter 4">
            <a:extLst>
              <a:ext uri="{FF2B5EF4-FFF2-40B4-BE49-F238E27FC236}">
                <a16:creationId xmlns:a16="http://schemas.microsoft.com/office/drawing/2014/main" id="{3C00AE08-FFB3-8A36-9881-DAB82F372385}"/>
              </a:ext>
            </a:extLst>
          </p:cNvPr>
          <p:cNvPicPr>
            <a:picLocks noGrp="1" noChangeAspect="1"/>
          </p:cNvPicPr>
          <p:nvPr>
            <p:ph idx="1"/>
          </p:nvPr>
        </p:nvPicPr>
        <p:blipFill>
          <a:blip r:embed="rId3"/>
          <a:stretch>
            <a:fillRect/>
          </a:stretch>
        </p:blipFill>
        <p:spPr>
          <a:xfrm>
            <a:off x="688140" y="2843899"/>
            <a:ext cx="10512720" cy="1930747"/>
          </a:xfrm>
        </p:spPr>
      </p:pic>
      <p:pic>
        <p:nvPicPr>
          <p:cNvPr id="7" name="Grafik 6">
            <a:extLst>
              <a:ext uri="{FF2B5EF4-FFF2-40B4-BE49-F238E27FC236}">
                <a16:creationId xmlns:a16="http://schemas.microsoft.com/office/drawing/2014/main" id="{C762DB6D-8991-1D4B-D3A4-329D84D1CED7}"/>
              </a:ext>
            </a:extLst>
          </p:cNvPr>
          <p:cNvPicPr>
            <a:picLocks noChangeAspect="1"/>
          </p:cNvPicPr>
          <p:nvPr/>
        </p:nvPicPr>
        <p:blipFill>
          <a:blip r:embed="rId4"/>
          <a:stretch>
            <a:fillRect/>
          </a:stretch>
        </p:blipFill>
        <p:spPr>
          <a:xfrm>
            <a:off x="688145" y="1850944"/>
            <a:ext cx="10512715" cy="992955"/>
          </a:xfrm>
          <a:prstGeom prst="rect">
            <a:avLst/>
          </a:prstGeom>
        </p:spPr>
      </p:pic>
      <p:sp>
        <p:nvSpPr>
          <p:cNvPr id="8" name="Textfeld 7">
            <a:extLst>
              <a:ext uri="{FF2B5EF4-FFF2-40B4-BE49-F238E27FC236}">
                <a16:creationId xmlns:a16="http://schemas.microsoft.com/office/drawing/2014/main" id="{62DF7FF9-1173-8BFC-3851-C163A11E0C4E}"/>
              </a:ext>
            </a:extLst>
          </p:cNvPr>
          <p:cNvSpPr txBox="1"/>
          <p:nvPr/>
        </p:nvSpPr>
        <p:spPr>
          <a:xfrm>
            <a:off x="688140" y="4973998"/>
            <a:ext cx="8208542" cy="246221"/>
          </a:xfrm>
          <a:prstGeom prst="rect">
            <a:avLst/>
          </a:prstGeom>
          <a:noFill/>
        </p:spPr>
        <p:txBody>
          <a:bodyPr wrap="square" rtlCol="0">
            <a:spAutoFit/>
          </a:bodyPr>
          <a:lstStyle/>
          <a:p>
            <a:r>
              <a:rPr lang="de-DE" sz="1000" dirty="0"/>
              <a:t>* VERORDNUNG (EU) 2021/821 DES EUROPÄISCHEN PARLAMENTS UND DES RATES  vom 20. Mai 2021</a:t>
            </a:r>
          </a:p>
        </p:txBody>
      </p:sp>
    </p:spTree>
    <p:extLst>
      <p:ext uri="{BB962C8B-B14F-4D97-AF65-F5344CB8AC3E}">
        <p14:creationId xmlns:p14="http://schemas.microsoft.com/office/powerpoint/2010/main" val="66874406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9C0657C80C9EB42A8AE8AF1E32C18B5" ma:contentTypeVersion="17" ma:contentTypeDescription="Ein neues Dokument erstellen." ma:contentTypeScope="" ma:versionID="7266b70c08a81e8a2aed64642cc83b8a">
  <xsd:schema xmlns:xsd="http://www.w3.org/2001/XMLSchema" xmlns:xs="http://www.w3.org/2001/XMLSchema" xmlns:p="http://schemas.microsoft.com/office/2006/metadata/properties" xmlns:ns2="bbb3f655-f267-4a84-b742-532fbc77d0ab" xmlns:ns3="f5f3c0c8-cb47-4a26-91a1-a44bb4539247" targetNamespace="http://schemas.microsoft.com/office/2006/metadata/properties" ma:root="true" ma:fieldsID="1f82d46ad9d5b4341a6c71d652089739" ns2:_="" ns3:_="">
    <xsd:import namespace="bbb3f655-f267-4a84-b742-532fbc77d0ab"/>
    <xsd:import namespace="f5f3c0c8-cb47-4a26-91a1-a44bb453924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3f655-f267-4a84-b742-532fbc77d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a4a64a0-82bc-48a6-9867-8208b236fb3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f3c0c8-cb47-4a26-91a1-a44bb4539247"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60bcdc34-3acf-42b1-abfa-b6ef944057a8}" ma:internalName="TaxCatchAll" ma:showField="CatchAllData" ma:web="f5f3c0c8-cb47-4a26-91a1-a44bb45392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5f3c0c8-cb47-4a26-91a1-a44bb4539247" xsi:nil="true"/>
    <lcf76f155ced4ddcb4097134ff3c332f xmlns="bbb3f655-f267-4a84-b742-532fbc77d0a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3394162-40FB-4CA0-9185-25340387923C}"/>
</file>

<file path=customXml/itemProps2.xml><?xml version="1.0" encoding="utf-8"?>
<ds:datastoreItem xmlns:ds="http://schemas.openxmlformats.org/officeDocument/2006/customXml" ds:itemID="{4AA77710-43E4-4A9C-A5E2-71BD102C0DC1}">
  <ds:schemaRefs>
    <ds:schemaRef ds:uri="http://schemas.microsoft.com/sharepoint/v3/contenttype/forms"/>
  </ds:schemaRefs>
</ds:datastoreItem>
</file>

<file path=customXml/itemProps3.xml><?xml version="1.0" encoding="utf-8"?>
<ds:datastoreItem xmlns:ds="http://schemas.openxmlformats.org/officeDocument/2006/customXml" ds:itemID="{34B621A1-4D57-4EAA-AF41-3C119A1335F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1295</Words>
  <Application>Microsoft Office PowerPoint</Application>
  <PresentationFormat>Breitbild</PresentationFormat>
  <Paragraphs>186</Paragraphs>
  <Slides>25</Slides>
  <Notes>24</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25</vt:i4>
      </vt:variant>
    </vt:vector>
  </HeadingPairs>
  <TitlesOfParts>
    <vt:vector size="31" baseType="lpstr">
      <vt:lpstr>Arial</vt:lpstr>
      <vt:lpstr>Calibri</vt:lpstr>
      <vt:lpstr>Calibri Light</vt:lpstr>
      <vt:lpstr>Candara</vt:lpstr>
      <vt:lpstr>Titillium Web</vt:lpstr>
      <vt:lpstr>Office</vt:lpstr>
      <vt:lpstr>Herzlich Willkommen</vt:lpstr>
      <vt:lpstr>Agenda</vt:lpstr>
      <vt:lpstr>Grundlagen der Exportkontrolle- 4 Säulen</vt:lpstr>
      <vt:lpstr>Grundlagen der Exportkontrolle- 4 Säulen</vt:lpstr>
      <vt:lpstr>Grundlagen der Exportkontrolle- 4 Säulen</vt:lpstr>
      <vt:lpstr>Was ist ein ICP?</vt:lpstr>
      <vt:lpstr>Was ist ein ICP?</vt:lpstr>
      <vt:lpstr>Gibt es dazu eine rechtliche Grundlage?</vt:lpstr>
      <vt:lpstr>Gibt es dazu eine rechtliche Grundlage?</vt:lpstr>
      <vt:lpstr>Warum benötige ich ein ICP</vt:lpstr>
      <vt:lpstr>Warum benötige ich ein ICP</vt:lpstr>
      <vt:lpstr>Warum benötige ich ein ICP</vt:lpstr>
      <vt:lpstr>Wie gestalte ich ein ICP</vt:lpstr>
      <vt:lpstr>Wie gestalte ich ein ICP</vt:lpstr>
      <vt:lpstr>Wie gestalte ich ein ICP</vt:lpstr>
      <vt:lpstr>Wie gestalte ich ein ICP</vt:lpstr>
      <vt:lpstr>Wie gestalte ich ein ICP</vt:lpstr>
      <vt:lpstr>Wie gestalte ich ein ICP</vt:lpstr>
      <vt:lpstr>Wie gestalte ich ein ICP</vt:lpstr>
      <vt:lpstr>Wie gestalte ich ein ICP</vt:lpstr>
      <vt:lpstr>Wie gestalte ich ein ICP</vt:lpstr>
      <vt:lpstr>Wie gestalte ich ein ICP</vt:lpstr>
      <vt:lpstr>Wie gestalte ich ein ICP</vt:lpstr>
      <vt:lpstr>Beantwortung Ihrer Fragen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Holger Schmidbaur</dc:creator>
  <cp:lastModifiedBy>Schmidbaur, Holger</cp:lastModifiedBy>
  <cp:revision>99</cp:revision>
  <dcterms:created xsi:type="dcterms:W3CDTF">2021-05-05T14:04:50Z</dcterms:created>
  <dcterms:modified xsi:type="dcterms:W3CDTF">2023-08-19T17:36:15Z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0x010100E9C0657C80C9EB42A8AE8AF1E32C18B5</vt:lpwstr>
  </property>
  <property fmtid="{D5CDD505-2E9C-101B-9397-08002B2CF9AE}" pid="3" name="MSIP_Label_36791f77-3d39-4d72-9277-ac879ec799ed_Enabled">
    <vt:lpwstr>true</vt:lpwstr>
  </property>
  <property fmtid="{D5CDD505-2E9C-101B-9397-08002B2CF9AE}" pid="4" name="MSIP_Label_36791f77-3d39-4d72-9277-ac879ec799ed_SetDate">
    <vt:lpwstr>2023-05-24T20:51:59Z</vt:lpwstr>
  </property>
  <property fmtid="{D5CDD505-2E9C-101B-9397-08002B2CF9AE}" pid="5" name="MSIP_Label_36791f77-3d39-4d72-9277-ac879ec799ed_Method">
    <vt:lpwstr>Standard</vt:lpwstr>
  </property>
  <property fmtid="{D5CDD505-2E9C-101B-9397-08002B2CF9AE}" pid="6" name="MSIP_Label_36791f77-3d39-4d72-9277-ac879ec799ed_Name">
    <vt:lpwstr>restricted-default</vt:lpwstr>
  </property>
  <property fmtid="{D5CDD505-2E9C-101B-9397-08002B2CF9AE}" pid="7" name="MSIP_Label_36791f77-3d39-4d72-9277-ac879ec799ed_SiteId">
    <vt:lpwstr>254ba93e-1f6f-48f3-90e6-e2766664b477</vt:lpwstr>
  </property>
  <property fmtid="{D5CDD505-2E9C-101B-9397-08002B2CF9AE}" pid="8" name="MSIP_Label_36791f77-3d39-4d72-9277-ac879ec799ed_ActionId">
    <vt:lpwstr>ea630e2d-a941-41e3-b087-d52c903b9f0d</vt:lpwstr>
  </property>
  <property fmtid="{D5CDD505-2E9C-101B-9397-08002B2CF9AE}" pid="9" name="MSIP_Label_36791f77-3d39-4d72-9277-ac879ec799ed_ContentBits">
    <vt:lpwstr>0</vt:lpwstr>
  </property>
  <property fmtid="{D5CDD505-2E9C-101B-9397-08002B2CF9AE}" pid="10" name="MediaServiceImageTags">
    <vt:lpwstr/>
  </property>
</Properties>
</file>