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5" r:id="rId5"/>
    <p:sldId id="257" r:id="rId6"/>
    <p:sldId id="266" r:id="rId7"/>
    <p:sldId id="267" r:id="rId8"/>
    <p:sldId id="276" r:id="rId9"/>
    <p:sldId id="277" r:id="rId10"/>
    <p:sldId id="278" r:id="rId11"/>
    <p:sldId id="279" r:id="rId12"/>
    <p:sldId id="280" r:id="rId13"/>
    <p:sldId id="281" r:id="rId14"/>
    <p:sldId id="282" r:id="rId15"/>
    <p:sldId id="283" r:id="rId16"/>
    <p:sldId id="284" r:id="rId17"/>
    <p:sldId id="285" r:id="rId18"/>
    <p:sldId id="287" r:id="rId19"/>
    <p:sldId id="286" r:id="rId20"/>
    <p:sldId id="288" r:id="rId21"/>
    <p:sldId id="289" r:id="rId22"/>
    <p:sldId id="290"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59"/>
    <a:srgbClr val="1D4592"/>
    <a:srgbClr val="00ADBC"/>
    <a:srgbClr val="BACF31"/>
    <a:srgbClr val="008AAE"/>
    <a:srgbClr val="BE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5"/>
    <p:restoredTop sz="94684"/>
  </p:normalViewPr>
  <p:slideViewPr>
    <p:cSldViewPr snapToGrid="0">
      <p:cViewPr varScale="1">
        <p:scale>
          <a:sx n="106" d="100"/>
          <a:sy n="106" d="100"/>
        </p:scale>
        <p:origin x="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4F2FC-1EA9-4301-80EF-163187E03ABC}" type="datetimeFigureOut">
              <a:rPr lang="de-DE" smtClean="0"/>
              <a:t>23.06.24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D102-ED8C-4AD8-BFF6-7040C3928CC0}" type="slidenum">
              <a:rPr lang="de-DE" smtClean="0"/>
              <a:t>‹Nr.›</a:t>
            </a:fld>
            <a:endParaRPr lang="de-DE"/>
          </a:p>
        </p:txBody>
      </p:sp>
    </p:spTree>
    <p:extLst>
      <p:ext uri="{BB962C8B-B14F-4D97-AF65-F5344CB8AC3E}">
        <p14:creationId xmlns:p14="http://schemas.microsoft.com/office/powerpoint/2010/main" val="378286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a:t>
            </a:fld>
            <a:endParaRPr lang="de-DE"/>
          </a:p>
        </p:txBody>
      </p:sp>
    </p:spTree>
    <p:extLst>
      <p:ext uri="{BB962C8B-B14F-4D97-AF65-F5344CB8AC3E}">
        <p14:creationId xmlns:p14="http://schemas.microsoft.com/office/powerpoint/2010/main" val="255785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10</a:t>
            </a:fld>
            <a:endParaRPr lang="de-DE"/>
          </a:p>
        </p:txBody>
      </p:sp>
    </p:spTree>
    <p:extLst>
      <p:ext uri="{BB962C8B-B14F-4D97-AF65-F5344CB8AC3E}">
        <p14:creationId xmlns:p14="http://schemas.microsoft.com/office/powerpoint/2010/main" val="91793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11</a:t>
            </a:fld>
            <a:endParaRPr lang="de-DE"/>
          </a:p>
        </p:txBody>
      </p:sp>
    </p:spTree>
    <p:extLst>
      <p:ext uri="{BB962C8B-B14F-4D97-AF65-F5344CB8AC3E}">
        <p14:creationId xmlns:p14="http://schemas.microsoft.com/office/powerpoint/2010/main" val="143456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12</a:t>
            </a:fld>
            <a:endParaRPr lang="de-DE"/>
          </a:p>
        </p:txBody>
      </p:sp>
    </p:spTree>
    <p:extLst>
      <p:ext uri="{BB962C8B-B14F-4D97-AF65-F5344CB8AC3E}">
        <p14:creationId xmlns:p14="http://schemas.microsoft.com/office/powerpoint/2010/main" val="122979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13</a:t>
            </a:fld>
            <a:endParaRPr lang="de-DE"/>
          </a:p>
        </p:txBody>
      </p:sp>
    </p:spTree>
    <p:extLst>
      <p:ext uri="{BB962C8B-B14F-4D97-AF65-F5344CB8AC3E}">
        <p14:creationId xmlns:p14="http://schemas.microsoft.com/office/powerpoint/2010/main" val="203706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14</a:t>
            </a:fld>
            <a:endParaRPr lang="de-DE"/>
          </a:p>
        </p:txBody>
      </p:sp>
    </p:spTree>
    <p:extLst>
      <p:ext uri="{BB962C8B-B14F-4D97-AF65-F5344CB8AC3E}">
        <p14:creationId xmlns:p14="http://schemas.microsoft.com/office/powerpoint/2010/main" val="141286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15</a:t>
            </a:fld>
            <a:endParaRPr lang="de-DE"/>
          </a:p>
        </p:txBody>
      </p:sp>
    </p:spTree>
    <p:extLst>
      <p:ext uri="{BB962C8B-B14F-4D97-AF65-F5344CB8AC3E}">
        <p14:creationId xmlns:p14="http://schemas.microsoft.com/office/powerpoint/2010/main" val="148618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16</a:t>
            </a:fld>
            <a:endParaRPr lang="de-DE"/>
          </a:p>
        </p:txBody>
      </p:sp>
    </p:spTree>
    <p:extLst>
      <p:ext uri="{BB962C8B-B14F-4D97-AF65-F5344CB8AC3E}">
        <p14:creationId xmlns:p14="http://schemas.microsoft.com/office/powerpoint/2010/main" val="942269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17</a:t>
            </a:fld>
            <a:endParaRPr lang="de-DE"/>
          </a:p>
        </p:txBody>
      </p:sp>
    </p:spTree>
    <p:extLst>
      <p:ext uri="{BB962C8B-B14F-4D97-AF65-F5344CB8AC3E}">
        <p14:creationId xmlns:p14="http://schemas.microsoft.com/office/powerpoint/2010/main" val="692187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18</a:t>
            </a:fld>
            <a:endParaRPr lang="de-DE"/>
          </a:p>
        </p:txBody>
      </p:sp>
    </p:spTree>
    <p:extLst>
      <p:ext uri="{BB962C8B-B14F-4D97-AF65-F5344CB8AC3E}">
        <p14:creationId xmlns:p14="http://schemas.microsoft.com/office/powerpoint/2010/main" val="813726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19</a:t>
            </a:fld>
            <a:endParaRPr lang="de-DE"/>
          </a:p>
        </p:txBody>
      </p:sp>
    </p:spTree>
    <p:extLst>
      <p:ext uri="{BB962C8B-B14F-4D97-AF65-F5344CB8AC3E}">
        <p14:creationId xmlns:p14="http://schemas.microsoft.com/office/powerpoint/2010/main" val="312196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2</a:t>
            </a:fld>
            <a:endParaRPr lang="de-DE"/>
          </a:p>
        </p:txBody>
      </p:sp>
    </p:spTree>
    <p:extLst>
      <p:ext uri="{BB962C8B-B14F-4D97-AF65-F5344CB8AC3E}">
        <p14:creationId xmlns:p14="http://schemas.microsoft.com/office/powerpoint/2010/main" val="101050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a:t>
            </a:fld>
            <a:endParaRPr lang="de-DE"/>
          </a:p>
        </p:txBody>
      </p:sp>
    </p:spTree>
    <p:extLst>
      <p:ext uri="{BB962C8B-B14F-4D97-AF65-F5344CB8AC3E}">
        <p14:creationId xmlns:p14="http://schemas.microsoft.com/office/powerpoint/2010/main" val="210554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a:t>
            </a:fld>
            <a:endParaRPr lang="de-DE"/>
          </a:p>
        </p:txBody>
      </p:sp>
    </p:spTree>
    <p:extLst>
      <p:ext uri="{BB962C8B-B14F-4D97-AF65-F5344CB8AC3E}">
        <p14:creationId xmlns:p14="http://schemas.microsoft.com/office/powerpoint/2010/main" val="291974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5</a:t>
            </a:fld>
            <a:endParaRPr lang="de-DE"/>
          </a:p>
        </p:txBody>
      </p:sp>
    </p:spTree>
    <p:extLst>
      <p:ext uri="{BB962C8B-B14F-4D97-AF65-F5344CB8AC3E}">
        <p14:creationId xmlns:p14="http://schemas.microsoft.com/office/powerpoint/2010/main" val="367118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6</a:t>
            </a:fld>
            <a:endParaRPr lang="de-DE"/>
          </a:p>
        </p:txBody>
      </p:sp>
    </p:spTree>
    <p:extLst>
      <p:ext uri="{BB962C8B-B14F-4D97-AF65-F5344CB8AC3E}">
        <p14:creationId xmlns:p14="http://schemas.microsoft.com/office/powerpoint/2010/main" val="9001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7</a:t>
            </a:fld>
            <a:endParaRPr lang="de-DE"/>
          </a:p>
        </p:txBody>
      </p:sp>
    </p:spTree>
    <p:extLst>
      <p:ext uri="{BB962C8B-B14F-4D97-AF65-F5344CB8AC3E}">
        <p14:creationId xmlns:p14="http://schemas.microsoft.com/office/powerpoint/2010/main" val="66009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8</a:t>
            </a:fld>
            <a:endParaRPr lang="de-DE"/>
          </a:p>
        </p:txBody>
      </p:sp>
    </p:spTree>
    <p:extLst>
      <p:ext uri="{BB962C8B-B14F-4D97-AF65-F5344CB8AC3E}">
        <p14:creationId xmlns:p14="http://schemas.microsoft.com/office/powerpoint/2010/main" val="169218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9</a:t>
            </a:fld>
            <a:endParaRPr lang="de-DE"/>
          </a:p>
        </p:txBody>
      </p:sp>
    </p:spTree>
    <p:extLst>
      <p:ext uri="{BB962C8B-B14F-4D97-AF65-F5344CB8AC3E}">
        <p14:creationId xmlns:p14="http://schemas.microsoft.com/office/powerpoint/2010/main" val="245388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09D8C-D17F-40C1-9960-C901050833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F2FCDAD-2EF1-48D5-93AB-66FC7580F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B8A9647-B25D-48AB-85AB-63B3FDF34975}"/>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5" name="Fußzeilenplatzhalter 4">
            <a:extLst>
              <a:ext uri="{FF2B5EF4-FFF2-40B4-BE49-F238E27FC236}">
                <a16:creationId xmlns:a16="http://schemas.microsoft.com/office/drawing/2014/main" id="{C6A8FE7D-C6C5-4AF5-9E20-E4D611D9F4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28CEAA-F0AA-4EBC-8684-36AF5E4DDC2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72139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7BD9C-D9F3-400A-8CFF-401601F12F6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6D15F60-2565-4CA6-9B06-8BF3E272EC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8B3FCF-2CAA-4A2F-814E-96EA1333AA51}"/>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5" name="Fußzeilenplatzhalter 4">
            <a:extLst>
              <a:ext uri="{FF2B5EF4-FFF2-40B4-BE49-F238E27FC236}">
                <a16:creationId xmlns:a16="http://schemas.microsoft.com/office/drawing/2014/main" id="{2850D9AC-1F63-48F9-BEDF-0B004727D8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CD74FE-FF0D-456C-BD34-53C0BD1AF578}"/>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413361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253249-D94C-4414-A53F-B6289404A1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14984CF-43F8-4C47-89C9-522B01B484F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C3A2EB5-2872-48DB-893C-20BD09C1456F}"/>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5" name="Fußzeilenplatzhalter 4">
            <a:extLst>
              <a:ext uri="{FF2B5EF4-FFF2-40B4-BE49-F238E27FC236}">
                <a16:creationId xmlns:a16="http://schemas.microsoft.com/office/drawing/2014/main" id="{25113045-1971-4032-984B-B124DDAAAE6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E9476-2AFD-42D9-944F-3C7C1680F366}"/>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424072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E0945-4E4E-43FC-9DC4-FC2AC363D73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BD243B9-546C-4165-8122-4A32610B155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621E0C-4B83-4452-AED3-06C84E19A017}"/>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5" name="Fußzeilenplatzhalter 4">
            <a:extLst>
              <a:ext uri="{FF2B5EF4-FFF2-40B4-BE49-F238E27FC236}">
                <a16:creationId xmlns:a16="http://schemas.microsoft.com/office/drawing/2014/main" id="{A45E0B01-CF94-451E-B24D-6AA2DFC4CD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58A82B-E8A6-457D-BD88-5D57F8F0FF9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60187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D4C8A-53F9-457E-805F-88AA8778B3F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49BB81-1498-49C2-B769-21601D157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5439931-9EA2-4C7C-B8A2-1DE8BDD8C90B}"/>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5" name="Fußzeilenplatzhalter 4">
            <a:extLst>
              <a:ext uri="{FF2B5EF4-FFF2-40B4-BE49-F238E27FC236}">
                <a16:creationId xmlns:a16="http://schemas.microsoft.com/office/drawing/2014/main" id="{C17AD10E-37D4-40B4-946F-9AD0BDFA2FA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5A8145-9ECA-46BF-8551-8593717C75E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78997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DDD24-ED27-406C-8189-F7DC13BF6CA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A8A712-A4A7-46C2-B732-04A4C2A9141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AD2D496-607B-444C-B5D3-3DF4C6F9825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F9E06D4-913B-468B-A719-9B116A82BB0D}"/>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6" name="Fußzeilenplatzhalter 5">
            <a:extLst>
              <a:ext uri="{FF2B5EF4-FFF2-40B4-BE49-F238E27FC236}">
                <a16:creationId xmlns:a16="http://schemas.microsoft.com/office/drawing/2014/main" id="{EC02B5A8-D2A8-4FE5-911D-A41A0B1416C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BF64F7F-881A-4090-AB6F-63AC55AB167E}"/>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68144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3F02E-A78D-4BBD-B7B8-718F5D99023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2C6E704-DF67-46DD-BEC6-6F6D04FCC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EB8707-F719-4D63-B65C-7474EA7C6D1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A82921A-4C61-48EA-A3AE-8D6586C44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3322621-6785-47C1-A960-FAE609399E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E64BD54-57E8-4B79-A70E-EBB0B4489401}"/>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8" name="Fußzeilenplatzhalter 7">
            <a:extLst>
              <a:ext uri="{FF2B5EF4-FFF2-40B4-BE49-F238E27FC236}">
                <a16:creationId xmlns:a16="http://schemas.microsoft.com/office/drawing/2014/main" id="{288E0EA3-2785-490C-8499-CF18E7BDAB0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5D8923-4C87-47B3-B02A-B791E71BB16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03141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6449-671A-41C3-A4E8-264C7AD98D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2CF2108-F81A-4E8A-8A8C-87BC2C0DA60C}"/>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4" name="Fußzeilenplatzhalter 3">
            <a:extLst>
              <a:ext uri="{FF2B5EF4-FFF2-40B4-BE49-F238E27FC236}">
                <a16:creationId xmlns:a16="http://schemas.microsoft.com/office/drawing/2014/main" id="{2762A6B1-79A6-4BC7-BD39-2B77D23D890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85CB9DC-17FB-4AD8-831F-F3B385F5689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208921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031E6E3-BFA0-4F8E-A5B9-F86CA6EF488F}"/>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3" name="Fußzeilenplatzhalter 2">
            <a:extLst>
              <a:ext uri="{FF2B5EF4-FFF2-40B4-BE49-F238E27FC236}">
                <a16:creationId xmlns:a16="http://schemas.microsoft.com/office/drawing/2014/main" id="{2C589303-DFCD-424B-AB91-C1F6A616A73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EEB0FDA-0E7D-4A5E-8034-95B4A3CE7B4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200328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193B2-447E-4376-850E-94B24105A3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48FB7EA-A96E-492E-A6A3-CD7E449AD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7EF09B2-93D8-46CD-8F07-28FB50DF5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B14A11-CE36-4739-976D-8F2BD2F8F50C}"/>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6" name="Fußzeilenplatzhalter 5">
            <a:extLst>
              <a:ext uri="{FF2B5EF4-FFF2-40B4-BE49-F238E27FC236}">
                <a16:creationId xmlns:a16="http://schemas.microsoft.com/office/drawing/2014/main" id="{CEBB6518-D1E3-4078-BBC0-2BCFD64CBBC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61A504F-BA42-43F3-A07E-12363327A147}"/>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33954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87C88-AFEC-4375-9C39-A3BD0D2F05A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BD4EED-78EE-4126-A3DB-D5067AEB3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E32A398-06DB-4611-9DC5-9DF538473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2DCF5C-0F75-4880-88A6-9E19542F07A0}"/>
              </a:ext>
            </a:extLst>
          </p:cNvPr>
          <p:cNvSpPr>
            <a:spLocks noGrp="1"/>
          </p:cNvSpPr>
          <p:nvPr>
            <p:ph type="dt" sz="half" idx="10"/>
          </p:nvPr>
        </p:nvSpPr>
        <p:spPr/>
        <p:txBody>
          <a:bodyPr/>
          <a:lstStyle/>
          <a:p>
            <a:fld id="{697AE748-7D4E-40E6-A0AD-934BC30056A5}" type="datetimeFigureOut">
              <a:rPr lang="de-DE" smtClean="0"/>
              <a:t>23.06.24</a:t>
            </a:fld>
            <a:endParaRPr lang="de-DE"/>
          </a:p>
        </p:txBody>
      </p:sp>
      <p:sp>
        <p:nvSpPr>
          <p:cNvPr id="6" name="Fußzeilenplatzhalter 5">
            <a:extLst>
              <a:ext uri="{FF2B5EF4-FFF2-40B4-BE49-F238E27FC236}">
                <a16:creationId xmlns:a16="http://schemas.microsoft.com/office/drawing/2014/main" id="{F0C46A71-DD45-4F3C-95E6-9BA422306A4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0DF3BC9-1EB8-42CA-BAA6-AAFE16589BE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96744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AAC2AD-9C21-4C2C-85A3-660D6119A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AD04738-F7AF-4A1F-A8F2-693409A18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E96F40D-BE78-4011-A89A-F5F5DF5CB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AE748-7D4E-40E6-A0AD-934BC30056A5}" type="datetimeFigureOut">
              <a:rPr lang="de-DE" smtClean="0"/>
              <a:t>23.06.24</a:t>
            </a:fld>
            <a:endParaRPr lang="de-DE"/>
          </a:p>
        </p:txBody>
      </p:sp>
      <p:sp>
        <p:nvSpPr>
          <p:cNvPr id="5" name="Fußzeilenplatzhalter 4">
            <a:extLst>
              <a:ext uri="{FF2B5EF4-FFF2-40B4-BE49-F238E27FC236}">
                <a16:creationId xmlns:a16="http://schemas.microsoft.com/office/drawing/2014/main" id="{249F2EB8-B21C-48DF-B01B-3924455C4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6110CD8-133C-416D-8111-312E1F665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1C434-31DD-49E2-A4ED-9B6F0DB5DE80}" type="slidenum">
              <a:rPr lang="de-DE" smtClean="0"/>
              <a:t>‹Nr.›</a:t>
            </a:fld>
            <a:endParaRPr lang="de-DE"/>
          </a:p>
        </p:txBody>
      </p:sp>
    </p:spTree>
    <p:extLst>
      <p:ext uri="{BB962C8B-B14F-4D97-AF65-F5344CB8AC3E}">
        <p14:creationId xmlns:p14="http://schemas.microsoft.com/office/powerpoint/2010/main" val="132852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zoll.de/SharedDocs/Downloads/DE/FormulareMerkblaetter/Zollrecht/mb_zu_zollanmeldungen.pdf?__blob=publicationFile&amp;v=1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auskunft.ezt-online.de/ezto/GetDoc.do?pkg=pkg_dok_auslesen&amp;prc=dok_frameset&amp;p1=BBS_NV&amp;p2=einfv_nv_001.htm&amp;p0=22.07.202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auskunft.ezt-online.de/ezto/GetDoc.do?pkg=pkg_dok_auslesen&amp;prc=dok_frameset&amp;p1=BBS_NV&amp;p2=einfv_nv_001.htm&amp;p0=22.07.202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auskunft.ezt-online.de/ezto/Welcome.d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axation-customs.ec.europa.eu/single-administrative-document-sad_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tinyurl.com/28bytxhm" TargetMode="External"/><Relationship Id="rId4" Type="http://schemas.openxmlformats.org/officeDocument/2006/relationships/hyperlink" Target="https://tinyurl.com/yo5hupm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yo5hupm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nhaltsplatzhalter 29">
            <a:extLst>
              <a:ext uri="{FF2B5EF4-FFF2-40B4-BE49-F238E27FC236}">
                <a16:creationId xmlns:a16="http://schemas.microsoft.com/office/drawing/2014/main" id="{9E1AFFA6-924A-4C16-8DB9-46B1577112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el 1">
            <a:extLst>
              <a:ext uri="{FF2B5EF4-FFF2-40B4-BE49-F238E27FC236}">
                <a16:creationId xmlns:a16="http://schemas.microsoft.com/office/drawing/2014/main" id="{BF8B35B8-5CE8-45A8-B598-754888B977AD}"/>
              </a:ext>
            </a:extLst>
          </p:cNvPr>
          <p:cNvSpPr>
            <a:spLocks noGrp="1"/>
          </p:cNvSpPr>
          <p:nvPr>
            <p:ph type="title"/>
          </p:nvPr>
        </p:nvSpPr>
        <p:spPr>
          <a:xfrm>
            <a:off x="664127" y="3273878"/>
            <a:ext cx="10515600" cy="1325563"/>
          </a:xfrm>
        </p:spPr>
        <p:txBody>
          <a:bodyPr>
            <a:normAutofit/>
          </a:bodyPr>
          <a:lstStyle/>
          <a:p>
            <a:r>
              <a:rPr lang="de-DE" sz="2800" b="1" dirty="0">
                <a:solidFill>
                  <a:srgbClr val="004359"/>
                </a:solidFill>
                <a:latin typeface="Titillium Web" panose="00000500000000000000" pitchFamily="2" charset="0"/>
              </a:rPr>
              <a:t>zum Webinar Zollanmeldung mit Julianna Straib-Lorenz</a:t>
            </a:r>
          </a:p>
        </p:txBody>
      </p:sp>
      <p:sp>
        <p:nvSpPr>
          <p:cNvPr id="6" name="Textfeld 5">
            <a:extLst>
              <a:ext uri="{FF2B5EF4-FFF2-40B4-BE49-F238E27FC236}">
                <a16:creationId xmlns:a16="http://schemas.microsoft.com/office/drawing/2014/main" id="{3B62AD22-3F05-49EE-81C7-76FA584D5458}"/>
              </a:ext>
            </a:extLst>
          </p:cNvPr>
          <p:cNvSpPr txBox="1"/>
          <p:nvPr/>
        </p:nvSpPr>
        <p:spPr>
          <a:xfrm>
            <a:off x="0" y="2802602"/>
            <a:ext cx="7201647" cy="1015663"/>
          </a:xfrm>
          <a:prstGeom prst="rect">
            <a:avLst/>
          </a:prstGeom>
          <a:noFill/>
        </p:spPr>
        <p:txBody>
          <a:bodyPr wrap="square" rtlCol="0" anchor="t">
            <a:spAutoFit/>
          </a:bodyPr>
          <a:lstStyle/>
          <a:p>
            <a:pPr algn="ctr"/>
            <a:r>
              <a:rPr lang="de-DE" sz="6000" b="1">
                <a:solidFill>
                  <a:srgbClr val="004359"/>
                </a:solidFill>
                <a:latin typeface="Titillium Web" panose="00000500000000000000" pitchFamily="2" charset="0"/>
              </a:rPr>
              <a:t>Herzlich willkommen</a:t>
            </a:r>
          </a:p>
        </p:txBody>
      </p:sp>
      <p:sp>
        <p:nvSpPr>
          <p:cNvPr id="9" name="Rechteck 8">
            <a:extLst>
              <a:ext uri="{FF2B5EF4-FFF2-40B4-BE49-F238E27FC236}">
                <a16:creationId xmlns:a16="http://schemas.microsoft.com/office/drawing/2014/main" id="{09808BEA-BC43-4AD9-89F5-9EB85E636B88}"/>
              </a:ext>
            </a:extLst>
          </p:cNvPr>
          <p:cNvSpPr/>
          <p:nvPr/>
        </p:nvSpPr>
        <p:spPr>
          <a:xfrm>
            <a:off x="0" y="4919477"/>
            <a:ext cx="7201647" cy="850790"/>
          </a:xfrm>
          <a:prstGeom prst="rect">
            <a:avLst/>
          </a:prstGeom>
          <a:solidFill>
            <a:srgbClr val="BACF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a:solidFill>
                  <a:srgbClr val="004359"/>
                </a:solidFill>
                <a:latin typeface="Titillium Web" panose="00000500000000000000" pitchFamily="2" charset="0"/>
              </a:rPr>
              <a:t>		Gleich geht es los!</a:t>
            </a:r>
          </a:p>
        </p:txBody>
      </p:sp>
      <p:pic>
        <p:nvPicPr>
          <p:cNvPr id="17" name="Grafik 16" descr="Ein Bild, das Schild, sitzend, dunkel, Frau enthält.&#10;&#10;Automatisch generierte Beschreibung">
            <a:extLst>
              <a:ext uri="{FF2B5EF4-FFF2-40B4-BE49-F238E27FC236}">
                <a16:creationId xmlns:a16="http://schemas.microsoft.com/office/drawing/2014/main" id="{0576B265-E39A-47FB-BDAD-8C8C36190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101" y="5829913"/>
            <a:ext cx="3601206" cy="1028087"/>
          </a:xfrm>
          <a:prstGeom prst="rect">
            <a:avLst/>
          </a:prstGeom>
        </p:spPr>
      </p:pic>
      <p:sp>
        <p:nvSpPr>
          <p:cNvPr id="22" name="Gleichschenkliges Dreieck 21">
            <a:extLst>
              <a:ext uri="{FF2B5EF4-FFF2-40B4-BE49-F238E27FC236}">
                <a16:creationId xmlns:a16="http://schemas.microsoft.com/office/drawing/2014/main" id="{1485B3F1-95AD-4012-868B-9A46F6721245}"/>
              </a:ext>
            </a:extLst>
          </p:cNvPr>
          <p:cNvSpPr/>
          <p:nvPr/>
        </p:nvSpPr>
        <p:spPr>
          <a:xfrm rot="5400000">
            <a:off x="-347810" y="5260846"/>
            <a:ext cx="850789" cy="155171"/>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290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10</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320087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endParaRPr lang="de-DE" sz="2000" b="1" dirty="0">
              <a:solidFill>
                <a:srgbClr val="004359"/>
              </a:solidFill>
              <a:effectLst/>
              <a:latin typeface="Titillium Web" panose="00000500000000000000" pitchFamily="2" charset="0"/>
              <a:cs typeface="Calibri"/>
            </a:endParaRPr>
          </a:p>
          <a:p>
            <a:pPr marL="285750" indent="-285750">
              <a:buFont typeface="Arial" panose="020B0604020202020204" pitchFamily="34" charset="0"/>
              <a:buChar char="•"/>
            </a:pPr>
            <a:r>
              <a:rPr lang="de-DE" dirty="0">
                <a:solidFill>
                  <a:srgbClr val="004359"/>
                </a:solidFill>
                <a:effectLst/>
                <a:latin typeface="Titillium Web" pitchFamily="2" charset="77"/>
              </a:rPr>
              <a:t>Position</a:t>
            </a:r>
          </a:p>
          <a:p>
            <a:pPr lvl="2"/>
            <a:r>
              <a:rPr lang="de-DE" dirty="0">
                <a:solidFill>
                  <a:srgbClr val="004359"/>
                </a:solidFill>
                <a:effectLst/>
                <a:latin typeface="Titillium Web" pitchFamily="2" charset="77"/>
              </a:rPr>
              <a:t>Anzahl der Warenpositionen</a:t>
            </a:r>
          </a:p>
          <a:p>
            <a:pPr marL="285750" indent="-285750">
              <a:buFont typeface="Arial" panose="020B0604020202020204" pitchFamily="34" charset="0"/>
              <a:buChar char="•"/>
            </a:pPr>
            <a:r>
              <a:rPr lang="de-DE" dirty="0">
                <a:solidFill>
                  <a:srgbClr val="004359"/>
                </a:solidFill>
                <a:latin typeface="Titillium Web" pitchFamily="2" charset="77"/>
              </a:rPr>
              <a:t>Empfänger</a:t>
            </a:r>
          </a:p>
          <a:p>
            <a:pPr lvl="2"/>
            <a:r>
              <a:rPr lang="de-DE" dirty="0">
                <a:solidFill>
                  <a:srgbClr val="004359"/>
                </a:solidFill>
                <a:effectLst/>
                <a:latin typeface="Titillium Web" pitchFamily="2" charset="77"/>
              </a:rPr>
              <a:t>Körperlicher Empfänger der Ware im Drittland</a:t>
            </a:r>
          </a:p>
          <a:p>
            <a:endParaRPr lang="de-DE" dirty="0">
              <a:solidFill>
                <a:srgbClr val="004359"/>
              </a:solidFill>
              <a:latin typeface="Titillium Web" pitchFamily="2" charset="77"/>
              <a:cs typeface="Calibri"/>
            </a:endParaRPr>
          </a:p>
          <a:p>
            <a:br>
              <a:rPr lang="de-DE" dirty="0">
                <a:solidFill>
                  <a:srgbClr val="004359"/>
                </a:solidFill>
                <a:latin typeface="Titillium Web" panose="00000500000000000000" pitchFamily="2" charset="0"/>
                <a:cs typeface="Calibri"/>
              </a:rPr>
            </a:br>
            <a:endParaRPr lang="de-DE"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735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88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11</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403187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endParaRPr lang="de-DE" sz="2000" b="1" dirty="0">
              <a:solidFill>
                <a:srgbClr val="004359"/>
              </a:solidFill>
              <a:effectLst/>
              <a:latin typeface="Titillium Web" panose="00000500000000000000" pitchFamily="2" charset="0"/>
              <a:cs typeface="Calibri"/>
            </a:endParaRPr>
          </a:p>
          <a:p>
            <a:pPr marL="285750" indent="-285750">
              <a:buFont typeface="Arial" panose="020B0604020202020204" pitchFamily="34" charset="0"/>
              <a:buChar char="•"/>
            </a:pPr>
            <a:r>
              <a:rPr lang="de-DE" dirty="0">
                <a:solidFill>
                  <a:srgbClr val="004359"/>
                </a:solidFill>
                <a:latin typeface="Titillium Web" pitchFamily="2" charset="77"/>
              </a:rPr>
              <a:t>Anmelder/Vertreter</a:t>
            </a:r>
          </a:p>
          <a:p>
            <a:pPr lvl="2"/>
            <a:r>
              <a:rPr lang="de-DE" dirty="0">
                <a:solidFill>
                  <a:srgbClr val="004359"/>
                </a:solidFill>
                <a:effectLst/>
                <a:latin typeface="Titillium Web" pitchFamily="2" charset="77"/>
              </a:rPr>
              <a:t>2 Vertreter (direkte Vertretung im Sinne von Artikel 18 Absatz 1 UAbs.1 UZK) </a:t>
            </a:r>
          </a:p>
          <a:p>
            <a:pPr lvl="3"/>
            <a:r>
              <a:rPr lang="de-DE" dirty="0">
                <a:solidFill>
                  <a:srgbClr val="004359"/>
                </a:solidFill>
                <a:latin typeface="Titillium Web" pitchFamily="2" charset="77"/>
              </a:rPr>
              <a:t>wenn der Vertreter im Namen und für Rechnung eines anderen handelt,</a:t>
            </a:r>
            <a:endParaRPr lang="de-DE" dirty="0">
              <a:solidFill>
                <a:srgbClr val="004359"/>
              </a:solidFill>
              <a:effectLst/>
              <a:latin typeface="Titillium Web" pitchFamily="2" charset="77"/>
            </a:endParaRPr>
          </a:p>
          <a:p>
            <a:pPr lvl="3"/>
            <a:r>
              <a:rPr lang="de-DE" dirty="0">
                <a:solidFill>
                  <a:srgbClr val="004359"/>
                </a:solidFill>
                <a:effectLst/>
                <a:latin typeface="Titillium Web" pitchFamily="2" charset="77"/>
              </a:rPr>
              <a:t>Wird weder Anmelder noch Inhaber des </a:t>
            </a:r>
            <a:r>
              <a:rPr lang="de-DE" dirty="0">
                <a:solidFill>
                  <a:srgbClr val="004359"/>
                </a:solidFill>
                <a:latin typeface="Titillium Web" pitchFamily="2" charset="77"/>
              </a:rPr>
              <a:t>Z</a:t>
            </a:r>
            <a:r>
              <a:rPr lang="de-DE" dirty="0">
                <a:solidFill>
                  <a:srgbClr val="004359"/>
                </a:solidFill>
                <a:effectLst/>
                <a:latin typeface="Titillium Web" pitchFamily="2" charset="77"/>
              </a:rPr>
              <a:t>ollverfahrens</a:t>
            </a:r>
          </a:p>
          <a:p>
            <a:pPr lvl="2"/>
            <a:r>
              <a:rPr lang="de-DE" dirty="0">
                <a:solidFill>
                  <a:srgbClr val="004359"/>
                </a:solidFill>
                <a:effectLst/>
                <a:latin typeface="Titillium Web" pitchFamily="2" charset="77"/>
              </a:rPr>
              <a:t>3 Vertreter (indirekte Vertretung im Sinne von Artikel 18 Absatz 1 </a:t>
            </a:r>
            <a:r>
              <a:rPr lang="de-DE" dirty="0" err="1">
                <a:solidFill>
                  <a:srgbClr val="004359"/>
                </a:solidFill>
                <a:effectLst/>
                <a:latin typeface="Titillium Web" pitchFamily="2" charset="77"/>
              </a:rPr>
              <a:t>UAbs</a:t>
            </a:r>
            <a:r>
              <a:rPr lang="de-DE" dirty="0">
                <a:solidFill>
                  <a:srgbClr val="004359"/>
                </a:solidFill>
                <a:effectLst/>
                <a:latin typeface="Titillium Web" pitchFamily="2" charset="77"/>
              </a:rPr>
              <a:t>. 1 UZK) </a:t>
            </a:r>
          </a:p>
          <a:p>
            <a:pPr lvl="3"/>
            <a:r>
              <a:rPr lang="de-DE" dirty="0">
                <a:solidFill>
                  <a:srgbClr val="004359"/>
                </a:solidFill>
                <a:latin typeface="Titillium Web" pitchFamily="2" charset="77"/>
              </a:rPr>
              <a:t>wenn der Vertreter im eigenen Namen, aber für Rechnung eines anderen handelt</a:t>
            </a:r>
            <a:endParaRPr lang="de-DE" dirty="0">
              <a:solidFill>
                <a:srgbClr val="004359"/>
              </a:solidFill>
              <a:effectLst/>
              <a:latin typeface="Titillium Web" pitchFamily="2" charset="77"/>
            </a:endParaRPr>
          </a:p>
          <a:p>
            <a:pPr lvl="3"/>
            <a:r>
              <a:rPr lang="de-DE" dirty="0">
                <a:solidFill>
                  <a:srgbClr val="004359"/>
                </a:solidFill>
                <a:effectLst/>
                <a:latin typeface="Titillium Web" pitchFamily="2" charset="77"/>
              </a:rPr>
              <a:t>Haftung für alle Rechtsfolgen innerhalb des Zollverfahrens gesamtschuldnerisch</a:t>
            </a:r>
          </a:p>
          <a:p>
            <a:endParaRPr lang="de-DE" dirty="0">
              <a:solidFill>
                <a:srgbClr val="004359"/>
              </a:solidFill>
              <a:latin typeface="Titillium Web" pitchFamily="2" charset="77"/>
              <a:cs typeface="Calibri"/>
            </a:endParaRPr>
          </a:p>
          <a:p>
            <a:br>
              <a:rPr lang="de-DE" dirty="0">
                <a:solidFill>
                  <a:srgbClr val="004359"/>
                </a:solidFill>
                <a:latin typeface="Titillium Web" pitchFamily="2" charset="77"/>
                <a:cs typeface="Calibri"/>
              </a:rPr>
            </a:br>
            <a:endParaRPr lang="de-DE" dirty="0">
              <a:solidFill>
                <a:srgbClr val="004359"/>
              </a:solidFill>
              <a:latin typeface="Titillium Web" pitchFamily="2" charset="77"/>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3231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12</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150810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pPr marL="285750" indent="-285750">
              <a:buFont typeface="Arial" panose="020B0604020202020204" pitchFamily="34" charset="0"/>
              <a:buChar char="•"/>
            </a:pPr>
            <a:r>
              <a:rPr lang="de-DE" dirty="0">
                <a:solidFill>
                  <a:srgbClr val="004359"/>
                </a:solidFill>
              </a:rPr>
              <a:t>Lieferbedingung</a:t>
            </a:r>
          </a:p>
          <a:p>
            <a:pPr lvl="2"/>
            <a:r>
              <a:rPr lang="de-DE" dirty="0" err="1">
                <a:solidFill>
                  <a:srgbClr val="004359"/>
                </a:solidFill>
                <a:effectLst/>
                <a:latin typeface="Arial" panose="020B0604020202020204" pitchFamily="34" charset="0"/>
              </a:rPr>
              <a:t>Incoterms</a:t>
            </a:r>
            <a:r>
              <a:rPr lang="de-DE" dirty="0">
                <a:solidFill>
                  <a:srgbClr val="004359"/>
                </a:solidFill>
              </a:rPr>
              <a:t>®</a:t>
            </a:r>
            <a:endParaRPr lang="de-DE" dirty="0">
              <a:solidFill>
                <a:srgbClr val="004359"/>
              </a:solidFill>
              <a:effectLst/>
              <a:latin typeface="Arial" panose="020B0604020202020204" pitchFamily="34" charset="0"/>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21E6BDA1-CA7C-7071-06F7-1D0AB6140E8C}"/>
              </a:ext>
            </a:extLst>
          </p:cNvPr>
          <p:cNvPicPr>
            <a:picLocks noChangeAspect="1"/>
          </p:cNvPicPr>
          <p:nvPr/>
        </p:nvPicPr>
        <p:blipFill>
          <a:blip r:embed="rId5"/>
          <a:stretch>
            <a:fillRect/>
          </a:stretch>
        </p:blipFill>
        <p:spPr>
          <a:xfrm>
            <a:off x="1456358" y="2025638"/>
            <a:ext cx="6037187" cy="3773242"/>
          </a:xfrm>
          <a:prstGeom prst="rect">
            <a:avLst/>
          </a:prstGeom>
        </p:spPr>
      </p:pic>
    </p:spTree>
    <p:extLst>
      <p:ext uri="{BB962C8B-B14F-4D97-AF65-F5344CB8AC3E}">
        <p14:creationId xmlns:p14="http://schemas.microsoft.com/office/powerpoint/2010/main" val="51648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13</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513986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endParaRPr lang="de-DE" sz="2000" b="1" dirty="0">
              <a:solidFill>
                <a:srgbClr val="004359"/>
              </a:solidFill>
              <a:effectLst/>
              <a:latin typeface="Titillium Web" panose="00000500000000000000" pitchFamily="2" charset="0"/>
              <a:cs typeface="Calibri"/>
            </a:endParaRPr>
          </a:p>
          <a:p>
            <a:pPr marL="285750" indent="-285750">
              <a:buFont typeface="Arial" panose="020B0604020202020204" pitchFamily="34" charset="0"/>
              <a:buChar char="•"/>
            </a:pPr>
            <a:r>
              <a:rPr lang="de-DE" dirty="0">
                <a:solidFill>
                  <a:srgbClr val="004359"/>
                </a:solidFill>
                <a:latin typeface="Titillium Web" pitchFamily="2" charset="77"/>
              </a:rPr>
              <a:t>Währung und in Rechnung gestellter Gesamtbetrag</a:t>
            </a:r>
            <a:endParaRPr lang="de-DE" dirty="0">
              <a:solidFill>
                <a:srgbClr val="004359"/>
              </a:solidFill>
              <a:effectLst/>
              <a:latin typeface="Titillium Web" pitchFamily="2" charset="77"/>
            </a:endParaRPr>
          </a:p>
          <a:p>
            <a:pPr marL="285750" indent="-285750">
              <a:buFont typeface="Arial" panose="020B0604020202020204" pitchFamily="34" charset="0"/>
              <a:buChar char="•"/>
            </a:pPr>
            <a:r>
              <a:rPr lang="de-DE" dirty="0">
                <a:solidFill>
                  <a:srgbClr val="004359"/>
                </a:solidFill>
                <a:effectLst/>
                <a:latin typeface="Titillium Web" pitchFamily="2" charset="77"/>
              </a:rPr>
              <a:t>Art des Geschäfts</a:t>
            </a:r>
          </a:p>
          <a:p>
            <a:pPr lvl="2"/>
            <a:r>
              <a:rPr lang="de-DE" dirty="0">
                <a:solidFill>
                  <a:srgbClr val="004359"/>
                </a:solidFill>
                <a:effectLst/>
                <a:latin typeface="Titillium Web" pitchFamily="2" charset="77"/>
              </a:rPr>
              <a:t>Merkblatt Anhang 3, </a:t>
            </a:r>
            <a:r>
              <a:rPr lang="de-DE" dirty="0">
                <a:solidFill>
                  <a:srgbClr val="004359"/>
                </a:solidFill>
                <a:effectLst/>
                <a:latin typeface="Titillium Web" pitchFamily="2" charset="77"/>
                <a:hlinkClick r:id="rId4">
                  <a:extLst>
                    <a:ext uri="{A12FA001-AC4F-418D-AE19-62706E023703}">
                      <ahyp:hlinkClr xmlns:ahyp="http://schemas.microsoft.com/office/drawing/2018/hyperlinkcolor" val="tx"/>
                    </a:ext>
                  </a:extLst>
                </a:hlinkClick>
              </a:rPr>
              <a:t>Link</a:t>
            </a:r>
            <a:endParaRPr lang="de-DE" dirty="0">
              <a:solidFill>
                <a:srgbClr val="004359"/>
              </a:solidFill>
              <a:latin typeface="Titillium Web" pitchFamily="2" charset="77"/>
              <a:cs typeface="Calibri"/>
            </a:endParaRPr>
          </a:p>
          <a:p>
            <a:pPr marL="285750" indent="-285750">
              <a:buFont typeface="Arial" panose="020B0604020202020204" pitchFamily="34" charset="0"/>
              <a:buChar char="•"/>
            </a:pPr>
            <a:r>
              <a:rPr lang="de-DE" dirty="0">
                <a:solidFill>
                  <a:srgbClr val="004359"/>
                </a:solidFill>
                <a:latin typeface="Titillium Web" pitchFamily="2" charset="77"/>
              </a:rPr>
              <a:t>Verkehrszweig an der Grenze</a:t>
            </a:r>
          </a:p>
          <a:p>
            <a:pPr marL="914400" lvl="2" indent="0">
              <a:buNone/>
            </a:pPr>
            <a:r>
              <a:rPr lang="de-DE" dirty="0">
                <a:solidFill>
                  <a:srgbClr val="004359"/>
                </a:solidFill>
                <a:effectLst/>
                <a:latin typeface="Titillium Web" pitchFamily="2" charset="77"/>
              </a:rPr>
              <a:t>1 - Seeverkehr </a:t>
            </a:r>
          </a:p>
          <a:p>
            <a:pPr marL="914400" lvl="2" indent="0">
              <a:buNone/>
            </a:pPr>
            <a:r>
              <a:rPr lang="de-DE" dirty="0">
                <a:solidFill>
                  <a:srgbClr val="004359"/>
                </a:solidFill>
                <a:effectLst/>
                <a:latin typeface="Titillium Web" pitchFamily="2" charset="77"/>
              </a:rPr>
              <a:t>2 - Eisenbahnverkehr </a:t>
            </a:r>
          </a:p>
          <a:p>
            <a:pPr marL="914400" lvl="2" indent="0">
              <a:buNone/>
            </a:pPr>
            <a:r>
              <a:rPr lang="de-DE" dirty="0">
                <a:solidFill>
                  <a:srgbClr val="004359"/>
                </a:solidFill>
                <a:effectLst/>
                <a:latin typeface="Titillium Web" pitchFamily="2" charset="77"/>
              </a:rPr>
              <a:t>3 - Straßenverkehr </a:t>
            </a:r>
          </a:p>
          <a:p>
            <a:pPr marL="914400" lvl="2" indent="0">
              <a:buNone/>
            </a:pPr>
            <a:r>
              <a:rPr lang="de-DE" dirty="0">
                <a:solidFill>
                  <a:srgbClr val="004359"/>
                </a:solidFill>
                <a:effectLst/>
                <a:latin typeface="Titillium Web" pitchFamily="2" charset="77"/>
              </a:rPr>
              <a:t>4 - Luftverkehr </a:t>
            </a:r>
          </a:p>
          <a:p>
            <a:pPr marL="914400" lvl="2" indent="0">
              <a:buNone/>
            </a:pPr>
            <a:r>
              <a:rPr lang="de-DE" dirty="0">
                <a:solidFill>
                  <a:srgbClr val="004359"/>
                </a:solidFill>
                <a:effectLst/>
                <a:latin typeface="Titillium Web" pitchFamily="2" charset="77"/>
              </a:rPr>
              <a:t>5 - Postsendungen </a:t>
            </a:r>
          </a:p>
          <a:p>
            <a:pPr marL="914400" lvl="2" indent="0">
              <a:buNone/>
            </a:pPr>
            <a:r>
              <a:rPr lang="de-DE" dirty="0">
                <a:solidFill>
                  <a:srgbClr val="004359"/>
                </a:solidFill>
                <a:effectLst/>
                <a:latin typeface="Titillium Web" pitchFamily="2" charset="77"/>
              </a:rPr>
              <a:t>7 - Fest installierte Transporteinrichtungen1 </a:t>
            </a:r>
          </a:p>
          <a:p>
            <a:pPr marL="914400" lvl="2" indent="0">
              <a:buNone/>
            </a:pPr>
            <a:r>
              <a:rPr lang="de-DE" dirty="0">
                <a:solidFill>
                  <a:srgbClr val="004359"/>
                </a:solidFill>
                <a:effectLst/>
                <a:latin typeface="Titillium Web" pitchFamily="2" charset="77"/>
              </a:rPr>
              <a:t>8 - Binnenschifffahrt </a:t>
            </a:r>
          </a:p>
          <a:p>
            <a:pPr marL="914400" lvl="2" indent="0">
              <a:buNone/>
            </a:pPr>
            <a:r>
              <a:rPr lang="de-DE" dirty="0">
                <a:solidFill>
                  <a:srgbClr val="004359"/>
                </a:solidFill>
                <a:effectLst/>
                <a:latin typeface="Titillium Web" pitchFamily="2" charset="77"/>
              </a:rPr>
              <a:t>9 - Eigener Antrieb</a:t>
            </a:r>
          </a:p>
          <a:p>
            <a:br>
              <a:rPr lang="de-DE" dirty="0">
                <a:solidFill>
                  <a:srgbClr val="004359"/>
                </a:solidFill>
                <a:latin typeface="Titillium Web" panose="00000500000000000000" pitchFamily="2" charset="0"/>
                <a:cs typeface="Calibri"/>
              </a:rPr>
            </a:br>
            <a:endParaRPr lang="de-DE"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5">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837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14</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513986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endParaRPr lang="de-DE" sz="2000" b="1" dirty="0">
              <a:solidFill>
                <a:srgbClr val="004359"/>
              </a:solidFill>
              <a:effectLst/>
              <a:latin typeface="Titillium Web" panose="00000500000000000000" pitchFamily="2" charset="0"/>
              <a:cs typeface="Calibri"/>
            </a:endParaRPr>
          </a:p>
          <a:p>
            <a:pPr marL="285750" indent="-285750">
              <a:buFont typeface="Arial" panose="020B0604020202020204" pitchFamily="34" charset="0"/>
              <a:buChar char="•"/>
            </a:pPr>
            <a:r>
              <a:rPr lang="de-DE" dirty="0">
                <a:latin typeface="Titillium Web" pitchFamily="2" charset="77"/>
              </a:rPr>
              <a:t>Ausgangszollstelle</a:t>
            </a:r>
          </a:p>
          <a:p>
            <a:pPr lvl="1"/>
            <a:r>
              <a:rPr lang="de-DE" dirty="0">
                <a:effectLst/>
                <a:latin typeface="Titillium Web" pitchFamily="2" charset="77"/>
              </a:rPr>
              <a:t>Code: DE00xxxx, Anhang 4</a:t>
            </a:r>
          </a:p>
          <a:p>
            <a:pPr marL="285750" indent="-285750">
              <a:buFont typeface="Arial" panose="020B0604020202020204" pitchFamily="34" charset="0"/>
              <a:buChar char="•"/>
            </a:pPr>
            <a:r>
              <a:rPr lang="de-DE" dirty="0">
                <a:latin typeface="Titillium Web" pitchFamily="2" charset="77"/>
              </a:rPr>
              <a:t>Warennummer</a:t>
            </a:r>
          </a:p>
          <a:p>
            <a:pPr lvl="1"/>
            <a:r>
              <a:rPr lang="de-DE" dirty="0" err="1">
                <a:effectLst/>
                <a:latin typeface="Titillium Web" pitchFamily="2" charset="77"/>
              </a:rPr>
              <a:t>Eintarifierung</a:t>
            </a:r>
            <a:r>
              <a:rPr lang="de-DE" dirty="0">
                <a:effectLst/>
                <a:latin typeface="Titillium Web" pitchFamily="2" charset="77"/>
              </a:rPr>
              <a:t> nach den Allgemeinen Vorschriften 1-6, </a:t>
            </a:r>
            <a:r>
              <a:rPr lang="de-DE" dirty="0">
                <a:effectLst/>
                <a:latin typeface="Titillium Web" pitchFamily="2" charset="77"/>
                <a:hlinkClick r:id="rId4"/>
              </a:rPr>
              <a:t>Link</a:t>
            </a:r>
            <a:endParaRPr lang="de-DE" dirty="0">
              <a:effectLst/>
              <a:latin typeface="Titillium Web" pitchFamily="2" charset="77"/>
            </a:endParaRPr>
          </a:p>
          <a:p>
            <a:pPr marL="285750" indent="-285750">
              <a:buFont typeface="Arial" panose="020B0604020202020204" pitchFamily="34" charset="0"/>
              <a:buChar char="•"/>
            </a:pPr>
            <a:r>
              <a:rPr lang="de-DE" dirty="0">
                <a:effectLst/>
                <a:latin typeface="Titillium Web" pitchFamily="2" charset="77"/>
              </a:rPr>
              <a:t>Rohmasse</a:t>
            </a:r>
          </a:p>
          <a:p>
            <a:pPr lvl="1"/>
            <a:r>
              <a:rPr lang="de-DE" dirty="0" err="1">
                <a:effectLst/>
                <a:latin typeface="Titillium Web" pitchFamily="2" charset="77"/>
              </a:rPr>
              <a:t>Bruttogewich</a:t>
            </a:r>
            <a:endParaRPr lang="de-DE" dirty="0">
              <a:effectLst/>
              <a:latin typeface="Titillium Web" pitchFamily="2" charset="77"/>
            </a:endParaRPr>
          </a:p>
          <a:p>
            <a:pPr marL="285750" indent="-285750">
              <a:buFont typeface="Arial" panose="020B0604020202020204" pitchFamily="34" charset="0"/>
              <a:buChar char="•"/>
            </a:pPr>
            <a:r>
              <a:rPr lang="de-DE" dirty="0">
                <a:solidFill>
                  <a:srgbClr val="004359"/>
                </a:solidFill>
                <a:effectLst/>
                <a:latin typeface="Titillium Web" pitchFamily="2" charset="77"/>
              </a:rPr>
              <a:t>Statistischer Wert</a:t>
            </a:r>
          </a:p>
          <a:p>
            <a:pPr lvl="1"/>
            <a:r>
              <a:rPr lang="de-DE" dirty="0">
                <a:solidFill>
                  <a:srgbClr val="004359"/>
                </a:solidFill>
                <a:latin typeface="Titillium Web" pitchFamily="2" charset="77"/>
              </a:rPr>
              <a:t>Laut Merkblatt zu Zollanmeldungen:</a:t>
            </a:r>
          </a:p>
          <a:p>
            <a:pPr lvl="2"/>
            <a:r>
              <a:rPr lang="de-DE" dirty="0">
                <a:solidFill>
                  <a:srgbClr val="004359"/>
                </a:solidFill>
                <a:latin typeface="Titillium Web" pitchFamily="2" charset="77"/>
              </a:rPr>
              <a:t>Land-, Luft- und Binnenverkehr: Frei deutsche Grenze</a:t>
            </a:r>
          </a:p>
          <a:p>
            <a:pPr lvl="2"/>
            <a:r>
              <a:rPr lang="de-DE" dirty="0">
                <a:solidFill>
                  <a:srgbClr val="004359"/>
                </a:solidFill>
                <a:latin typeface="Titillium Web" pitchFamily="2" charset="77"/>
              </a:rPr>
              <a:t>Seeverkehr: FOB frei deutscher </a:t>
            </a:r>
            <a:r>
              <a:rPr lang="de-DE" dirty="0" err="1">
                <a:solidFill>
                  <a:srgbClr val="004359"/>
                </a:solidFill>
                <a:latin typeface="Titillium Web" pitchFamily="2" charset="77"/>
              </a:rPr>
              <a:t>Einladehafen</a:t>
            </a:r>
            <a:endParaRPr lang="de-DE" dirty="0">
              <a:solidFill>
                <a:srgbClr val="004359"/>
              </a:solidFill>
              <a:latin typeface="Titillium Web" pitchFamily="2" charset="77"/>
            </a:endParaRPr>
          </a:p>
          <a:p>
            <a:pPr lvl="2"/>
            <a:r>
              <a:rPr lang="de-DE" dirty="0">
                <a:solidFill>
                  <a:srgbClr val="004359"/>
                </a:solidFill>
                <a:latin typeface="Titillium Web" pitchFamily="2" charset="77"/>
              </a:rPr>
              <a:t>Postlieferungen: Frei Einlieferungspostanstalt</a:t>
            </a:r>
          </a:p>
          <a:p>
            <a:pPr lvl="2"/>
            <a:r>
              <a:rPr lang="de-DE" dirty="0">
                <a:solidFill>
                  <a:srgbClr val="004359"/>
                </a:solidFill>
                <a:latin typeface="Titillium Web" pitchFamily="2" charset="77"/>
              </a:rPr>
              <a:t>Abhängig vom </a:t>
            </a:r>
            <a:r>
              <a:rPr lang="de-DE" dirty="0" err="1">
                <a:solidFill>
                  <a:srgbClr val="004359"/>
                </a:solidFill>
                <a:latin typeface="Titillium Web" pitchFamily="2" charset="77"/>
              </a:rPr>
              <a:t>Incoterms</a:t>
            </a:r>
            <a:r>
              <a:rPr lang="de-DE" dirty="0">
                <a:solidFill>
                  <a:srgbClr val="004359"/>
                </a:solidFill>
                <a:latin typeface="Titillium Web" pitchFamily="2" charset="77"/>
              </a:rPr>
              <a:t>®</a:t>
            </a:r>
          </a:p>
          <a:p>
            <a:br>
              <a:rPr lang="de-DE" dirty="0">
                <a:solidFill>
                  <a:srgbClr val="004359"/>
                </a:solidFill>
                <a:latin typeface="Titillium Web" pitchFamily="2" charset="77"/>
                <a:cs typeface="Calibri"/>
              </a:rPr>
            </a:br>
            <a:endParaRPr lang="de-DE" dirty="0">
              <a:solidFill>
                <a:srgbClr val="004359"/>
              </a:solidFill>
              <a:latin typeface="Titillium Web" pitchFamily="2" charset="77"/>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5">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83199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15</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513986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endParaRPr lang="de-DE" sz="2000" b="1" dirty="0">
              <a:solidFill>
                <a:srgbClr val="004359"/>
              </a:solidFill>
              <a:effectLst/>
              <a:latin typeface="Titillium Web" panose="00000500000000000000" pitchFamily="2" charset="0"/>
              <a:cs typeface="Calibri"/>
            </a:endParaRPr>
          </a:p>
          <a:p>
            <a:pPr marL="285750" indent="-285750">
              <a:buFont typeface="Arial" panose="020B0604020202020204" pitchFamily="34" charset="0"/>
              <a:buChar char="•"/>
            </a:pPr>
            <a:r>
              <a:rPr lang="de-DE" dirty="0">
                <a:latin typeface="Titillium Web" pitchFamily="2" charset="77"/>
              </a:rPr>
              <a:t>Ausgangszollstelle</a:t>
            </a:r>
          </a:p>
          <a:p>
            <a:pPr lvl="1"/>
            <a:r>
              <a:rPr lang="de-DE" dirty="0">
                <a:effectLst/>
                <a:latin typeface="Titillium Web" pitchFamily="2" charset="77"/>
              </a:rPr>
              <a:t>Code: DE00xxxx, Anhang 4</a:t>
            </a:r>
          </a:p>
          <a:p>
            <a:pPr marL="285750" indent="-285750">
              <a:buFont typeface="Arial" panose="020B0604020202020204" pitchFamily="34" charset="0"/>
              <a:buChar char="•"/>
            </a:pPr>
            <a:r>
              <a:rPr lang="de-DE" dirty="0">
                <a:latin typeface="Titillium Web" pitchFamily="2" charset="77"/>
              </a:rPr>
              <a:t>Warennummer</a:t>
            </a:r>
          </a:p>
          <a:p>
            <a:pPr lvl="1"/>
            <a:r>
              <a:rPr lang="de-DE" dirty="0" err="1">
                <a:effectLst/>
                <a:latin typeface="Titillium Web" pitchFamily="2" charset="77"/>
              </a:rPr>
              <a:t>Eintarifierung</a:t>
            </a:r>
            <a:r>
              <a:rPr lang="de-DE" dirty="0">
                <a:effectLst/>
                <a:latin typeface="Titillium Web" pitchFamily="2" charset="77"/>
              </a:rPr>
              <a:t> nach den Allgemeinen Vorschriften 1-6, </a:t>
            </a:r>
            <a:r>
              <a:rPr lang="de-DE" dirty="0">
                <a:effectLst/>
                <a:latin typeface="Titillium Web" pitchFamily="2" charset="77"/>
                <a:hlinkClick r:id="rId4"/>
              </a:rPr>
              <a:t>Link</a:t>
            </a:r>
            <a:endParaRPr lang="de-DE" dirty="0">
              <a:effectLst/>
              <a:latin typeface="Titillium Web" pitchFamily="2" charset="77"/>
            </a:endParaRPr>
          </a:p>
          <a:p>
            <a:pPr marL="285750" indent="-285750">
              <a:buFont typeface="Arial" panose="020B0604020202020204" pitchFamily="34" charset="0"/>
              <a:buChar char="•"/>
            </a:pPr>
            <a:r>
              <a:rPr lang="de-DE" dirty="0">
                <a:effectLst/>
                <a:latin typeface="Titillium Web" pitchFamily="2" charset="77"/>
              </a:rPr>
              <a:t>Rohmasse</a:t>
            </a:r>
          </a:p>
          <a:p>
            <a:pPr lvl="1"/>
            <a:r>
              <a:rPr lang="de-DE" dirty="0">
                <a:effectLst/>
                <a:latin typeface="Titillium Web" pitchFamily="2" charset="77"/>
              </a:rPr>
              <a:t>Bruttogewicht</a:t>
            </a:r>
          </a:p>
          <a:p>
            <a:pPr marL="285750" indent="-285750">
              <a:buFont typeface="Arial" panose="020B0604020202020204" pitchFamily="34" charset="0"/>
              <a:buChar char="•"/>
            </a:pPr>
            <a:r>
              <a:rPr lang="de-DE" dirty="0">
                <a:solidFill>
                  <a:srgbClr val="004359"/>
                </a:solidFill>
                <a:effectLst/>
                <a:latin typeface="Titillium Web" pitchFamily="2" charset="77"/>
              </a:rPr>
              <a:t>Statistischer Wert</a:t>
            </a:r>
          </a:p>
          <a:p>
            <a:pPr lvl="1"/>
            <a:r>
              <a:rPr lang="de-DE" dirty="0">
                <a:solidFill>
                  <a:srgbClr val="004359"/>
                </a:solidFill>
                <a:latin typeface="Titillium Web" pitchFamily="2" charset="77"/>
              </a:rPr>
              <a:t>Laut Merkblatt zu Zollanmeldungen:</a:t>
            </a:r>
          </a:p>
          <a:p>
            <a:pPr lvl="2"/>
            <a:r>
              <a:rPr lang="de-DE" dirty="0">
                <a:solidFill>
                  <a:srgbClr val="004359"/>
                </a:solidFill>
                <a:latin typeface="Titillium Web" pitchFamily="2" charset="77"/>
              </a:rPr>
              <a:t>Land-, Luft- und Binnenverkehr: Frei deutsche Grenze</a:t>
            </a:r>
          </a:p>
          <a:p>
            <a:pPr lvl="2"/>
            <a:r>
              <a:rPr lang="de-DE" dirty="0">
                <a:solidFill>
                  <a:srgbClr val="004359"/>
                </a:solidFill>
                <a:latin typeface="Titillium Web" pitchFamily="2" charset="77"/>
              </a:rPr>
              <a:t>Seeverkehr: FOB frei deutscher </a:t>
            </a:r>
            <a:r>
              <a:rPr lang="de-DE" dirty="0" err="1">
                <a:solidFill>
                  <a:srgbClr val="004359"/>
                </a:solidFill>
                <a:latin typeface="Titillium Web" pitchFamily="2" charset="77"/>
              </a:rPr>
              <a:t>Einladehafen</a:t>
            </a:r>
            <a:endParaRPr lang="de-DE" dirty="0">
              <a:solidFill>
                <a:srgbClr val="004359"/>
              </a:solidFill>
              <a:latin typeface="Titillium Web" pitchFamily="2" charset="77"/>
            </a:endParaRPr>
          </a:p>
          <a:p>
            <a:pPr lvl="2"/>
            <a:r>
              <a:rPr lang="de-DE" dirty="0">
                <a:solidFill>
                  <a:srgbClr val="004359"/>
                </a:solidFill>
                <a:latin typeface="Titillium Web" pitchFamily="2" charset="77"/>
              </a:rPr>
              <a:t>Postlieferungen: Frei Einlieferungspostanstalt</a:t>
            </a:r>
          </a:p>
          <a:p>
            <a:pPr lvl="2"/>
            <a:r>
              <a:rPr lang="de-DE" dirty="0">
                <a:solidFill>
                  <a:srgbClr val="004359"/>
                </a:solidFill>
                <a:latin typeface="Titillium Web" pitchFamily="2" charset="77"/>
              </a:rPr>
              <a:t>Abhängig vom </a:t>
            </a:r>
            <a:r>
              <a:rPr lang="de-DE" dirty="0" err="1">
                <a:solidFill>
                  <a:srgbClr val="004359"/>
                </a:solidFill>
                <a:latin typeface="Titillium Web" pitchFamily="2" charset="77"/>
              </a:rPr>
              <a:t>Incoterms</a:t>
            </a:r>
            <a:r>
              <a:rPr lang="de-DE" dirty="0">
                <a:solidFill>
                  <a:srgbClr val="004359"/>
                </a:solidFill>
                <a:latin typeface="Titillium Web" pitchFamily="2" charset="77"/>
              </a:rPr>
              <a:t>®</a:t>
            </a:r>
          </a:p>
          <a:p>
            <a:br>
              <a:rPr lang="de-DE" dirty="0">
                <a:solidFill>
                  <a:srgbClr val="004359"/>
                </a:solidFill>
                <a:latin typeface="Titillium Web" pitchFamily="2" charset="77"/>
                <a:cs typeface="Calibri"/>
              </a:rPr>
            </a:br>
            <a:endParaRPr lang="de-DE" dirty="0">
              <a:solidFill>
                <a:srgbClr val="004359"/>
              </a:solidFill>
              <a:latin typeface="Titillium Web" pitchFamily="2" charset="77"/>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5">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1355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16</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320087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endParaRPr lang="de-DE" sz="2000" b="1" dirty="0">
              <a:solidFill>
                <a:srgbClr val="004359"/>
              </a:solidFill>
              <a:effectLst/>
              <a:latin typeface="Titillium Web" panose="00000500000000000000" pitchFamily="2" charset="0"/>
              <a:cs typeface="Calibri"/>
            </a:endParaRPr>
          </a:p>
          <a:p>
            <a:r>
              <a:rPr lang="de-DE" dirty="0">
                <a:solidFill>
                  <a:srgbClr val="004359"/>
                </a:solidFill>
                <a:latin typeface="Titillium Web" pitchFamily="2" charset="77"/>
              </a:rPr>
              <a:t>Wichtige Felder Ergänzungsvordruck:</a:t>
            </a:r>
          </a:p>
          <a:p>
            <a:pPr lvl="3"/>
            <a:endParaRPr lang="de-DE" dirty="0">
              <a:effectLst/>
              <a:latin typeface="Arial" panose="020B0604020202020204" pitchFamily="34" charset="0"/>
            </a:endParaRPr>
          </a:p>
          <a:p>
            <a:pPr marL="914400" lvl="2" indent="0">
              <a:buNone/>
            </a:pPr>
            <a:endParaRPr lang="de-DE" dirty="0"/>
          </a:p>
          <a:p>
            <a:pPr marL="914400" lvl="2" indent="0">
              <a:buNone/>
            </a:pPr>
            <a:br>
              <a:rPr lang="de-DE" dirty="0"/>
            </a:br>
            <a:endParaRPr lang="de-DE" dirty="0">
              <a:latin typeface="Arial" panose="020B0604020202020204" pitchFamily="34" charset="0"/>
              <a:cs typeface="Arial" panose="020B0604020202020204" pitchFamily="34" charset="0"/>
            </a:endParaRPr>
          </a:p>
          <a:p>
            <a:br>
              <a:rPr lang="de-DE" dirty="0">
                <a:solidFill>
                  <a:srgbClr val="004359"/>
                </a:solidFill>
                <a:latin typeface="Titillium Web" pitchFamily="2" charset="77"/>
                <a:cs typeface="Calibri"/>
              </a:rPr>
            </a:br>
            <a:endParaRPr lang="de-DE" dirty="0">
              <a:solidFill>
                <a:srgbClr val="004359"/>
              </a:solidFill>
              <a:latin typeface="Titillium Web" pitchFamily="2" charset="77"/>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ED39350-CE3A-71CB-6059-227BA039715E}"/>
              </a:ext>
            </a:extLst>
          </p:cNvPr>
          <p:cNvPicPr>
            <a:picLocks noChangeAspect="1"/>
          </p:cNvPicPr>
          <p:nvPr/>
        </p:nvPicPr>
        <p:blipFill>
          <a:blip r:embed="rId5"/>
          <a:stretch>
            <a:fillRect/>
          </a:stretch>
        </p:blipFill>
        <p:spPr>
          <a:xfrm>
            <a:off x="808739" y="2195003"/>
            <a:ext cx="6118448" cy="2619761"/>
          </a:xfrm>
          <a:prstGeom prst="rect">
            <a:avLst/>
          </a:prstGeom>
        </p:spPr>
      </p:pic>
    </p:spTree>
    <p:extLst>
      <p:ext uri="{BB962C8B-B14F-4D97-AF65-F5344CB8AC3E}">
        <p14:creationId xmlns:p14="http://schemas.microsoft.com/office/powerpoint/2010/main" val="214579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17</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61555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endParaRPr lang="de-DE" sz="2000" b="1" dirty="0">
              <a:solidFill>
                <a:srgbClr val="004359"/>
              </a:solidFill>
              <a:effectLst/>
              <a:latin typeface="Titillium Web" panose="00000500000000000000" pitchFamily="2" charset="0"/>
              <a:cs typeface="Calibri"/>
            </a:endParaRPr>
          </a:p>
          <a:p>
            <a:pPr marL="285750" indent="-285750">
              <a:buFont typeface="Arial" panose="020B0604020202020204" pitchFamily="34" charset="0"/>
              <a:buChar char="•"/>
            </a:pPr>
            <a:r>
              <a:rPr lang="de-DE" dirty="0">
                <a:solidFill>
                  <a:srgbClr val="004359"/>
                </a:solidFill>
                <a:latin typeface="Titillium Web" pitchFamily="2" charset="77"/>
              </a:rPr>
              <a:t>Packstücke</a:t>
            </a:r>
          </a:p>
          <a:p>
            <a:pPr lvl="1"/>
            <a:r>
              <a:rPr lang="de-DE" dirty="0">
                <a:solidFill>
                  <a:srgbClr val="004359"/>
                </a:solidFill>
                <a:latin typeface="Titillium Web" pitchFamily="2" charset="77"/>
              </a:rPr>
              <a:t>Verpackungscode Anhang 8 Merkblatt zur Zollanmeldung</a:t>
            </a:r>
          </a:p>
          <a:p>
            <a:pPr marL="285750" indent="-285750">
              <a:buFont typeface="Arial" panose="020B0604020202020204" pitchFamily="34" charset="0"/>
              <a:buChar char="•"/>
            </a:pPr>
            <a:r>
              <a:rPr lang="de-DE" dirty="0">
                <a:solidFill>
                  <a:srgbClr val="004359"/>
                </a:solidFill>
                <a:latin typeface="Titillium Web" pitchFamily="2" charset="77"/>
              </a:rPr>
              <a:t>Verfahren</a:t>
            </a:r>
          </a:p>
          <a:p>
            <a:pPr lvl="1"/>
            <a:r>
              <a:rPr lang="de-DE" dirty="0">
                <a:solidFill>
                  <a:srgbClr val="004359"/>
                </a:solidFill>
                <a:latin typeface="Titillium Web" pitchFamily="2" charset="77"/>
              </a:rPr>
              <a:t>Z.B. Sie führen Waren endgültig aus DE aus ohne vorhergehendes Verfahren</a:t>
            </a:r>
          </a:p>
          <a:p>
            <a:pPr lvl="2"/>
            <a:r>
              <a:rPr lang="de-DE" dirty="0">
                <a:solidFill>
                  <a:srgbClr val="004359"/>
                </a:solidFill>
                <a:effectLst/>
                <a:latin typeface="Titillium Web" pitchFamily="2" charset="77"/>
              </a:rPr>
              <a:t>a) Beantragtes Verfahren: 10 </a:t>
            </a:r>
          </a:p>
          <a:p>
            <a:pPr lvl="3"/>
            <a:r>
              <a:rPr lang="de-DE" dirty="0">
                <a:solidFill>
                  <a:srgbClr val="004359"/>
                </a:solidFill>
                <a:effectLst/>
                <a:latin typeface="Titillium Web" pitchFamily="2" charset="77"/>
              </a:rPr>
              <a:t>(1. und 2. Ziffer) </a:t>
            </a:r>
          </a:p>
          <a:p>
            <a:pPr lvl="2"/>
            <a:r>
              <a:rPr lang="de-DE" dirty="0">
                <a:solidFill>
                  <a:srgbClr val="004359"/>
                </a:solidFill>
                <a:effectLst/>
                <a:latin typeface="Titillium Web" pitchFamily="2" charset="77"/>
              </a:rPr>
              <a:t>- b) Vorhergehendes Verfahren: 00 </a:t>
            </a:r>
          </a:p>
          <a:p>
            <a:pPr lvl="3"/>
            <a:r>
              <a:rPr lang="de-DE" dirty="0">
                <a:solidFill>
                  <a:srgbClr val="004359"/>
                </a:solidFill>
                <a:effectLst/>
                <a:latin typeface="Titillium Web" pitchFamily="2" charset="77"/>
              </a:rPr>
              <a:t>(3. und 4. Ziffer) </a:t>
            </a:r>
          </a:p>
          <a:p>
            <a:pPr lvl="1"/>
            <a:r>
              <a:rPr lang="de-DE" dirty="0">
                <a:solidFill>
                  <a:srgbClr val="004359"/>
                </a:solidFill>
                <a:latin typeface="Titillium Web" pitchFamily="2" charset="77"/>
              </a:rPr>
              <a:t>=&gt; Anhang 6, Merkblatt Zollanmeldung</a:t>
            </a:r>
          </a:p>
          <a:p>
            <a:pPr marL="285750" indent="-285750">
              <a:buFont typeface="Arial" panose="020B0604020202020204" pitchFamily="34" charset="0"/>
              <a:buChar char="•"/>
            </a:pPr>
            <a:r>
              <a:rPr lang="de-DE" dirty="0">
                <a:solidFill>
                  <a:srgbClr val="004359"/>
                </a:solidFill>
                <a:latin typeface="Titillium Web" pitchFamily="2" charset="77"/>
              </a:rPr>
              <a:t>Eigenmasse</a:t>
            </a:r>
          </a:p>
          <a:p>
            <a:pPr lvl="1"/>
            <a:r>
              <a:rPr lang="de-DE" dirty="0">
                <a:solidFill>
                  <a:srgbClr val="004359"/>
                </a:solidFill>
                <a:effectLst/>
                <a:latin typeface="Titillium Web" pitchFamily="2" charset="77"/>
              </a:rPr>
              <a:t>Gewicht pro Position der Warentarifnummer</a:t>
            </a:r>
          </a:p>
          <a:p>
            <a:pPr marL="285750" indent="-285750">
              <a:buFont typeface="Arial" panose="020B0604020202020204" pitchFamily="34" charset="0"/>
              <a:buChar char="•"/>
            </a:pPr>
            <a:r>
              <a:rPr lang="de-DE" dirty="0">
                <a:solidFill>
                  <a:srgbClr val="004359"/>
                </a:solidFill>
                <a:latin typeface="Titillium Web" pitchFamily="2" charset="77"/>
              </a:rPr>
              <a:t>Besondere Maßeinheit</a:t>
            </a:r>
          </a:p>
          <a:p>
            <a:pPr lvl="1"/>
            <a:r>
              <a:rPr lang="de-DE" dirty="0">
                <a:solidFill>
                  <a:srgbClr val="004359"/>
                </a:solidFill>
                <a:effectLst/>
                <a:latin typeface="Titillium Web" pitchFamily="2" charset="77"/>
              </a:rPr>
              <a:t>Z.B. Stückzahl	</a:t>
            </a:r>
          </a:p>
          <a:p>
            <a:pPr marL="285750" indent="-285750">
              <a:buFont typeface="Arial" panose="020B0604020202020204" pitchFamily="34" charset="0"/>
              <a:buChar char="•"/>
            </a:pPr>
            <a:r>
              <a:rPr lang="de-DE" dirty="0">
                <a:solidFill>
                  <a:srgbClr val="004359"/>
                </a:solidFill>
                <a:effectLst/>
                <a:latin typeface="Titillium Web" pitchFamily="2" charset="77"/>
              </a:rPr>
              <a:t>Besondere Vermerke…Genehmigungen</a:t>
            </a:r>
          </a:p>
          <a:p>
            <a:pPr lvl="1"/>
            <a:r>
              <a:rPr lang="de-DE" dirty="0">
                <a:solidFill>
                  <a:srgbClr val="004359"/>
                </a:solidFill>
                <a:latin typeface="Titillium Web" pitchFamily="2" charset="77"/>
              </a:rPr>
              <a:t>Exportkontrollrechtliche Prüfungen etc., z.B. Y901</a:t>
            </a:r>
          </a:p>
          <a:p>
            <a:pPr lvl="1"/>
            <a:r>
              <a:rPr lang="de-DE" dirty="0">
                <a:solidFill>
                  <a:srgbClr val="004359"/>
                </a:solidFill>
                <a:effectLst/>
                <a:latin typeface="Titillium Web" pitchFamily="2" charset="77"/>
              </a:rPr>
              <a:t>Codierungen</a:t>
            </a:r>
            <a:r>
              <a:rPr lang="de-DE" dirty="0">
                <a:solidFill>
                  <a:srgbClr val="004359"/>
                </a:solidFill>
                <a:latin typeface="Titillium Web" pitchFamily="2" charset="77"/>
              </a:rPr>
              <a:t>: Prüfung im Elektronischen Zolltarif, </a:t>
            </a:r>
            <a:r>
              <a:rPr lang="de-DE" dirty="0">
                <a:solidFill>
                  <a:srgbClr val="004359"/>
                </a:solidFill>
                <a:latin typeface="Titillium Web" pitchFamily="2" charset="77"/>
                <a:hlinkClick r:id="rId4">
                  <a:extLst>
                    <a:ext uri="{A12FA001-AC4F-418D-AE19-62706E023703}">
                      <ahyp:hlinkClr xmlns:ahyp="http://schemas.microsoft.com/office/drawing/2018/hyperlinkcolor" val="tx"/>
                    </a:ext>
                  </a:extLst>
                </a:hlinkClick>
              </a:rPr>
              <a:t>Link</a:t>
            </a:r>
            <a:r>
              <a:rPr lang="de-DE" dirty="0">
                <a:solidFill>
                  <a:srgbClr val="004359"/>
                </a:solidFill>
                <a:latin typeface="Titillium Web" pitchFamily="2" charset="77"/>
              </a:rPr>
              <a:t> </a:t>
            </a:r>
            <a:endParaRPr lang="de-DE" dirty="0">
              <a:solidFill>
                <a:srgbClr val="004359"/>
              </a:solidFill>
              <a:effectLst/>
              <a:latin typeface="Titillium Web" pitchFamily="2" charset="77"/>
            </a:endParaRPr>
          </a:p>
          <a:p>
            <a:pPr marL="285750" indent="-285750">
              <a:buFont typeface="Arial" panose="020B0604020202020204" pitchFamily="34" charset="0"/>
              <a:buChar char="•"/>
            </a:pPr>
            <a:endParaRPr lang="de-DE" dirty="0">
              <a:solidFill>
                <a:srgbClr val="004359"/>
              </a:solidFill>
              <a:effectLst/>
              <a:latin typeface="Titillium Web" pitchFamily="2" charset="77"/>
            </a:endParaRPr>
          </a:p>
          <a:p>
            <a:pPr marL="285750" indent="-285750">
              <a:buFont typeface="Arial" panose="020B0604020202020204" pitchFamily="34" charset="0"/>
              <a:buChar char="•"/>
            </a:pPr>
            <a:endParaRPr lang="de-DE" dirty="0">
              <a:solidFill>
                <a:srgbClr val="004359"/>
              </a:solidFill>
              <a:effectLst/>
              <a:latin typeface="Titillium Web" pitchFamily="2" charset="77"/>
            </a:endParaRPr>
          </a:p>
          <a:p>
            <a:endParaRPr lang="de-DE" dirty="0">
              <a:solidFill>
                <a:srgbClr val="004359"/>
              </a:solidFill>
              <a:latin typeface="Titillium Web" pitchFamily="2" charset="77"/>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5">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0421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18</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584775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pPr marL="285750" indent="-285750">
              <a:buFont typeface="Arial" panose="020B0604020202020204" pitchFamily="34" charset="0"/>
              <a:buChar char="•"/>
            </a:pPr>
            <a:r>
              <a:rPr lang="de-DE" dirty="0">
                <a:solidFill>
                  <a:srgbClr val="004359"/>
                </a:solidFill>
                <a:latin typeface="Titillium Web" pitchFamily="2" charset="77"/>
              </a:rPr>
              <a:t>Beteiligtenkonstellation:</a:t>
            </a:r>
          </a:p>
          <a:p>
            <a:pPr lvl="2"/>
            <a:r>
              <a:rPr lang="de-DE" b="1" dirty="0">
                <a:solidFill>
                  <a:srgbClr val="004359"/>
                </a:solidFill>
                <a:effectLst/>
                <a:latin typeface="Titillium Web" pitchFamily="2" charset="77"/>
              </a:rPr>
              <a:t>Stelle 1</a:t>
            </a:r>
            <a:r>
              <a:rPr lang="de-DE" dirty="0">
                <a:solidFill>
                  <a:srgbClr val="004359"/>
                </a:solidFill>
                <a:effectLst/>
                <a:latin typeface="Titillium Web" pitchFamily="2" charset="77"/>
              </a:rPr>
              <a:t>:</a:t>
            </a:r>
          </a:p>
          <a:p>
            <a:pPr marL="914400" lvl="2" indent="0">
              <a:buNone/>
            </a:pPr>
            <a:r>
              <a:rPr lang="de-DE" dirty="0">
                <a:solidFill>
                  <a:srgbClr val="004359"/>
                </a:solidFill>
                <a:latin typeface="Titillium Web" pitchFamily="2" charset="77"/>
              </a:rPr>
              <a:t>0: Der zollrechtliche und außenwirtschaftsrechtliche Ausführer sind identisch.</a:t>
            </a:r>
          </a:p>
          <a:p>
            <a:pPr marL="914400" lvl="2" indent="0">
              <a:buNone/>
            </a:pPr>
            <a:r>
              <a:rPr lang="de-DE" dirty="0">
                <a:solidFill>
                  <a:srgbClr val="004359"/>
                </a:solidFill>
                <a:latin typeface="Titillium Web" pitchFamily="2" charset="77"/>
              </a:rPr>
              <a:t>1: Der zollrechtliche und außenwirtschaftsrechtliche Ausführer sind nicht identisch. </a:t>
            </a:r>
          </a:p>
          <a:p>
            <a:pPr lvl="2"/>
            <a:r>
              <a:rPr lang="de-DE" b="1" dirty="0">
                <a:solidFill>
                  <a:srgbClr val="004359"/>
                </a:solidFill>
                <a:latin typeface="Titillium Web" pitchFamily="2" charset="77"/>
              </a:rPr>
              <a:t>Stelle 2</a:t>
            </a:r>
            <a:r>
              <a:rPr lang="de-DE" dirty="0">
                <a:solidFill>
                  <a:srgbClr val="004359"/>
                </a:solidFill>
                <a:latin typeface="Titillium Web" pitchFamily="2" charset="77"/>
              </a:rPr>
              <a:t>: Sind zollrechtliche Ausführer und der Anmelder identisch? </a:t>
            </a:r>
          </a:p>
          <a:p>
            <a:pPr marL="914400" lvl="2" indent="0">
              <a:buNone/>
            </a:pPr>
            <a:r>
              <a:rPr lang="de-DE" dirty="0">
                <a:solidFill>
                  <a:srgbClr val="004359"/>
                </a:solidFill>
                <a:latin typeface="Titillium Web" pitchFamily="2" charset="77"/>
              </a:rPr>
              <a:t>0: Der zollrechtliche Ausführer und Anmelder sind gleich.</a:t>
            </a:r>
          </a:p>
          <a:p>
            <a:pPr marL="914400" lvl="2" indent="0">
              <a:buNone/>
            </a:pPr>
            <a:r>
              <a:rPr lang="de-DE" dirty="0">
                <a:solidFill>
                  <a:srgbClr val="004359"/>
                </a:solidFill>
                <a:latin typeface="Titillium Web" pitchFamily="2" charset="77"/>
              </a:rPr>
              <a:t>1: Der Anmelder fungiert als der indirekte Vertreter des Ausführers. </a:t>
            </a:r>
          </a:p>
          <a:p>
            <a:pPr lvl="2"/>
            <a:r>
              <a:rPr lang="de-DE" b="1" dirty="0">
                <a:solidFill>
                  <a:srgbClr val="004359"/>
                </a:solidFill>
                <a:latin typeface="Titillium Web" pitchFamily="2" charset="77"/>
              </a:rPr>
              <a:t>Stelle 3</a:t>
            </a:r>
            <a:r>
              <a:rPr lang="de-DE" dirty="0">
                <a:solidFill>
                  <a:srgbClr val="004359"/>
                </a:solidFill>
                <a:latin typeface="Titillium Web" pitchFamily="2" charset="77"/>
              </a:rPr>
              <a:t>: Wird die Ausfuhr durch einen direkten Vertreter gemeldet? </a:t>
            </a:r>
          </a:p>
          <a:p>
            <a:pPr marL="914400" lvl="2" indent="0">
              <a:buNone/>
            </a:pPr>
            <a:r>
              <a:rPr lang="de-DE" dirty="0">
                <a:solidFill>
                  <a:srgbClr val="004359"/>
                </a:solidFill>
                <a:latin typeface="Titillium Web" pitchFamily="2" charset="77"/>
              </a:rPr>
              <a:t>0: Der Anmelder lässt sich nicht direkt vertreten. </a:t>
            </a:r>
          </a:p>
          <a:p>
            <a:pPr marL="914400" lvl="2" indent="0">
              <a:buNone/>
            </a:pPr>
            <a:r>
              <a:rPr lang="de-DE" dirty="0">
                <a:solidFill>
                  <a:srgbClr val="004359"/>
                </a:solidFill>
                <a:latin typeface="Titillium Web" pitchFamily="2" charset="77"/>
              </a:rPr>
              <a:t>1: Der direkte Vertreter meldet die Ausfuhr an den Zoll. </a:t>
            </a:r>
          </a:p>
          <a:p>
            <a:pPr lvl="2"/>
            <a:r>
              <a:rPr lang="de-DE" b="1" dirty="0">
                <a:solidFill>
                  <a:srgbClr val="004359"/>
                </a:solidFill>
                <a:latin typeface="Titillium Web" pitchFamily="2" charset="77"/>
              </a:rPr>
              <a:t>Stelle 4</a:t>
            </a:r>
            <a:r>
              <a:rPr lang="de-DE" dirty="0">
                <a:solidFill>
                  <a:srgbClr val="004359"/>
                </a:solidFill>
                <a:latin typeface="Titillium Web" pitchFamily="2" charset="77"/>
              </a:rPr>
              <a:t>: Ist ein Subunternehmen am Vorgang beteiligt? </a:t>
            </a:r>
          </a:p>
          <a:p>
            <a:pPr marL="914400" lvl="2" indent="0">
              <a:buNone/>
            </a:pPr>
            <a:r>
              <a:rPr lang="de-DE" dirty="0">
                <a:solidFill>
                  <a:srgbClr val="004359"/>
                </a:solidFill>
                <a:latin typeface="Titillium Web" pitchFamily="2" charset="77"/>
              </a:rPr>
              <a:t>0: Es ist kein Subunternehmer an der Ausfuhr beteiligt. </a:t>
            </a:r>
          </a:p>
          <a:p>
            <a:pPr marL="914400" lvl="2" indent="0">
              <a:buNone/>
            </a:pPr>
            <a:r>
              <a:rPr lang="de-DE" dirty="0">
                <a:solidFill>
                  <a:srgbClr val="004359"/>
                </a:solidFill>
                <a:latin typeface="Titillium Web" pitchFamily="2" charset="77"/>
              </a:rPr>
              <a:t>1: der Ausführer hat ein Subunternehmen beauftragt. </a:t>
            </a:r>
          </a:p>
          <a:p>
            <a:pPr lvl="2"/>
            <a:endParaRPr lang="de-DE" dirty="0">
              <a:solidFill>
                <a:srgbClr val="004359"/>
              </a:solidFill>
              <a:effectLst/>
              <a:latin typeface="Titillium Web" pitchFamily="2" charset="77"/>
            </a:endParaRPr>
          </a:p>
          <a:p>
            <a:pPr marL="114300" indent="0">
              <a:buNone/>
            </a:pPr>
            <a:r>
              <a:rPr lang="de-DE" dirty="0">
                <a:solidFill>
                  <a:srgbClr val="004359"/>
                </a:solidFill>
                <a:latin typeface="Titillium Web" pitchFamily="2" charset="77"/>
              </a:rPr>
              <a:t>=&gt; Die Codierung 3LLK Entfällt bei AES 3.0, dafür wird der außenwirtschaftsrechtliche Ausführer mit kompletter Anschrift, EORI oder der TCUI-Nummer angegeben.</a:t>
            </a:r>
          </a:p>
          <a:p>
            <a:pPr marL="285750" indent="-285750">
              <a:buFont typeface="Arial" panose="020B0604020202020204" pitchFamily="34" charset="0"/>
              <a:buChar char="•"/>
            </a:pPr>
            <a:endParaRPr lang="de-DE" dirty="0">
              <a:solidFill>
                <a:srgbClr val="004359"/>
              </a:solidFill>
              <a:effectLst/>
              <a:latin typeface="Titillium Web" pitchFamily="2" charset="77"/>
            </a:endParaRPr>
          </a:p>
          <a:p>
            <a:pPr marL="285750" indent="-285750">
              <a:buFont typeface="Arial" panose="020B0604020202020204" pitchFamily="34" charset="0"/>
              <a:buChar char="•"/>
            </a:pPr>
            <a:endParaRPr lang="de-DE" dirty="0">
              <a:solidFill>
                <a:srgbClr val="004359"/>
              </a:solidFill>
              <a:effectLst/>
              <a:latin typeface="Titillium Web" pitchFamily="2" charset="77"/>
            </a:endParaRPr>
          </a:p>
          <a:p>
            <a:endParaRPr lang="de-DE" dirty="0">
              <a:solidFill>
                <a:srgbClr val="004359"/>
              </a:solidFill>
              <a:latin typeface="Titillium Web" pitchFamily="2" charset="77"/>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7036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19</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252376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pPr marL="285750" indent="-285750">
              <a:buFont typeface="Arial" panose="020B0604020202020204" pitchFamily="34" charset="0"/>
              <a:buChar char="•"/>
            </a:pPr>
            <a:r>
              <a:rPr lang="de-DE" dirty="0">
                <a:solidFill>
                  <a:srgbClr val="004359"/>
                </a:solidFill>
                <a:latin typeface="Titillium Web" pitchFamily="2" charset="77"/>
              </a:rPr>
              <a:t>Beförderer</a:t>
            </a:r>
          </a:p>
          <a:p>
            <a:pPr lvl="1"/>
            <a:r>
              <a:rPr lang="de-DE" dirty="0">
                <a:solidFill>
                  <a:srgbClr val="004359"/>
                </a:solidFill>
                <a:latin typeface="Titillium Web" pitchFamily="2" charset="77"/>
              </a:rPr>
              <a:t>Abgabe einer Ausfuhranmeldung mit Sicherheitsdaten (Daten der summarischen Anmeldung) =&gt; Angabe zum Beförderer</a:t>
            </a:r>
          </a:p>
          <a:p>
            <a:pPr lvl="1"/>
            <a:r>
              <a:rPr lang="de-DE" dirty="0">
                <a:solidFill>
                  <a:srgbClr val="004359"/>
                </a:solidFill>
                <a:latin typeface="Titillium Web" pitchFamily="2" charset="77"/>
              </a:rPr>
              <a:t>Beförderer ist nicht Anmelder =&gt; Angabe der EORI oder TCUI-Nummer</a:t>
            </a:r>
          </a:p>
          <a:p>
            <a:pPr marL="285750" indent="-285750">
              <a:buFont typeface="Arial" panose="020B0604020202020204" pitchFamily="34" charset="0"/>
              <a:buChar char="•"/>
            </a:pPr>
            <a:endParaRPr lang="de-DE" dirty="0">
              <a:solidFill>
                <a:srgbClr val="004359"/>
              </a:solidFill>
              <a:effectLst/>
              <a:latin typeface="Titillium Web" pitchFamily="2" charset="77"/>
            </a:endParaRPr>
          </a:p>
          <a:p>
            <a:pPr marL="285750" indent="-285750">
              <a:buFont typeface="Arial" panose="020B0604020202020204" pitchFamily="34" charset="0"/>
              <a:buChar char="•"/>
            </a:pPr>
            <a:endParaRPr lang="de-DE" dirty="0">
              <a:solidFill>
                <a:srgbClr val="004359"/>
              </a:solidFill>
              <a:effectLst/>
              <a:latin typeface="Titillium Web" pitchFamily="2" charset="77"/>
            </a:endParaRPr>
          </a:p>
          <a:p>
            <a:pPr marL="285750" indent="-285750">
              <a:buFont typeface="Arial" panose="020B0604020202020204" pitchFamily="34" charset="0"/>
              <a:buChar char="•"/>
            </a:pPr>
            <a:endParaRPr lang="de-DE" dirty="0">
              <a:solidFill>
                <a:srgbClr val="004359"/>
              </a:solidFill>
              <a:latin typeface="Titillium Web" pitchFamily="2" charset="77"/>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4027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C53891C8-11E8-48B1-AA7F-106A4E11867D}"/>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a:t>
            </a:fld>
            <a:endParaRPr lang="de-DE" sz="1400">
              <a:solidFill>
                <a:schemeClr val="bg1"/>
              </a:solidFill>
            </a:endParaRPr>
          </a:p>
        </p:txBody>
      </p:sp>
      <p:sp>
        <p:nvSpPr>
          <p:cNvPr id="12" name="Rechteck 11">
            <a:extLst>
              <a:ext uri="{FF2B5EF4-FFF2-40B4-BE49-F238E27FC236}">
                <a16:creationId xmlns:a16="http://schemas.microsoft.com/office/drawing/2014/main" id="{E9D395D5-6F08-4840-AB01-164A177246DD}"/>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Textfeld 8">
            <a:extLst>
              <a:ext uri="{FF2B5EF4-FFF2-40B4-BE49-F238E27FC236}">
                <a16:creationId xmlns:a16="http://schemas.microsoft.com/office/drawing/2014/main" id="{557946A5-268F-44F8-89C4-4A1FC32A7F12}"/>
              </a:ext>
            </a:extLst>
          </p:cNvPr>
          <p:cNvSpPr txBox="1"/>
          <p:nvPr/>
        </p:nvSpPr>
        <p:spPr>
          <a:xfrm>
            <a:off x="517573" y="1000570"/>
            <a:ext cx="11539930" cy="584775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2400" b="1" dirty="0">
                <a:solidFill>
                  <a:srgbClr val="004359"/>
                </a:solidFill>
                <a:latin typeface="Titillium Web" panose="00000500000000000000" pitchFamily="2" charset="0"/>
                <a:cs typeface="Calibri"/>
              </a:rPr>
              <a:t>Ihr Tagesplan:</a:t>
            </a:r>
          </a:p>
          <a:p>
            <a:pPr marL="457200" indent="-457200">
              <a:lnSpc>
                <a:spcPct val="150000"/>
              </a:lnSpc>
              <a:buAutoNum type="arabicPeriod"/>
            </a:pPr>
            <a:r>
              <a:rPr lang="de-DE" sz="2400" b="1" dirty="0">
                <a:solidFill>
                  <a:srgbClr val="004359"/>
                </a:solidFill>
                <a:latin typeface="Titillium Web" panose="00000500000000000000" pitchFamily="2" charset="0"/>
                <a:cs typeface="Calibri"/>
              </a:rPr>
              <a:t>Zollanmeldung</a:t>
            </a:r>
          </a:p>
          <a:p>
            <a:pPr marL="457200" indent="-457200">
              <a:lnSpc>
                <a:spcPct val="150000"/>
              </a:lnSpc>
              <a:buAutoNum type="arabicPeriod"/>
            </a:pPr>
            <a:r>
              <a:rPr lang="de-DE" sz="2400" b="1" dirty="0">
                <a:solidFill>
                  <a:srgbClr val="004359"/>
                </a:solidFill>
                <a:latin typeface="Titillium Web" panose="00000500000000000000" pitchFamily="2" charset="0"/>
                <a:cs typeface="Calibri"/>
              </a:rPr>
              <a:t>Ausfuhrbegleitdokument </a:t>
            </a:r>
          </a:p>
          <a:p>
            <a:br>
              <a:rPr lang="de-DE" sz="2000" b="1" dirty="0">
                <a:solidFill>
                  <a:srgbClr val="1D4592"/>
                </a:solidFill>
                <a:latin typeface="Titillium Web" panose="00000500000000000000" pitchFamily="2" charset="0"/>
                <a:cs typeface="Calibri"/>
              </a:rPr>
            </a:br>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pPr>
              <a:lnSpc>
                <a:spcPct val="150000"/>
              </a:lnSpc>
            </a:pPr>
            <a:endParaRPr lang="de-DE" sz="2000" b="1" dirty="0">
              <a:solidFill>
                <a:srgbClr val="1D4592"/>
              </a:solidFill>
              <a:latin typeface="Titillium Web" panose="00000500000000000000" pitchFamily="2" charset="0"/>
              <a:cs typeface="Calibri"/>
            </a:endParaRPr>
          </a:p>
          <a:p>
            <a:pPr marL="342900" indent="-342900">
              <a:buFont typeface="Arial"/>
              <a:buChar char="•"/>
            </a:pPr>
            <a:endParaRPr lang="de-DE" dirty="0">
              <a:solidFill>
                <a:srgbClr val="1D4592"/>
              </a:solidFill>
              <a:latin typeface="Titillium Web" panose="00000500000000000000" pitchFamily="2" charset="0"/>
              <a:cs typeface="Calibri"/>
            </a:endParaRPr>
          </a:p>
          <a:p>
            <a:endParaRPr lang="de-DE" sz="2000" dirty="0">
              <a:solidFill>
                <a:srgbClr val="1D4592"/>
              </a:solidFill>
              <a:latin typeface="Titillium Web" panose="00000500000000000000" pitchFamily="2" charset="0"/>
              <a:cs typeface="Calibri"/>
            </a:endParaRPr>
          </a:p>
          <a:p>
            <a:endParaRPr lang="de-DE" b="1" dirty="0">
              <a:latin typeface="Titillium Web" panose="00000500000000000000" pitchFamily="2" charset="0"/>
              <a:cs typeface="Calibri"/>
            </a:endParaRPr>
          </a:p>
        </p:txBody>
      </p:sp>
      <p:sp>
        <p:nvSpPr>
          <p:cNvPr id="10" name="Rechteck 9">
            <a:extLst>
              <a:ext uri="{FF2B5EF4-FFF2-40B4-BE49-F238E27FC236}">
                <a16:creationId xmlns:a16="http://schemas.microsoft.com/office/drawing/2014/main" id="{848B4432-E2B9-4370-AA06-F699106FE618}"/>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a:t>
            </a:r>
          </a:p>
        </p:txBody>
      </p:sp>
      <p:pic>
        <p:nvPicPr>
          <p:cNvPr id="20" name="Grafik 20" descr="Tageskalender">
            <a:extLst>
              <a:ext uri="{FF2B5EF4-FFF2-40B4-BE49-F238E27FC236}">
                <a16:creationId xmlns:a16="http://schemas.microsoft.com/office/drawing/2014/main" id="{3DEDB8D2-3070-42E2-8798-6247468CC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151" y="1069010"/>
            <a:ext cx="416768" cy="424544"/>
          </a:xfrm>
          <a:prstGeom prst="rect">
            <a:avLst/>
          </a:prstGeom>
        </p:spPr>
      </p:pic>
      <p:pic>
        <p:nvPicPr>
          <p:cNvPr id="14" name="Grafik 14" descr="Kopf mit Zahnrädern">
            <a:extLst>
              <a:ext uri="{FF2B5EF4-FFF2-40B4-BE49-F238E27FC236}">
                <a16:creationId xmlns:a16="http://schemas.microsoft.com/office/drawing/2014/main" id="{AC69C4C2-B7D7-4082-9A7B-94F1E728B5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168" y="4271774"/>
            <a:ext cx="424544" cy="424544"/>
          </a:xfrm>
          <a:prstGeom prst="rect">
            <a:avLst/>
          </a:prstGeom>
        </p:spPr>
      </p:pic>
      <p:pic>
        <p:nvPicPr>
          <p:cNvPr id="7" name="Grafik 6" descr="Ein Bild, das Schild, sitzend, dunkel, Frau enthält.&#10;&#10;Automatisch generierte Beschreibung">
            <a:extLst>
              <a:ext uri="{FF2B5EF4-FFF2-40B4-BE49-F238E27FC236}">
                <a16:creationId xmlns:a16="http://schemas.microsoft.com/office/drawing/2014/main" id="{5377D0B0-7964-461C-8D77-108F99A4E503}"/>
              </a:ext>
            </a:extLst>
          </p:cNvPr>
          <p:cNvPicPr>
            <a:picLocks noChangeAspect="1"/>
          </p:cNvPicPr>
          <p:nvPr/>
        </p:nvPicPr>
        <p:blipFill rotWithShape="1">
          <a:blip r:embed="rId8">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E5A6BC81-3003-4F6B-8575-7B003EFD6714}"/>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4534E722-18EF-42E5-ABC2-E904FD5D899A}"/>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5364D0A0-8FB3-4567-9DC0-91D2183B25F1}"/>
              </a:ext>
            </a:extLst>
          </p:cNvPr>
          <p:cNvSpPr txBox="1"/>
          <p:nvPr/>
        </p:nvSpPr>
        <p:spPr>
          <a:xfrm>
            <a:off x="557981" y="4271773"/>
            <a:ext cx="6381662" cy="461665"/>
          </a:xfrm>
          <a:prstGeom prst="rect">
            <a:avLst/>
          </a:prstGeom>
          <a:noFill/>
        </p:spPr>
        <p:txBody>
          <a:bodyPr wrap="square" rtlCol="0">
            <a:spAutoFit/>
          </a:bodyPr>
          <a:lstStyle/>
          <a:p>
            <a:r>
              <a:rPr lang="de-DE" sz="2400" b="1" dirty="0">
                <a:solidFill>
                  <a:srgbClr val="004359"/>
                </a:solidFill>
                <a:latin typeface="Titillium Web" panose="00000500000000000000" pitchFamily="2" charset="0"/>
                <a:cs typeface="Calibri"/>
              </a:rPr>
              <a:t>Ihre</a:t>
            </a:r>
            <a:r>
              <a:rPr lang="de-DE" sz="2400" dirty="0">
                <a:solidFill>
                  <a:srgbClr val="004359"/>
                </a:solidFill>
                <a:latin typeface="Titillium Web" panose="00000500000000000000" pitchFamily="2" charset="0"/>
              </a:rPr>
              <a:t> </a:t>
            </a:r>
            <a:r>
              <a:rPr lang="de-DE" sz="2400" b="1" dirty="0">
                <a:solidFill>
                  <a:srgbClr val="004359"/>
                </a:solidFill>
                <a:latin typeface="Titillium Web" panose="00000500000000000000" pitchFamily="2" charset="0"/>
                <a:cs typeface="Calibri"/>
              </a:rPr>
              <a:t>Experten: Julianna Straib-Lorenz</a:t>
            </a:r>
          </a:p>
        </p:txBody>
      </p:sp>
      <p:sp>
        <p:nvSpPr>
          <p:cNvPr id="29" name="Gleichschenkliges Dreieck 28">
            <a:extLst>
              <a:ext uri="{FF2B5EF4-FFF2-40B4-BE49-F238E27FC236}">
                <a16:creationId xmlns:a16="http://schemas.microsoft.com/office/drawing/2014/main" id="{DA6E052B-0139-40D5-AC79-E0228DA14395}"/>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065803FB-F328-4AEC-A825-D149343F69A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166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D79F96AE-B146-468F-91FF-3B48B3CDAD95}"/>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3</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36432"/>
            <a:ext cx="11539930" cy="221599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2000" b="1" dirty="0">
                <a:solidFill>
                  <a:srgbClr val="004359"/>
                </a:solidFill>
                <a:latin typeface="Titillium Web" panose="00000500000000000000" pitchFamily="2" charset="0"/>
                <a:cs typeface="Calibri"/>
              </a:rPr>
              <a:t>Inhalt des Vortrags:</a:t>
            </a:r>
          </a:p>
          <a:p>
            <a:pPr>
              <a:buFont typeface="+mj-lt"/>
              <a:buAutoNum type="arabicPeriod"/>
            </a:pPr>
            <a:r>
              <a:rPr lang="de-DE" dirty="0">
                <a:solidFill>
                  <a:srgbClr val="002060"/>
                </a:solidFill>
                <a:effectLst/>
                <a:latin typeface="Titillium Web" pitchFamily="2" charset="77"/>
              </a:rPr>
              <a:t>Was ist eine Zollanmeldung und warum muss ich diese abgeben?</a:t>
            </a:r>
          </a:p>
          <a:p>
            <a:pPr>
              <a:buFont typeface="+mj-lt"/>
              <a:buAutoNum type="arabicPeriod"/>
            </a:pPr>
            <a:r>
              <a:rPr lang="de-DE" dirty="0">
                <a:solidFill>
                  <a:srgbClr val="002060"/>
                </a:solidFill>
                <a:effectLst/>
                <a:latin typeface="Titillium Web" pitchFamily="2" charset="77"/>
              </a:rPr>
              <a:t>Welche Formen der Zollanmeldung gibt es?</a:t>
            </a:r>
          </a:p>
          <a:p>
            <a:pPr>
              <a:buFont typeface="+mj-lt"/>
              <a:buAutoNum type="arabicPeriod"/>
            </a:pPr>
            <a:r>
              <a:rPr lang="de-DE" dirty="0">
                <a:solidFill>
                  <a:srgbClr val="002060"/>
                </a:solidFill>
                <a:effectLst/>
                <a:latin typeface="Titillium Web" pitchFamily="2" charset="77"/>
              </a:rPr>
              <a:t>Welche Unterlagen benötigen Sie, um eine Zollanmeldung richtig zu erstellen</a:t>
            </a:r>
          </a:p>
          <a:p>
            <a:pPr marL="800100" lvl="1" indent="-342900">
              <a:buFont typeface="+mj-lt"/>
              <a:buAutoNum type="alphaLcPeriod"/>
            </a:pPr>
            <a:r>
              <a:rPr lang="de-DE" dirty="0">
                <a:solidFill>
                  <a:srgbClr val="002060"/>
                </a:solidFill>
                <a:effectLst/>
                <a:latin typeface="Titillium Web" pitchFamily="2" charset="77"/>
              </a:rPr>
              <a:t>Werterhöhende Kosten</a:t>
            </a:r>
          </a:p>
          <a:p>
            <a:pPr marL="800100" lvl="1" indent="-342900">
              <a:buFont typeface="+mj-lt"/>
              <a:buAutoNum type="alphaLcPeriod"/>
            </a:pPr>
            <a:r>
              <a:rPr lang="de-DE" dirty="0">
                <a:solidFill>
                  <a:srgbClr val="002060"/>
                </a:solidFill>
                <a:latin typeface="Titillium Web" pitchFamily="2" charset="77"/>
              </a:rPr>
              <a:t>Nichtwerterhöhende Kosten</a:t>
            </a:r>
            <a:endParaRPr lang="de-DE" dirty="0">
              <a:solidFill>
                <a:srgbClr val="002060"/>
              </a:solidFill>
              <a:effectLst/>
              <a:latin typeface="Titillium Web" pitchFamily="2" charset="77"/>
            </a:endParaRPr>
          </a:p>
          <a:p>
            <a:pPr>
              <a:buFont typeface="+mj-lt"/>
              <a:buAutoNum type="arabicPeriod"/>
            </a:pPr>
            <a:r>
              <a:rPr lang="de-DE" dirty="0">
                <a:solidFill>
                  <a:srgbClr val="002060"/>
                </a:solidFill>
                <a:effectLst/>
                <a:latin typeface="Titillium Web" pitchFamily="2" charset="77"/>
              </a:rPr>
              <a:t>Welche Felder in der Zollanmeldung sind wichtig und woher kriegen Sie die Daten?</a:t>
            </a:r>
          </a:p>
        </p:txBody>
      </p:sp>
      <p:pic>
        <p:nvPicPr>
          <p:cNvPr id="8" name="Grafik 7" descr="Bücher">
            <a:extLst>
              <a:ext uri="{FF2B5EF4-FFF2-40B4-BE49-F238E27FC236}">
                <a16:creationId xmlns:a16="http://schemas.microsoft.com/office/drawing/2014/main" id="{7C362C6D-4C18-4A5A-AE1F-7339659F21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421" y="1162879"/>
            <a:ext cx="387922" cy="387922"/>
          </a:xfrm>
          <a:prstGeom prst="rect">
            <a:avLst/>
          </a:prstGeom>
        </p:spPr>
      </p:pic>
      <p:sp>
        <p:nvSpPr>
          <p:cNvPr id="13" name="Rechteck 12">
            <a:extLst>
              <a:ext uri="{FF2B5EF4-FFF2-40B4-BE49-F238E27FC236}">
                <a16:creationId xmlns:a16="http://schemas.microsoft.com/office/drawing/2014/main" id="{030F4DD7-52FA-410E-AD53-BE5DABC14AF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14" name="Rechteck 13">
            <a:extLst>
              <a:ext uri="{FF2B5EF4-FFF2-40B4-BE49-F238E27FC236}">
                <a16:creationId xmlns:a16="http://schemas.microsoft.com/office/drawing/2014/main" id="{7E6F9C16-80AF-4F80-8E86-B3467376EF4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a:t>
            </a:r>
          </a:p>
        </p:txBody>
      </p:sp>
      <p:pic>
        <p:nvPicPr>
          <p:cNvPr id="16" name="Grafik 15" descr="Ein Bild, das Schild, sitzend, dunkel, Frau enthält.&#10;&#10;Automatisch generierte Beschreibung">
            <a:extLst>
              <a:ext uri="{FF2B5EF4-FFF2-40B4-BE49-F238E27FC236}">
                <a16:creationId xmlns:a16="http://schemas.microsoft.com/office/drawing/2014/main" id="{37D22B76-231F-4E5B-BF2E-5083C6D243EC}"/>
              </a:ext>
            </a:extLst>
          </p:cNvPr>
          <p:cNvPicPr>
            <a:picLocks noChangeAspect="1"/>
          </p:cNvPicPr>
          <p:nvPr/>
        </p:nvPicPr>
        <p:blipFill rotWithShape="1">
          <a:blip r:embed="rId6">
            <a:extLst>
              <a:ext uri="{28A0092B-C50C-407E-A947-70E740481C1C}">
                <a14:useLocalDpi xmlns:a14="http://schemas.microsoft.com/office/drawing/2010/main" val="0"/>
              </a:ext>
            </a:extLst>
          </a:blip>
          <a:srcRect r="18763"/>
          <a:stretch/>
        </p:blipFill>
        <p:spPr>
          <a:xfrm>
            <a:off x="73774" y="6273338"/>
            <a:ext cx="1382584" cy="485871"/>
          </a:xfrm>
          <a:prstGeom prst="rect">
            <a:avLst/>
          </a:prstGeom>
        </p:spPr>
      </p:pic>
      <p:sp>
        <p:nvSpPr>
          <p:cNvPr id="20" name="Rechteck 19">
            <a:extLst>
              <a:ext uri="{FF2B5EF4-FFF2-40B4-BE49-F238E27FC236}">
                <a16:creationId xmlns:a16="http://schemas.microsoft.com/office/drawing/2014/main" id="{054832E9-1291-4780-AA04-D7CF86445079}"/>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6" name="Gleichschenkliges Dreieck 25">
            <a:extLst>
              <a:ext uri="{FF2B5EF4-FFF2-40B4-BE49-F238E27FC236}">
                <a16:creationId xmlns:a16="http://schemas.microsoft.com/office/drawing/2014/main" id="{D0777265-C32B-4115-9439-66BC1CA91021}"/>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Gleichschenkliges Dreieck 27">
            <a:extLst>
              <a:ext uri="{FF2B5EF4-FFF2-40B4-BE49-F238E27FC236}">
                <a16:creationId xmlns:a16="http://schemas.microsoft.com/office/drawing/2014/main" id="{2C8EA424-4213-4948-B20D-CE1D36D44664}"/>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a:extLst>
              <a:ext uri="{FF2B5EF4-FFF2-40B4-BE49-F238E27FC236}">
                <a16:creationId xmlns:a16="http://schemas.microsoft.com/office/drawing/2014/main" id="{EA8C08F7-A907-4282-91D6-CE1DF2C8476C}"/>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372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4</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480131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Warum muss ich eine Zollanmeldung abgeben?</a:t>
            </a:r>
          </a:p>
          <a:p>
            <a:endParaRPr lang="de-DE" sz="1600" b="1"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Sie müssen die rechtlichen Verpflichtungen erfüllen und Waren in ein bestimmtes Zollverfahren überführen.</a:t>
            </a:r>
          </a:p>
          <a:p>
            <a:br>
              <a:rPr lang="de-DE" dirty="0">
                <a:solidFill>
                  <a:srgbClr val="004359"/>
                </a:solidFill>
                <a:latin typeface="Titillium Web" panose="00000500000000000000" pitchFamily="2" charset="0"/>
                <a:cs typeface="Calibri"/>
              </a:rPr>
            </a:br>
            <a:r>
              <a:rPr lang="de-DE" dirty="0">
                <a:solidFill>
                  <a:srgbClr val="004359"/>
                </a:solidFill>
                <a:latin typeface="Titillium Web" panose="00000500000000000000" pitchFamily="2" charset="0"/>
                <a:cs typeface="Calibri"/>
              </a:rPr>
              <a:t>Dies sollte in folgenden beiden Fällen erfolgen:</a:t>
            </a:r>
          </a:p>
          <a:p>
            <a:pPr marL="342900" indent="-342900">
              <a:lnSpc>
                <a:spcPct val="150000"/>
              </a:lnSpc>
              <a:buFont typeface="Arial"/>
              <a:buChar char="•"/>
            </a:pPr>
            <a:r>
              <a:rPr lang="de-DE" dirty="0">
                <a:solidFill>
                  <a:srgbClr val="004359"/>
                </a:solidFill>
                <a:latin typeface="Titillium Web" panose="00000500000000000000" pitchFamily="2" charset="0"/>
                <a:cs typeface="Calibri"/>
              </a:rPr>
              <a:t>Bei der Einfuhr, wenn Waren in das Zollgebiet der Union verbracht werden, müssen diese einer zollrechtlich zulässigen Behandlung oder Verwendung zugeführt werden (Artikel 48 UZK),</a:t>
            </a:r>
          </a:p>
          <a:p>
            <a:pPr marL="342900" indent="-342900">
              <a:lnSpc>
                <a:spcPct val="150000"/>
              </a:lnSpc>
              <a:buFont typeface="Arial"/>
              <a:buChar char="•"/>
            </a:pPr>
            <a:r>
              <a:rPr lang="de-DE" dirty="0">
                <a:solidFill>
                  <a:srgbClr val="004359"/>
                </a:solidFill>
                <a:latin typeface="Titillium Web" panose="00000500000000000000" pitchFamily="2" charset="0"/>
                <a:cs typeface="Calibri"/>
              </a:rPr>
              <a:t>bei der Ausfuhr, wenn Waren aus dem Zollgebiet der Union verbracht werden sollen, müssen diese in die Ausfuhr übergeführt werden (Artikel 269 UZK).</a:t>
            </a:r>
          </a:p>
          <a:p>
            <a:pPr algn="just">
              <a:lnSpc>
                <a:spcPct val="150000"/>
              </a:lnSpc>
            </a:pPr>
            <a:endParaRPr lang="de-DE" sz="2000" dirty="0">
              <a:solidFill>
                <a:srgbClr val="004359"/>
              </a:solidFill>
              <a:latin typeface="Titillium Web" panose="00000500000000000000" pitchFamily="2" charset="0"/>
              <a:cs typeface="Calibri"/>
            </a:endParaRPr>
          </a:p>
          <a:p>
            <a:pPr>
              <a:lnSpc>
                <a:spcPct val="150000"/>
              </a:lnSpc>
            </a:pPr>
            <a:endParaRPr lang="de-DE" sz="1400" dirty="0">
              <a:solidFill>
                <a:srgbClr val="004359"/>
              </a:solidFill>
              <a:latin typeface="Titillium Web" panose="00000500000000000000" pitchFamily="2" charset="0"/>
              <a:cs typeface="Calibri"/>
              <a:sym typeface="Wingdings" panose="05000000000000000000" pitchFamily="2" charset="2"/>
            </a:endParaRPr>
          </a:p>
          <a:p>
            <a:pPr marL="342900" indent="-342900">
              <a:lnSpc>
                <a:spcPct val="150000"/>
              </a:lnSpc>
              <a:buFont typeface="Arial" panose="020B0604020202020204" pitchFamily="34" charset="0"/>
              <a:buChar char="•"/>
            </a:pPr>
            <a:endParaRPr lang="de-DE" sz="1400"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[Einleitung]</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870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5</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535531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Welche Formen der Zollanmeldung gibt es?</a:t>
            </a:r>
          </a:p>
          <a:p>
            <a:endParaRPr lang="de-DE" sz="1600" b="1"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Anmeldungen haben mit Mitteln der elektronischen Datenverarbeitung zu erfolgen (Artikel 6 UZK).</a:t>
            </a:r>
            <a:br>
              <a:rPr lang="de-DE" dirty="0">
                <a:solidFill>
                  <a:srgbClr val="004359"/>
                </a:solidFill>
                <a:latin typeface="Titillium Web" panose="00000500000000000000" pitchFamily="2" charset="0"/>
                <a:cs typeface="Calibri"/>
              </a:rPr>
            </a:br>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In besonderen Fällen können Sie eine Zollanmeldung auf andere Weise als mit Mitteln der elektronischen Datenverarbeitung abgeben:</a:t>
            </a:r>
          </a:p>
          <a:p>
            <a:pPr marL="342900" indent="-342900">
              <a:lnSpc>
                <a:spcPct val="150000"/>
              </a:lnSpc>
              <a:buFont typeface="Arial"/>
              <a:buChar char="•"/>
            </a:pPr>
            <a:r>
              <a:rPr lang="de-DE" dirty="0">
                <a:solidFill>
                  <a:srgbClr val="004359"/>
                </a:solidFill>
                <a:latin typeface="Titillium Web" panose="00000500000000000000" pitchFamily="2" charset="0"/>
                <a:cs typeface="Calibri"/>
              </a:rPr>
              <a:t>schriftlich, auf einem </a:t>
            </a:r>
            <a:r>
              <a:rPr lang="de-DE" dirty="0">
                <a:solidFill>
                  <a:srgbClr val="004359"/>
                </a:solidFill>
                <a:latin typeface="Titillium Web" panose="00000500000000000000" pitchFamily="2" charset="0"/>
                <a:cs typeface="Calibri"/>
                <a:hlinkClick r:id="rId4">
                  <a:extLst>
                    <a:ext uri="{A12FA001-AC4F-418D-AE19-62706E023703}">
                      <ahyp:hlinkClr xmlns:ahyp="http://schemas.microsoft.com/office/drawing/2018/hyperlinkcolor" val="tx"/>
                    </a:ext>
                  </a:extLst>
                </a:hlinkClick>
              </a:rPr>
              <a:t>Einheitspapier</a:t>
            </a:r>
            <a:endParaRPr lang="de-DE" dirty="0">
              <a:solidFill>
                <a:srgbClr val="004359"/>
              </a:solidFill>
              <a:latin typeface="Titillium Web" panose="00000500000000000000" pitchFamily="2" charset="0"/>
              <a:cs typeface="Calibri"/>
            </a:endParaRPr>
          </a:p>
          <a:p>
            <a:pPr marL="342900" indent="-342900">
              <a:lnSpc>
                <a:spcPct val="150000"/>
              </a:lnSpc>
              <a:buFont typeface="Arial"/>
              <a:buChar char="•"/>
            </a:pPr>
            <a:r>
              <a:rPr lang="de-DE" dirty="0">
                <a:solidFill>
                  <a:srgbClr val="004359"/>
                </a:solidFill>
                <a:latin typeface="Titillium Web" panose="00000500000000000000" pitchFamily="2" charset="0"/>
                <a:cs typeface="Calibri"/>
              </a:rPr>
              <a:t>mündlich oder durch eine Handlung, die eine Zollanmeldung ersetzt. Insbesondere Reisende sind berechtigt, eine mündliche Zollanmeldung abzugeben (sofern ihr persönliches Gepäck und Transportmittel betroffen sind), ebenso private Empfänger (in Bezug auf bestimmte Kleinsendungen).</a:t>
            </a:r>
          </a:p>
          <a:p>
            <a:endParaRPr lang="de-DE" dirty="0">
              <a:solidFill>
                <a:srgbClr val="004359"/>
              </a:solidFill>
              <a:latin typeface="Titillium Web" panose="00000500000000000000" pitchFamily="2" charset="0"/>
              <a:cs typeface="Calibri"/>
            </a:endParaRPr>
          </a:p>
          <a:p>
            <a:pPr algn="just">
              <a:lnSpc>
                <a:spcPct val="150000"/>
              </a:lnSpc>
            </a:pPr>
            <a:r>
              <a:rPr lang="de-DE" sz="2000" dirty="0">
                <a:solidFill>
                  <a:srgbClr val="004359"/>
                </a:solidFill>
                <a:latin typeface="Titillium Web" panose="00000500000000000000" pitchFamily="2" charset="0"/>
                <a:cs typeface="Calibri"/>
              </a:rPr>
              <a:t>Vereinfachungen für Privatpersonen =&gt; Zollanmeldung durch konkludentes Handeln</a:t>
            </a:r>
          </a:p>
          <a:p>
            <a:pPr>
              <a:lnSpc>
                <a:spcPct val="150000"/>
              </a:lnSpc>
            </a:pPr>
            <a:endParaRPr lang="de-DE" sz="1400" dirty="0">
              <a:solidFill>
                <a:srgbClr val="004359"/>
              </a:solidFill>
              <a:latin typeface="Titillium Web" panose="00000500000000000000" pitchFamily="2" charset="0"/>
              <a:cs typeface="Calibri"/>
              <a:sym typeface="Wingdings" panose="05000000000000000000" pitchFamily="2" charset="2"/>
            </a:endParaRPr>
          </a:p>
          <a:p>
            <a:pPr marL="342900" indent="-342900">
              <a:lnSpc>
                <a:spcPct val="150000"/>
              </a:lnSpc>
              <a:buFont typeface="Arial" panose="020B0604020202020204" pitchFamily="34" charset="0"/>
              <a:buChar char="•"/>
            </a:pPr>
            <a:endParaRPr lang="de-DE" sz="1400"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[Einleitung]</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5">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496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6</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355481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Wie gebe ich eine Zollanmeldung im Bereich der Wareneinfuhr ab?</a:t>
            </a:r>
          </a:p>
          <a:p>
            <a:endParaRPr lang="de-DE" sz="1600" b="1"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Für den Bereich der Wareneinfuhr benötigen Sie für jede Sendung eine Zollanmeldung. Bei Warensendungen, die einen geringen Warenwert haben, geben Sie eine Zollanmeldung mit verringertem Datensatz ab.</a:t>
            </a:r>
          </a:p>
          <a:p>
            <a:pPr marL="342900" indent="-342900">
              <a:lnSpc>
                <a:spcPct val="150000"/>
              </a:lnSpc>
              <a:buFont typeface="Arial"/>
              <a:buChar char="•"/>
            </a:pPr>
            <a:r>
              <a:rPr lang="de-DE" dirty="0">
                <a:solidFill>
                  <a:srgbClr val="004359"/>
                </a:solidFill>
                <a:latin typeface="Titillium Web" panose="00000500000000000000" pitchFamily="2" charset="0"/>
                <a:cs typeface="Calibri"/>
              </a:rPr>
              <a:t>Merkblatt zum Einheitspapier 2024, Link: </a:t>
            </a:r>
            <a:r>
              <a:rPr lang="de-DE" dirty="0">
                <a:solidFill>
                  <a:srgbClr val="004359"/>
                </a:solidFill>
                <a:latin typeface="Titillium Web" panose="00000500000000000000" pitchFamily="2" charset="0"/>
                <a:cs typeface="Calibri"/>
                <a:hlinkClick r:id="rId4"/>
              </a:rPr>
              <a:t>https://tinyurl.com/yo5hupmm</a:t>
            </a:r>
            <a:r>
              <a:rPr lang="de-DE" dirty="0">
                <a:solidFill>
                  <a:srgbClr val="004359"/>
                </a:solidFill>
                <a:latin typeface="Titillium Web" panose="00000500000000000000" pitchFamily="2" charset="0"/>
                <a:cs typeface="Calibri"/>
              </a:rPr>
              <a:t> </a:t>
            </a:r>
          </a:p>
          <a:p>
            <a:endParaRPr lang="de-DE" dirty="0">
              <a:solidFill>
                <a:srgbClr val="004359"/>
              </a:solidFill>
              <a:latin typeface="Titillium Web" panose="00000500000000000000" pitchFamily="2" charset="0"/>
              <a:cs typeface="Calibri"/>
            </a:endParaRPr>
          </a:p>
          <a:p>
            <a:pPr algn="just">
              <a:lnSpc>
                <a:spcPct val="150000"/>
              </a:lnSpc>
            </a:pPr>
            <a:r>
              <a:rPr lang="de-DE" sz="2000" dirty="0">
                <a:solidFill>
                  <a:srgbClr val="004359"/>
                </a:solidFill>
                <a:latin typeface="Titillium Web" panose="00000500000000000000" pitchFamily="2" charset="0"/>
                <a:cs typeface="Calibri"/>
              </a:rPr>
              <a:t>Beispiel anhand einer Zollanmeldung =&gt; </a:t>
            </a:r>
            <a:r>
              <a:rPr lang="de-DE" sz="2000" dirty="0">
                <a:solidFill>
                  <a:srgbClr val="004359"/>
                </a:solidFill>
                <a:latin typeface="Titillium Web" panose="00000500000000000000" pitchFamily="2" charset="0"/>
                <a:cs typeface="Calibri"/>
                <a:hlinkClick r:id="rId5"/>
              </a:rPr>
              <a:t>https://tinyurl.com/28bytxhm</a:t>
            </a:r>
            <a:r>
              <a:rPr lang="de-DE" sz="2000" dirty="0">
                <a:solidFill>
                  <a:srgbClr val="004359"/>
                </a:solidFill>
                <a:latin typeface="Titillium Web" panose="00000500000000000000" pitchFamily="2" charset="0"/>
                <a:cs typeface="Calibri"/>
              </a:rPr>
              <a:t> </a:t>
            </a:r>
          </a:p>
          <a:p>
            <a:pPr>
              <a:lnSpc>
                <a:spcPct val="150000"/>
              </a:lnSpc>
            </a:pPr>
            <a:endParaRPr lang="de-DE" sz="1400" dirty="0">
              <a:solidFill>
                <a:srgbClr val="004359"/>
              </a:solidFill>
              <a:latin typeface="Titillium Web" panose="00000500000000000000" pitchFamily="2" charset="0"/>
              <a:cs typeface="Calibri"/>
              <a:sym typeface="Wingdings" panose="05000000000000000000" pitchFamily="2" charset="2"/>
            </a:endParaRPr>
          </a:p>
          <a:p>
            <a:pPr marL="342900" indent="-342900">
              <a:lnSpc>
                <a:spcPct val="150000"/>
              </a:lnSpc>
              <a:buFont typeface="Arial" panose="020B0604020202020204" pitchFamily="34" charset="0"/>
              <a:buChar char="•"/>
            </a:pPr>
            <a:endParaRPr lang="de-DE" sz="1400"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[Einfuhr]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6">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6558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7</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521681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Wie gebe ich eine Zollanmeldung im Bereich der Warenausfuhr ab?</a:t>
            </a:r>
          </a:p>
          <a:p>
            <a:endParaRPr lang="de-DE" sz="1600" b="1"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Für den Bereich der Warenausfuhr benötigen Sie für Sendungen ab 1.000€ oder 1.000 KG eine Zollanmeldung, auch Ausfuhrbegleitdokument (ABD) genannt</a:t>
            </a:r>
          </a:p>
          <a:p>
            <a:pPr marL="342900" indent="-342900">
              <a:lnSpc>
                <a:spcPct val="150000"/>
              </a:lnSpc>
              <a:buFont typeface="Arial"/>
              <a:buChar char="•"/>
            </a:pPr>
            <a:r>
              <a:rPr lang="de-DE" dirty="0">
                <a:solidFill>
                  <a:srgbClr val="004359"/>
                </a:solidFill>
                <a:latin typeface="Titillium Web" panose="00000500000000000000" pitchFamily="2" charset="0"/>
                <a:cs typeface="Calibri"/>
              </a:rPr>
              <a:t>Merkblatt zum Einheitspapier 2024, Link: </a:t>
            </a:r>
            <a:r>
              <a:rPr lang="de-DE" dirty="0">
                <a:solidFill>
                  <a:srgbClr val="004359"/>
                </a:solidFill>
                <a:latin typeface="Titillium Web" panose="00000500000000000000" pitchFamily="2" charset="0"/>
                <a:cs typeface="Calibri"/>
                <a:hlinkClick r:id="rId4"/>
              </a:rPr>
              <a:t>https://tinyurl.com/yo5hupmm</a:t>
            </a:r>
            <a:r>
              <a:rPr lang="de-DE" dirty="0">
                <a:solidFill>
                  <a:srgbClr val="004359"/>
                </a:solidFill>
                <a:latin typeface="Titillium Web" panose="00000500000000000000" pitchFamily="2" charset="0"/>
                <a:cs typeface="Calibri"/>
              </a:rPr>
              <a:t> </a:t>
            </a:r>
          </a:p>
          <a:p>
            <a:pPr marL="342900" indent="-342900">
              <a:lnSpc>
                <a:spcPct val="150000"/>
              </a:lnSpc>
              <a:buFont typeface="Arial"/>
              <a:buChar char="•"/>
            </a:pPr>
            <a:r>
              <a:rPr lang="de-DE" dirty="0">
                <a:solidFill>
                  <a:srgbClr val="004359"/>
                </a:solidFill>
                <a:latin typeface="Titillium Web" panose="00000500000000000000" pitchFamily="2" charset="0"/>
                <a:cs typeface="Calibri"/>
              </a:rPr>
              <a:t>Eigene Anbindung zum Zollsystem durch:</a:t>
            </a:r>
          </a:p>
          <a:p>
            <a:pPr lvl="2"/>
            <a:r>
              <a:rPr lang="de-DE" dirty="0">
                <a:solidFill>
                  <a:srgbClr val="004359"/>
                </a:solidFill>
                <a:latin typeface="Titillium Web" panose="00000500000000000000" pitchFamily="2" charset="0"/>
                <a:cs typeface="Calibri"/>
              </a:rPr>
              <a:t>a. Zertifizierter Softwareanbieter</a:t>
            </a:r>
          </a:p>
          <a:p>
            <a:pPr lvl="2"/>
            <a:r>
              <a:rPr lang="de-DE" dirty="0">
                <a:solidFill>
                  <a:srgbClr val="004359"/>
                </a:solidFill>
                <a:latin typeface="Titillium Web" panose="00000500000000000000" pitchFamily="2" charset="0"/>
                <a:cs typeface="Calibri"/>
              </a:rPr>
              <a:t>b. Vertretung durch einen Dritten</a:t>
            </a:r>
            <a:endParaRPr lang="de-DE" dirty="0">
              <a:solidFill>
                <a:srgbClr val="004359"/>
              </a:solidFill>
              <a:latin typeface="Titillium Web" panose="00000500000000000000" pitchFamily="2" charset="0"/>
              <a:cs typeface="Calibri"/>
              <a:sym typeface="Wingdings" panose="05000000000000000000" pitchFamily="2" charset="2"/>
            </a:endParaRPr>
          </a:p>
          <a:p>
            <a:pPr marL="342900" indent="-342900">
              <a:lnSpc>
                <a:spcPct val="150000"/>
              </a:lnSpc>
              <a:buFont typeface="Arial" panose="020B0604020202020204" pitchFamily="34" charset="0"/>
              <a:buChar char="•"/>
            </a:pPr>
            <a:r>
              <a:rPr lang="de-DE" dirty="0">
                <a:solidFill>
                  <a:srgbClr val="004359"/>
                </a:solidFill>
                <a:latin typeface="Titillium Web" panose="00000500000000000000" pitchFamily="2" charset="0"/>
                <a:cs typeface="Calibri"/>
              </a:rPr>
              <a:t>Rechtsgrundlagen für Unternehmen:</a:t>
            </a:r>
          </a:p>
          <a:p>
            <a:pPr lvl="1"/>
            <a:r>
              <a:rPr lang="de-DE" dirty="0">
                <a:solidFill>
                  <a:srgbClr val="004359"/>
                </a:solidFill>
                <a:latin typeface="Titillium Web" panose="00000500000000000000" pitchFamily="2" charset="0"/>
                <a:cs typeface="Calibri"/>
              </a:rPr>
              <a:t>Die elektronische Form ergibt sich aus: </a:t>
            </a:r>
          </a:p>
          <a:p>
            <a:pPr lvl="2"/>
            <a:r>
              <a:rPr lang="de-DE" dirty="0">
                <a:solidFill>
                  <a:srgbClr val="004359"/>
                </a:solidFill>
                <a:latin typeface="Titillium Web" panose="00000500000000000000" pitchFamily="2" charset="0"/>
                <a:cs typeface="Calibri"/>
              </a:rPr>
              <a:t>UZK-Artikel 6, 158</a:t>
            </a:r>
          </a:p>
          <a:p>
            <a:pPr lvl="1"/>
            <a:r>
              <a:rPr lang="de-DE" dirty="0">
                <a:solidFill>
                  <a:srgbClr val="004359"/>
                </a:solidFill>
                <a:latin typeface="Titillium Web" panose="00000500000000000000" pitchFamily="2" charset="0"/>
                <a:cs typeface="Calibri"/>
              </a:rPr>
              <a:t>Die schriftliche Form (Notfallverfahren) ergibt sich aus:</a:t>
            </a:r>
          </a:p>
          <a:p>
            <a:pPr lvl="2"/>
            <a:r>
              <a:rPr lang="de-DE" dirty="0">
                <a:solidFill>
                  <a:srgbClr val="004359"/>
                </a:solidFill>
                <a:latin typeface="Titillium Web" panose="00000500000000000000" pitchFamily="2" charset="0"/>
                <a:cs typeface="Calibri"/>
              </a:rPr>
              <a:t>UZK-Artikel 158</a:t>
            </a:r>
          </a:p>
          <a:p>
            <a:pPr lvl="2"/>
            <a:r>
              <a:rPr lang="de-DE" dirty="0">
                <a:solidFill>
                  <a:srgbClr val="004359"/>
                </a:solidFill>
                <a:latin typeface="Titillium Web" panose="00000500000000000000" pitchFamily="2" charset="0"/>
                <a:cs typeface="Calibri"/>
              </a:rPr>
              <a:t>UZK-DA Artikel 143</a:t>
            </a:r>
            <a:br>
              <a:rPr lang="de-DE" dirty="0">
                <a:solidFill>
                  <a:srgbClr val="004359"/>
                </a:solidFill>
                <a:latin typeface="Titillium Web" panose="00000500000000000000" pitchFamily="2" charset="0"/>
                <a:cs typeface="Calibri"/>
              </a:rPr>
            </a:br>
            <a:endParaRPr lang="de-DE"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5">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6868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884"/>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8</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203132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Wie gebe ich eine Zollanmeldung im Bereich der Warenausfuhr ab?</a:t>
            </a:r>
          </a:p>
          <a:p>
            <a:endParaRPr lang="de-DE" sz="1600" b="1"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Muster Einheitspapier:</a:t>
            </a:r>
          </a:p>
          <a:p>
            <a:br>
              <a:rPr lang="de-DE" dirty="0">
                <a:solidFill>
                  <a:srgbClr val="004359"/>
                </a:solidFill>
                <a:latin typeface="Titillium Web" panose="00000500000000000000" pitchFamily="2" charset="0"/>
                <a:cs typeface="Calibri"/>
              </a:rPr>
            </a:br>
            <a:endParaRPr lang="de-DE"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B16AB6F-AFD1-758D-5704-02D8D257B8A7}"/>
              </a:ext>
            </a:extLst>
          </p:cNvPr>
          <p:cNvPicPr>
            <a:picLocks noChangeAspect="1"/>
          </p:cNvPicPr>
          <p:nvPr/>
        </p:nvPicPr>
        <p:blipFill>
          <a:blip r:embed="rId5"/>
          <a:stretch>
            <a:fillRect/>
          </a:stretch>
        </p:blipFill>
        <p:spPr>
          <a:xfrm>
            <a:off x="3308683" y="1545789"/>
            <a:ext cx="4066674" cy="4629921"/>
          </a:xfrm>
          <a:prstGeom prst="rect">
            <a:avLst/>
          </a:prstGeom>
        </p:spPr>
      </p:pic>
    </p:spTree>
    <p:extLst>
      <p:ext uri="{BB962C8B-B14F-4D97-AF65-F5344CB8AC3E}">
        <p14:creationId xmlns:p14="http://schemas.microsoft.com/office/powerpoint/2010/main" val="141149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9</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486287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rgbClr val="004359"/>
                </a:solidFill>
                <a:latin typeface="Titillium Web" panose="00000500000000000000" pitchFamily="2" charset="0"/>
                <a:cs typeface="Calibri"/>
              </a:rPr>
              <a:t>Das sind die wichtigen Felder im Ausfuhrbegleitdokument</a:t>
            </a:r>
          </a:p>
          <a:p>
            <a:endParaRPr lang="de-DE" sz="2000" b="1" dirty="0">
              <a:solidFill>
                <a:srgbClr val="004359"/>
              </a:solidFill>
              <a:latin typeface="Titillium Web" panose="00000500000000000000" pitchFamily="2" charset="0"/>
              <a:cs typeface="Calibri"/>
            </a:endParaRP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Art der Anmeldung</a:t>
            </a:r>
          </a:p>
          <a:p>
            <a:r>
              <a:rPr lang="de-DE" dirty="0">
                <a:solidFill>
                  <a:srgbClr val="004359"/>
                </a:solidFill>
                <a:latin typeface="Titillium Web" panose="00000500000000000000" pitchFamily="2" charset="0"/>
                <a:cs typeface="Calibri"/>
              </a:rPr>
              <a:t>	ATLAS 3.0 Ausfuhr</a:t>
            </a:r>
          </a:p>
          <a:p>
            <a:pPr lvl="3"/>
            <a:r>
              <a:rPr lang="de-DE" dirty="0">
                <a:solidFill>
                  <a:srgbClr val="004359"/>
                </a:solidFill>
                <a:latin typeface="Titillium Web" panose="00000500000000000000" pitchFamily="2" charset="0"/>
                <a:cs typeface="Calibri"/>
              </a:rPr>
              <a:t>CO, EX + achtstelliger Zahlencode, z.B. 00000200</a:t>
            </a:r>
          </a:p>
          <a:p>
            <a:pPr lvl="3"/>
            <a:r>
              <a:rPr lang="de-DE" dirty="0">
                <a:solidFill>
                  <a:srgbClr val="004359"/>
                </a:solidFill>
                <a:latin typeface="Titillium Web" panose="00000500000000000000" pitchFamily="2" charset="0"/>
                <a:cs typeface="Calibri"/>
              </a:rPr>
              <a:t>Türkei, die Schweiz oder nach Serbien werden mit EX gemeldet</a:t>
            </a:r>
          </a:p>
          <a:p>
            <a:pPr lvl="3"/>
            <a:endParaRPr lang="de-DE" dirty="0">
              <a:solidFill>
                <a:srgbClr val="004359"/>
              </a:solidFill>
              <a:latin typeface="Titillium Web" panose="00000500000000000000" pitchFamily="2" charset="0"/>
              <a:cs typeface="Calibri"/>
            </a:endParaRP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Versender/Ausführer</a:t>
            </a:r>
          </a:p>
          <a:p>
            <a:pPr lvl="2"/>
            <a:r>
              <a:rPr lang="de-DE" dirty="0">
                <a:solidFill>
                  <a:srgbClr val="004359"/>
                </a:solidFill>
                <a:latin typeface="Titillium Web" panose="00000500000000000000" pitchFamily="2" charset="0"/>
                <a:cs typeface="Calibri"/>
              </a:rPr>
              <a:t>Zollrechtlich</a:t>
            </a:r>
          </a:p>
          <a:p>
            <a:pPr lvl="3"/>
            <a:r>
              <a:rPr lang="de-DE" dirty="0">
                <a:solidFill>
                  <a:srgbClr val="004359"/>
                </a:solidFill>
                <a:latin typeface="Titillium Web" panose="00000500000000000000" pitchFamily="2" charset="0"/>
                <a:cs typeface="Calibri"/>
              </a:rPr>
              <a:t>Ansässig in der EU und besitzt die Bestimmungsbefugnis über das Verbringen der Ware</a:t>
            </a:r>
          </a:p>
          <a:p>
            <a:pPr lvl="2"/>
            <a:r>
              <a:rPr lang="de-DE" dirty="0">
                <a:solidFill>
                  <a:srgbClr val="004359"/>
                </a:solidFill>
                <a:latin typeface="Titillium Web" panose="00000500000000000000" pitchFamily="2" charset="0"/>
                <a:cs typeface="Calibri"/>
              </a:rPr>
              <a:t>Außenwirtschaftsrechtlich</a:t>
            </a:r>
          </a:p>
          <a:p>
            <a:pPr lvl="3"/>
            <a:r>
              <a:rPr lang="de-DE" dirty="0">
                <a:solidFill>
                  <a:srgbClr val="004359"/>
                </a:solidFill>
                <a:latin typeface="Titillium Web" panose="00000500000000000000" pitchFamily="2" charset="0"/>
                <a:cs typeface="Calibri"/>
              </a:rPr>
              <a:t>Vertragsrechtlicher Partner des Empfängers im Drittland</a:t>
            </a:r>
          </a:p>
          <a:p>
            <a:endParaRPr lang="de-DE" dirty="0">
              <a:solidFill>
                <a:srgbClr val="004359"/>
              </a:solidFill>
              <a:latin typeface="Titillium Web" panose="00000500000000000000" pitchFamily="2" charset="0"/>
              <a:cs typeface="Calibri"/>
            </a:endParaRPr>
          </a:p>
          <a:p>
            <a:br>
              <a:rPr lang="de-DE" dirty="0">
                <a:solidFill>
                  <a:srgbClr val="004359"/>
                </a:solidFill>
                <a:latin typeface="Titillium Web" panose="00000500000000000000" pitchFamily="2" charset="0"/>
                <a:cs typeface="Calibri"/>
              </a:rPr>
            </a:br>
            <a:endParaRPr lang="de-DE"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[Zollanmeldung]	 	[27.06.2024]</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[Zollanmeldung] - </a:t>
            </a:r>
            <a:r>
              <a:rPr lang="de-DE" sz="2200" b="1" dirty="0">
                <a:solidFill>
                  <a:schemeClr val="bg1"/>
                </a:solidFill>
                <a:latin typeface="Titillium Web" panose="00000500000000000000" pitchFamily="2" charset="0"/>
              </a:rPr>
              <a:t>[Ausfuhr]</a:t>
            </a:r>
            <a:r>
              <a:rPr lang="de-DE" sz="2200" b="1" dirty="0">
                <a:solidFill>
                  <a:schemeClr val="bg1"/>
                </a:solidFill>
                <a:latin typeface="Titillium Web" panose="00000500000000000000" pitchFamily="2" charset="0"/>
                <a:cs typeface="Calibri" panose="020F0502020204030204"/>
              </a:rPr>
              <a:t> </a:t>
            </a: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460601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8" ma:contentTypeDescription="Ein neues Dokument erstellen." ma:contentTypeScope="" ma:versionID="3e188bdc578f972c336e77c4d96323e4">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56523d8b873b2219b7ed522b3fd85c68"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4B0710-27A2-4E59-865A-11A12597D21D}">
  <ds:schemaRefs>
    <ds:schemaRef ds:uri="http://schemas.microsoft.com/sharepoint/v3/contenttype/forms"/>
  </ds:schemaRefs>
</ds:datastoreItem>
</file>

<file path=customXml/itemProps2.xml><?xml version="1.0" encoding="utf-8"?>
<ds:datastoreItem xmlns:ds="http://schemas.openxmlformats.org/officeDocument/2006/customXml" ds:itemID="{326E621F-DA1D-4F79-99CC-03CEAF498369}"/>
</file>

<file path=customXml/itemProps3.xml><?xml version="1.0" encoding="utf-8"?>
<ds:datastoreItem xmlns:ds="http://schemas.openxmlformats.org/officeDocument/2006/customXml" ds:itemID="{3440547E-DAB0-4DEC-90DE-DEBED8BCF32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1392</Words>
  <Application>Microsoft Macintosh PowerPoint</Application>
  <PresentationFormat>Breitbild</PresentationFormat>
  <Paragraphs>286</Paragraphs>
  <Slides>19</Slides>
  <Notes>19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Calibri Light</vt:lpstr>
      <vt:lpstr>Titillium Web</vt:lpstr>
      <vt:lpstr>Office</vt:lpstr>
      <vt:lpstr>zum Webinar Zollanmeldung mit Julianna Straib-Lorenz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PaR - Patrick Reuber</dc:creator>
  <cp:lastModifiedBy>Julianna Straib-Lorenz</cp:lastModifiedBy>
  <cp:revision>6</cp:revision>
  <dcterms:created xsi:type="dcterms:W3CDTF">2020-07-03T07:38:39Z</dcterms:created>
  <dcterms:modified xsi:type="dcterms:W3CDTF">2024-06-23T16:26:28Z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y fmtid="{D5CDD505-2E9C-101B-9397-08002B2CF9AE}" pid="3" name="MediaServiceImageTags">
    <vt:lpwstr/>
  </property>
</Properties>
</file>