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9" r:id="rId1"/>
  </p:sldMasterIdLst>
  <p:notesMasterIdLst>
    <p:notesMasterId r:id="rId25"/>
  </p:notesMasterIdLst>
  <p:handoutMasterIdLst>
    <p:handoutMasterId r:id="rId26"/>
  </p:handoutMasterIdLst>
  <p:sldIdLst>
    <p:sldId id="513" r:id="rId2"/>
    <p:sldId id="514" r:id="rId3"/>
    <p:sldId id="652" r:id="rId4"/>
    <p:sldId id="660" r:id="rId5"/>
    <p:sldId id="659" r:id="rId6"/>
    <p:sldId id="661" r:id="rId7"/>
    <p:sldId id="649" r:id="rId8"/>
    <p:sldId id="650" r:id="rId9"/>
    <p:sldId id="651" r:id="rId10"/>
    <p:sldId id="665" r:id="rId11"/>
    <p:sldId id="666" r:id="rId12"/>
    <p:sldId id="653" r:id="rId13"/>
    <p:sldId id="654" r:id="rId14"/>
    <p:sldId id="655" r:id="rId15"/>
    <p:sldId id="656" r:id="rId16"/>
    <p:sldId id="658" r:id="rId17"/>
    <p:sldId id="657" r:id="rId18"/>
    <p:sldId id="662" r:id="rId19"/>
    <p:sldId id="663" r:id="rId20"/>
    <p:sldId id="667" r:id="rId21"/>
    <p:sldId id="664" r:id="rId22"/>
    <p:sldId id="524" r:id="rId23"/>
    <p:sldId id="648" r:id="rId24"/>
  </p:sldIdLst>
  <p:sldSz cx="9144000" cy="5143500" type="screen16x9"/>
  <p:notesSz cx="666273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EC7513D-3183-3B43-94AC-0B093F90CDE1}">
          <p14:sldIdLst>
            <p14:sldId id="513"/>
            <p14:sldId id="514"/>
            <p14:sldId id="652"/>
            <p14:sldId id="660"/>
            <p14:sldId id="659"/>
            <p14:sldId id="661"/>
            <p14:sldId id="649"/>
            <p14:sldId id="650"/>
            <p14:sldId id="651"/>
            <p14:sldId id="665"/>
            <p14:sldId id="666"/>
            <p14:sldId id="653"/>
            <p14:sldId id="654"/>
            <p14:sldId id="655"/>
            <p14:sldId id="656"/>
            <p14:sldId id="658"/>
            <p14:sldId id="657"/>
            <p14:sldId id="662"/>
            <p14:sldId id="663"/>
            <p14:sldId id="667"/>
            <p14:sldId id="664"/>
            <p14:sldId id="524"/>
            <p14:sldId id="6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ger Korn" initials="R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320"/>
    <a:srgbClr val="004588"/>
    <a:srgbClr val="0F5771"/>
    <a:srgbClr val="108A47"/>
    <a:srgbClr val="000000"/>
    <a:srgbClr val="404040"/>
    <a:srgbClr val="FFFFFF"/>
    <a:srgbClr val="19DD72"/>
    <a:srgbClr val="D9D9D9"/>
    <a:srgbClr val="F09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4643" autoAdjust="0"/>
  </p:normalViewPr>
  <p:slideViewPr>
    <p:cSldViewPr>
      <p:cViewPr varScale="1">
        <p:scale>
          <a:sx n="68" d="100"/>
          <a:sy n="68" d="100"/>
        </p:scale>
        <p:origin x="908" y="60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8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396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3"/>
          </p:nvPr>
        </p:nvSpPr>
        <p:spPr>
          <a:xfrm>
            <a:off x="3116827" y="9323834"/>
            <a:ext cx="2887385" cy="497333"/>
          </a:xfrm>
          <a:prstGeom prst="rect">
            <a:avLst/>
          </a:prstGeom>
        </p:spPr>
        <p:txBody>
          <a:bodyPr vert="horz" lIns="87508" tIns="43754" rIns="87508" bIns="43754" rtlCol="0" anchor="b"/>
          <a:lstStyle>
            <a:lvl1pPr algn="r">
              <a:defRPr sz="1100"/>
            </a:lvl1pPr>
          </a:lstStyle>
          <a:p>
            <a:fld id="{1B853EAE-FFED-431A-94F7-D54ECC147C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420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5" y="4715154"/>
            <a:ext cx="5330190" cy="4466987"/>
          </a:xfrm>
          <a:prstGeom prst="rect">
            <a:avLst/>
          </a:prstGeom>
        </p:spPr>
        <p:txBody>
          <a:bodyPr vert="horz" lIns="94773" tIns="47386" rIns="94773" bIns="473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1" y="9428585"/>
            <a:ext cx="2887186" cy="496332"/>
          </a:xfrm>
          <a:prstGeom prst="rect">
            <a:avLst/>
          </a:prstGeom>
        </p:spPr>
        <p:txBody>
          <a:bodyPr vert="horz" lIns="94773" tIns="47386" rIns="94773" bIns="47386" rtlCol="0" anchor="b"/>
          <a:lstStyle>
            <a:lvl1pPr algn="r">
              <a:defRPr sz="1200"/>
            </a:lvl1pPr>
          </a:lstStyle>
          <a:p>
            <a:fld id="{38583A69-846D-4E90-A35F-021FC8F178B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lienbildplatzhalter 8"/>
          <p:cNvSpPr>
            <a:spLocks noGrp="1" noRot="1" noChangeAspect="1"/>
          </p:cNvSpPr>
          <p:nvPr>
            <p:ph type="sldImg" idx="2"/>
          </p:nvPr>
        </p:nvSpPr>
        <p:spPr>
          <a:xfrm>
            <a:off x="354013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08" tIns="43754" rIns="87508" bIns="43754"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19483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54013" y="1241425"/>
            <a:ext cx="5954712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83A69-846D-4E90-A35F-021FC8F178B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7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15409"/>
          <a:stretch/>
        </p:blipFill>
        <p:spPr>
          <a:xfrm>
            <a:off x="251520" y="987574"/>
            <a:ext cx="8640960" cy="3231728"/>
          </a:xfrm>
          <a:prstGeom prst="rect">
            <a:avLst/>
          </a:prstGeom>
          <a:ln w="15875">
            <a:noFill/>
          </a:ln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43608" y="4153366"/>
            <a:ext cx="7128792" cy="648072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/>
              <a:t>ICS Alpina 2023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0DDE08E-A8B8-7945-8309-E30EC9420A6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5432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1" y="288000"/>
            <a:ext cx="6048184" cy="569716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1" y="1131590"/>
            <a:ext cx="8712969" cy="360040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ICS Alpina 2023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40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6000">
                <a:latin typeface="Helvetica Ligh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ICS Alpina 2023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559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95058" y="1152000"/>
            <a:ext cx="4300742" cy="34378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52000"/>
            <a:ext cx="4244279" cy="343781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ICS Alpina 2023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312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95058" y="1152000"/>
            <a:ext cx="2792766" cy="26066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07504" y="4807032"/>
            <a:ext cx="1584176" cy="24899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ICS Alpina 2023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sz="half" idx="13"/>
          </p:nvPr>
        </p:nvSpPr>
        <p:spPr>
          <a:xfrm>
            <a:off x="3203848" y="1152000"/>
            <a:ext cx="2700300" cy="26066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sz="half" idx="14"/>
          </p:nvPr>
        </p:nvSpPr>
        <p:spPr>
          <a:xfrm>
            <a:off x="6156177" y="1152000"/>
            <a:ext cx="2718047" cy="26066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195263" y="3489852"/>
            <a:ext cx="8697912" cy="131670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52000"/>
            <a:ext cx="8712968" cy="594066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79513" y="1152000"/>
            <a:ext cx="4319463" cy="44118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79513" y="1644779"/>
            <a:ext cx="4319463" cy="292822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152000"/>
            <a:ext cx="4263330" cy="441182"/>
          </a:xfrm>
        </p:spPr>
        <p:txBody>
          <a:bodyPr anchor="b">
            <a:normAutofit/>
          </a:bodyPr>
          <a:lstStyle>
            <a:lvl1pPr marL="0" indent="0">
              <a:buNone/>
              <a:defRPr sz="22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1644779"/>
            <a:ext cx="4263330" cy="292822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ICS Alpina 2023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943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ICS Alpina 2023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47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80000" y="288000"/>
            <a:ext cx="8697421" cy="595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79511" y="1167494"/>
            <a:ext cx="8712969" cy="3246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79512" y="4807032"/>
            <a:ext cx="2520280" cy="2489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65000"/>
                  </a:schemeClr>
                </a:solidFill>
                <a:latin typeface="+mj-lt"/>
                <a:ea typeface="Helvetica Light" charset="0"/>
                <a:cs typeface="Helvetica Light" charset="0"/>
              </a:defRPr>
            </a:lvl1pPr>
          </a:lstStyle>
          <a:p>
            <a:r>
              <a:rPr lang="de-DE" dirty="0"/>
              <a:t>© ICS Alpina 2023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72400" y="4807031"/>
            <a:ext cx="720080" cy="241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>
                    <a:lumMod val="65000"/>
                  </a:schemeClr>
                </a:solidFill>
                <a:latin typeface="+mn-lt"/>
                <a:ea typeface="Helvetica Light"/>
                <a:cs typeface="Helvetica Light"/>
              </a:defRPr>
            </a:lvl1pPr>
          </a:lstStyle>
          <a:p>
            <a:fld id="{C0DDE08E-A8B8-7945-8309-E30EC9420A6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Rechteck 7"/>
          <p:cNvSpPr>
            <a:spLocks noChangeAspect="1"/>
          </p:cNvSpPr>
          <p:nvPr userDrawn="1"/>
        </p:nvSpPr>
        <p:spPr>
          <a:xfrm>
            <a:off x="0" y="5056026"/>
            <a:ext cx="9144000" cy="874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9" name="Rechteck 8"/>
          <p:cNvSpPr>
            <a:spLocks noChangeAspect="1"/>
          </p:cNvSpPr>
          <p:nvPr userDrawn="1"/>
        </p:nvSpPr>
        <p:spPr>
          <a:xfrm rot="5400000">
            <a:off x="7594552" y="3506578"/>
            <a:ext cx="2991395" cy="1075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FFFB2551-EED0-4373-9803-8ECEA1AD5386}"/>
              </a:ext>
            </a:extLst>
          </p:cNvPr>
          <p:cNvSpPr txBox="1">
            <a:spLocks/>
          </p:cNvSpPr>
          <p:nvPr userDrawn="1"/>
        </p:nvSpPr>
        <p:spPr>
          <a:xfrm>
            <a:off x="179512" y="4807032"/>
            <a:ext cx="1800200" cy="24899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>
              <a:solidFill>
                <a:schemeClr val="tx1">
                  <a:lumMod val="85000"/>
                  <a:lumOff val="15000"/>
                </a:schemeClr>
              </a:solidFill>
              <a:latin typeface="Helvetica Light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7F265BE-4FF8-7240-0749-273CE64C07F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34157" y="196200"/>
            <a:ext cx="1676486" cy="77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2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8" r:id="rId5"/>
    <p:sldLayoutId id="2147483774" r:id="rId6"/>
    <p:sldLayoutId id="2147483775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+mj-lt"/>
          <a:ea typeface="Helvetica Light" charset="0"/>
          <a:cs typeface="Helvetica Light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2800" b="0" i="0" kern="1200">
          <a:solidFill>
            <a:schemeClr val="tx1">
              <a:lumMod val="75000"/>
              <a:lumOff val="25000"/>
            </a:schemeClr>
          </a:solidFill>
          <a:latin typeface="Helvetica Light"/>
          <a:ea typeface="Helvetica Light"/>
          <a:cs typeface="Helvetica Light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Helvetica Light"/>
          <a:ea typeface="Helvetica Light"/>
          <a:cs typeface="Helvetica Light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Helvetica Light"/>
          <a:ea typeface="Helvetica Light"/>
          <a:cs typeface="Helvetica Light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Helvetica Light"/>
          <a:ea typeface="Helvetica Light"/>
          <a:cs typeface="Helvetica Light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Helvetica Light"/>
          <a:ea typeface="Helvetica Light"/>
          <a:cs typeface="Helvetica Ligh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s.doc.gov/index.php/documents/new-encryption/1651-740-17-enc-table/file" TargetMode="External"/><Relationship Id="rId2" Type="http://schemas.openxmlformats.org/officeDocument/2006/relationships/hyperlink" Target="https://www.bis.doc.gov/index.php/documents/new-encryption/1654-flowchart1/file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s.doc.gov/index.php/documents/new-encryption/1654-flowchart1/file" TargetMode="External"/><Relationship Id="rId3" Type="http://schemas.openxmlformats.org/officeDocument/2006/relationships/hyperlink" Target="https://www.ecfr.gov/current/title-15/subtitle-B/chapter-VII/subchapter-C/part-740/section-740.17" TargetMode="External"/><Relationship Id="rId7" Type="http://schemas.openxmlformats.org/officeDocument/2006/relationships/hyperlink" Target="https://www.bis.doc.gov/index.php/documents/new-encryption/1652-cat-5-part-2-quick-reference-guide/file" TargetMode="External"/><Relationship Id="rId2" Type="http://schemas.openxmlformats.org/officeDocument/2006/relationships/hyperlink" Target="https://www.bis.doc.gov/index.php/policy-guidance/encryption/3-license-exception-enc-and-mass-market/a-mass-marke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s.doc.gov/index.php/documents/regulation-docs/2255-supplement-no-1-to-part-740-country-groups-1/file" TargetMode="External"/><Relationship Id="rId11" Type="http://schemas.openxmlformats.org/officeDocument/2006/relationships/hyperlink" Target="https://www.bis.doc.gov/index.php/policy-guidance/encryption/3-license-exception-enc-and-mass-market/b-740-17-a" TargetMode="External"/><Relationship Id="rId5" Type="http://schemas.openxmlformats.org/officeDocument/2006/relationships/hyperlink" Target="https://www.bis.doc.gov/index.php/documents/new-encryption/1651-740-17-enc-table/file" TargetMode="External"/><Relationship Id="rId10" Type="http://schemas.openxmlformats.org/officeDocument/2006/relationships/hyperlink" Target="https://www.bis.doc.gov/index.php/documents/new-encryption/1656-note-3-to-c5p2/file" TargetMode="External"/><Relationship Id="rId4" Type="http://schemas.openxmlformats.org/officeDocument/2006/relationships/hyperlink" Target="https://www.bis.doc.gov/index.php/policy-guidance/encryption/4-reports-and-reviews/a-annual-self-classification" TargetMode="External"/><Relationship Id="rId9" Type="http://schemas.openxmlformats.org/officeDocument/2006/relationships/hyperlink" Target="https://www.bis.doc.gov/index.php/policy-guidance/encryption/1-encryption-items-not-subject-to-the-ear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3579862"/>
            <a:ext cx="9036496" cy="843912"/>
          </a:xfrm>
          <a:prstGeom prst="rect">
            <a:avLst/>
          </a:prstGeom>
          <a:solidFill>
            <a:schemeClr val="bg1">
              <a:lumMod val="65000"/>
            </a:schemeClr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32"/>
            <a:endParaRPr lang="de-CH" sz="1425" dirty="0">
              <a:solidFill>
                <a:schemeClr val="bg1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07604" y="3791530"/>
            <a:ext cx="7128792" cy="6480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de-CH" sz="1800" b="1" dirty="0"/>
              <a:t>US-Exportkontrolle und Software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de-CH" sz="1800" b="1" dirty="0"/>
              <a:t>25.07.2024</a:t>
            </a:r>
          </a:p>
        </p:txBody>
      </p:sp>
    </p:spTree>
    <p:extLst>
      <p:ext uri="{BB962C8B-B14F-4D97-AF65-F5344CB8AC3E}">
        <p14:creationId xmlns:p14="http://schemas.microsoft.com/office/powerpoint/2010/main" val="1658982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503CA2-882F-C171-3702-9AC91F91C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Themen-Überblick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7199DA-62AA-CCF0-F18E-7E21701A5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857717"/>
            <a:ext cx="8784976" cy="4190850"/>
          </a:xfrm>
        </p:spPr>
        <p:txBody>
          <a:bodyPr>
            <a:normAutofit fontScale="62500" lnSpcReduction="20000"/>
          </a:bodyPr>
          <a:lstStyle/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US Exportkontrolle – Grundlagen der Regulierung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Commerce Control List, EAR, Definition US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origin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controlled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goods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Unterschiede bei HS Code und Klassifizierung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Wie „exportiert“ man Software, was sagt der Zoll?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Datenträger, Download, Freigrenzen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Exportkontrolle und Software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Software als Teil von Maschinen – Listungen der Maschine beachten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Software kann den Unterschied machen – Listung von Transformatoren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Rechtlicher Rahmen von Apps und Appstores/Marketplace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Multipler Export -&gt; Serverstandort -&gt; Kundenstandort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Software auf US-Servern gelten als US-Güter -&gt;EAR!</a:t>
            </a:r>
          </a:p>
          <a:p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Verschlüsselung und Informationssicherheit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Technologien und Verschlüsselungstiefen im Gesetz (z.B. Dual-Use VO)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Ausnahmen</a:t>
            </a:r>
          </a:p>
          <a:p>
            <a:pPr lvl="1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Selbstklassifizierung und Meldepflichten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CB571F2-79A8-9419-8CC1-C177DEF40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Sven Grube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C1DA40-EDC4-8180-BAE0-1F7722A79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440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80F47E-0931-5087-4BA2-DEB618CD8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US Exportregeln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29E3F9-7BB4-2CFC-2849-5D3647028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7574"/>
            <a:ext cx="8424936" cy="3744416"/>
          </a:xfrm>
        </p:spPr>
        <p:txBody>
          <a:bodyPr>
            <a:normAutofit fontScale="77500" lnSpcReduction="2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Basieren auf denselben internationalen Abkommen wie EU-Regeln (ITAR, Wassenaar)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Nicht deckungsgleich (eigene Klassifizierungscodes für „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“ Produkte)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Spezifische Regeln für MEU-Liste, SDN, Länderembargos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US-Regeln sind teilweise extraterritorial!!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Nichtbeachtung kann zu empfindlichen Konsequenzen führen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Bann auf dem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Appstore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Yellow-List, Blacklist (Geschäftsverbot für USA), empfindliche Geldstrafen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DA8509-8DD0-7103-96DB-1A487C8F0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0DC1BC7-A377-6F15-50E5-7D88B30EA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319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93F2D-D7CC-92D6-71B1-F5751825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Grundlagen EAR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233D17-6251-1800-461E-E5B3DBE7C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1" y="1059582"/>
            <a:ext cx="8784487" cy="3888432"/>
          </a:xfrm>
        </p:spPr>
        <p:txBody>
          <a:bodyPr>
            <a:normAutofit fontScale="85000" lnSpcReduction="10000"/>
          </a:bodyPr>
          <a:lstStyle/>
          <a:p>
            <a:r>
              <a:rPr lang="de-DE" b="1" dirty="0">
                <a:latin typeface="72" panose="020B0503030000000003" pitchFamily="34" charset="0"/>
                <a:cs typeface="72" panose="020B0503030000000003" pitchFamily="34" charset="0"/>
              </a:rPr>
              <a:t>EAR 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– Export Administration </a:t>
            </a:r>
            <a:r>
              <a:rPr lang="de-DE" dirty="0" err="1">
                <a:latin typeface="72" panose="020B0503030000000003" pitchFamily="34" charset="0"/>
                <a:cs typeface="72" panose="020B0503030000000003" pitchFamily="34" charset="0"/>
              </a:rPr>
              <a:t>Regulations</a:t>
            </a:r>
            <a:endParaRPr lang="de-DE" dirty="0">
              <a:latin typeface="72" panose="020B0503030000000003" pitchFamily="34" charset="0"/>
              <a:cs typeface="72" panose="020B0503030000000003" pitchFamily="34" charset="0"/>
            </a:endParaRPr>
          </a:p>
          <a:p>
            <a:pPr lvl="1"/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Werden vom Bureau </a:t>
            </a:r>
            <a:r>
              <a:rPr lang="de-DE" dirty="0" err="1">
                <a:latin typeface="72" panose="020B0503030000000003" pitchFamily="34" charset="0"/>
                <a:cs typeface="72" panose="020B0503030000000003" pitchFamily="34" charset="0"/>
              </a:rPr>
              <a:t>of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 Industrial Security (BIS) reguliert</a:t>
            </a:r>
          </a:p>
          <a:p>
            <a:pPr lvl="1"/>
            <a:r>
              <a:rPr lang="de-DE" dirty="0" err="1">
                <a:latin typeface="72" panose="020B0503030000000003" pitchFamily="34" charset="0"/>
                <a:cs typeface="72" panose="020B0503030000000003" pitchFamily="34" charset="0"/>
              </a:rPr>
              <a:t>Controlled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 </a:t>
            </a:r>
            <a:r>
              <a:rPr lang="de-DE" dirty="0" err="1">
                <a:latin typeface="72" panose="020B0503030000000003" pitchFamily="34" charset="0"/>
                <a:cs typeface="72" panose="020B0503030000000003" pitchFamily="34" charset="0"/>
              </a:rPr>
              <a:t>goods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 (CCL): Waffen und Militärgüter, dual-</a:t>
            </a:r>
            <a:r>
              <a:rPr lang="de-DE" dirty="0" err="1">
                <a:latin typeface="72" panose="020B0503030000000003" pitchFamily="34" charset="0"/>
                <a:cs typeface="72" panose="020B0503030000000003" pitchFamily="34" charset="0"/>
              </a:rPr>
              <a:t>use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 Güter, Nukleare und Raketentechnologie -&gt; ECCN </a:t>
            </a:r>
            <a:r>
              <a:rPr lang="de-DE" dirty="0" err="1">
                <a:latin typeface="72" panose="020B0503030000000003" pitchFamily="34" charset="0"/>
                <a:cs typeface="72" panose="020B0503030000000003" pitchFamily="34" charset="0"/>
              </a:rPr>
              <a:t>number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 (ähnlich der Güterlistungen national AWV und EU für dual </a:t>
            </a:r>
            <a:r>
              <a:rPr lang="de-DE" dirty="0" err="1">
                <a:latin typeface="72" panose="020B0503030000000003" pitchFamily="34" charset="0"/>
                <a:cs typeface="72" panose="020B0503030000000003" pitchFamily="34" charset="0"/>
              </a:rPr>
              <a:t>use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)</a:t>
            </a:r>
          </a:p>
          <a:p>
            <a:pPr lvl="1"/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Alle anderen Güter: </a:t>
            </a:r>
            <a:r>
              <a:rPr lang="de-DE" b="1" dirty="0">
                <a:latin typeface="72" panose="020B0503030000000003" pitchFamily="34" charset="0"/>
                <a:cs typeface="72" panose="020B0503030000000003" pitchFamily="34" charset="0"/>
              </a:rPr>
              <a:t>EAR99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 – Kodierung für „nicht kontrollierte Waren“</a:t>
            </a:r>
          </a:p>
          <a:p>
            <a:pPr lvl="1"/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Die ECCN Nummer entscheidet über mögliche:</a:t>
            </a:r>
          </a:p>
          <a:p>
            <a:pPr lvl="2"/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Exportverbote (entsprechend Länderlisten und Endverwendern)</a:t>
            </a:r>
          </a:p>
          <a:p>
            <a:pPr lvl="2"/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Genehmigungspflichten</a:t>
            </a:r>
          </a:p>
          <a:p>
            <a:pPr lvl="2"/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Ausnahmegenehmigungen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4E60796-8EB3-0C82-CBEB-3043C37EE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AE499A6-EADA-E94C-68F0-5123B054E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142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21A072-449A-4BB1-9D87-2E6C8D91D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Grundlagen - Gültigkeit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CA0B83-A6F3-4C2F-8399-BA8C4EAF9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203598"/>
            <a:ext cx="8280920" cy="3528392"/>
          </a:xfrm>
        </p:spPr>
        <p:txBody>
          <a:bodyPr>
            <a:normAutofit lnSpcReduction="1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Die EAR gelten für alle „US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“ ! 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d.h. 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gehandelt auf US-Marktplätzen, ODER 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hergestellt in USA ODER 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mit US-Komponenten (siehe De Minimis Rules)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und/oder mithilfe von US-Technologie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sie gelten auch exterritorial für den Re-Export!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72E08DA-526D-4B31-942E-EFDD632A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FC6CB61-87A3-4377-AAA1-AD7986703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6541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A3336-4BC3-873F-002C-D012C610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Grundlagen -</a:t>
            </a:r>
            <a:br>
              <a:rPr lang="de-DE" dirty="0"/>
            </a:br>
            <a:r>
              <a:rPr lang="de-DE" dirty="0"/>
              <a:t>Unterschiede in der Klassifizierung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B7DBFF-A9BE-C5AA-167F-EB3E78CA0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1" y="1131590"/>
            <a:ext cx="8712969" cy="3816424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HS Codes - harmonisiert nur bis 6 Stellen - nationale Ziffern 7-10 mit gravierenden Unterschieden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Falsche HS-Codes können zu falschen EAR-Klassifizierungen führen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US ECCN Nummern sind ähnlich zu EU-dual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Klassifizierungen, aber mit Unterschieden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Produkte können vom BIS klassifiziert und registriert werden – einige können durch Selbstklassifizierung gemeldet werden (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jährl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 Bericht ans BIS)</a:t>
            </a:r>
          </a:p>
          <a:p>
            <a:pPr lvl="1"/>
            <a:r>
              <a:rPr lang="de-DE" b="1" dirty="0">
                <a:solidFill>
                  <a:srgbClr val="EC73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Vergessene oder falsche Klassifizierung kann zum Bruch der Exportregulierung führen mit ausufernden Strafzahlungen und anderen Konsequenzen!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9A83CF-E0AB-17AA-7A31-6A8A5D82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D485F59-F97E-EB24-6361-ECDA63FAD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810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B25B0F-4A64-2983-017E-F7F359B6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5" y="267494"/>
            <a:ext cx="5832649" cy="590222"/>
          </a:xfrm>
        </p:spPr>
        <p:txBody>
          <a:bodyPr>
            <a:normAutofit fontScale="90000"/>
          </a:bodyPr>
          <a:lstStyle/>
          <a:p>
            <a:r>
              <a:rPr lang="de-DE" dirty="0"/>
              <a:t>Besonderheiten beim Export von Software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07AECA-594C-4A19-3098-E6C918588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059582"/>
            <a:ext cx="8280920" cy="3672408"/>
          </a:xfrm>
        </p:spPr>
        <p:txBody>
          <a:bodyPr>
            <a:normAutofit fontScale="92500" lnSpcReduction="2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Software hat keine (eigene) WTN, aber der Datenträger 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Zollrelevant ist nur der Datenträger (inkl. Software)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Ab 1000,- für Export, ab 0,- bei Import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Nicht verkörperte Software (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upload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download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 ist nicht zollrelevant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Aber: Exportkontrolle und Sanktionen gelten trotzdem!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11170-DF2F-5BDE-7F94-DB987D45C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54273D-9A0A-ED6A-CFFA-5DE3BEB5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86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33FD67-ABEB-38C4-C5C0-F1E55877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Software in der Exportkontrolle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2A8A74-3468-15FA-66EE-04B43754B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987574"/>
            <a:ext cx="8352928" cy="3744416"/>
          </a:xfrm>
        </p:spPr>
        <p:txBody>
          <a:bodyPr>
            <a:normAutofit fontScale="77500" lnSpcReduction="2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Eigenständige Software (PC-Anwenderprogramm) vs. Maschinensteuerung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Standardsoftware, Betriebssysteme sind in der Regel nicht gelistet (Ausnahme länderspezifische Embargoregeln)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Software für Maschinen 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Für gelistete Maschinen ist auch die Software gelistet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Sonderfall Transformatoren -&gt; bessere Softwareeigenschaften können aus nichtgelistetem Transformator einen gelisteten machen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Spezielle Softwarelistungen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Telekommunikation, Verschlüsselung, Informationssicherheit</a:t>
            </a:r>
          </a:p>
          <a:p>
            <a:pPr lvl="1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F11BD2-0EB7-CE32-0297-4BFF58AE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10E53A-62AD-A83C-85B6-E6C1B14E8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346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11A33-5510-6AD8-B6F2-F3F70473D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Problem Appstores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25DEB4-1F50-E8A4-C41C-A3E2405E0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059582"/>
            <a:ext cx="8352928" cy="3672408"/>
          </a:xfrm>
        </p:spPr>
        <p:txBody>
          <a:bodyPr>
            <a:norm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Apple und Android Appstores – laufen auf US-Servern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Jedes Produkt auf einem US-Marktplatz unterliegt automatisch US-Exportregeln (EAR)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Beispiel:</a:t>
            </a:r>
          </a:p>
          <a:p>
            <a:pPr marL="0" indent="0">
              <a:buNone/>
            </a:pPr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Entwickler (D) -&gt; </a:t>
            </a:r>
            <a:r>
              <a:rPr lang="de-DE" sz="1700" dirty="0" err="1">
                <a:latin typeface="Arial" panose="020B0604020202020204" pitchFamily="34" charset="0"/>
                <a:cs typeface="Arial" panose="020B0604020202020204" pitchFamily="34" charset="0"/>
              </a:rPr>
              <a:t>upload</a:t>
            </a:r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 (=Export D) -&gt; </a:t>
            </a:r>
            <a:r>
              <a:rPr lang="de-DE" sz="1700" dirty="0" err="1">
                <a:latin typeface="Arial" panose="020B0604020202020204" pitchFamily="34" charset="0"/>
                <a:cs typeface="Arial" panose="020B0604020202020204" pitchFamily="34" charset="0"/>
              </a:rPr>
              <a:t>Appstore</a:t>
            </a:r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 (USA)</a:t>
            </a:r>
          </a:p>
          <a:p>
            <a:pPr marL="0" indent="0">
              <a:buNone/>
            </a:pPr>
            <a:r>
              <a:rPr lang="de-DE" sz="1700" dirty="0" err="1">
                <a:latin typeface="Arial" panose="020B0604020202020204" pitchFamily="34" charset="0"/>
                <a:cs typeface="Arial" panose="020B0604020202020204" pitchFamily="34" charset="0"/>
              </a:rPr>
              <a:t>Appstore</a:t>
            </a:r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 (USA) -&gt; </a:t>
            </a:r>
            <a:r>
              <a:rPr lang="de-DE" sz="1700" dirty="0" err="1">
                <a:latin typeface="Arial" panose="020B0604020202020204" pitchFamily="34" charset="0"/>
                <a:cs typeface="Arial" panose="020B0604020202020204" pitchFamily="34" charset="0"/>
              </a:rPr>
              <a:t>download</a:t>
            </a:r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 (=Export US) -&gt; Kunden (global)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55585A9-8A31-4392-396B-3107B72B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AF2B59-17EF-208C-F2AB-D28A9FCF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8705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6DE5F3-B511-47A0-A988-B9BAF0E72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 Szenario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ABAE4D-2F26-4101-827D-EB46D2BF5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Deutscher Maschinenbauer mit globalem Vertrieb von zivilen Maschinen (kein Dual Use)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Selbst (in D) entwickelte Software zur Steuerung und Überwachung der Produktion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Wird den Kunden weltweit über Android und IOS-Plattformen angeboten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EC73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 liegt das Problem?</a:t>
            </a:r>
          </a:p>
          <a:p>
            <a:pPr marL="0" indent="0">
              <a:buNone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BA8276-D25D-42F4-95CC-3E4AB3B81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3748B88-936E-4DA5-B698-A01BE8888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613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1153A-A612-4B21-88DB-B0E287DB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 Szenario Problemstellung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B49237-C32C-4CEF-92AD-30595A4C3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1" y="987574"/>
            <a:ext cx="8712969" cy="3960440"/>
          </a:xfrm>
        </p:spPr>
        <p:txBody>
          <a:bodyPr>
            <a:normAutofit fontScale="85000" lnSpcReduction="20000"/>
          </a:bodyPr>
          <a:lstStyle/>
          <a:p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Nutzung von US-Infrastruktur (Appstores auf US Servern) – macht die Software zu „US </a:t>
            </a:r>
            <a:r>
              <a:rPr lang="de-DE" dirty="0" err="1">
                <a:latin typeface="72" panose="020B0503030000000003" pitchFamily="34" charset="0"/>
                <a:cs typeface="72" panose="020B0503030000000003" pitchFamily="34" charset="0"/>
              </a:rPr>
              <a:t>items</a:t>
            </a:r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“, und unterliegen damit den EAR</a:t>
            </a:r>
          </a:p>
          <a:p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Die deutschen Softwareentwickler benutzen Module und Bibliotheken, die u.a. in USA lizensiert oder mithilfe von US-Universitäten entwickelt wurden</a:t>
            </a:r>
          </a:p>
          <a:p>
            <a:r>
              <a:rPr lang="de-DE" dirty="0">
                <a:latin typeface="72" panose="020B0503030000000003" pitchFamily="34" charset="0"/>
                <a:cs typeface="72" panose="020B0503030000000003" pitchFamily="34" charset="0"/>
              </a:rPr>
              <a:t>Softwareentwickler haben in der Regel wenig Verständnis für Exportkontrolle</a:t>
            </a:r>
          </a:p>
          <a:p>
            <a:r>
              <a:rPr lang="de-DE" b="1" dirty="0">
                <a:solidFill>
                  <a:srgbClr val="EC7320"/>
                </a:solidFill>
                <a:latin typeface="72" panose="020B0503030000000003" pitchFamily="34" charset="0"/>
                <a:cs typeface="72" panose="020B0503030000000003" pitchFamily="34" charset="0"/>
              </a:rPr>
              <a:t>Wie stelle ich fest, ob die Software klassifiziert werden muss?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8BD8F2D-A1D9-4DE1-BBFB-CE52B066A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5A8343-EF27-4AA2-A92F-2B46891EE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1686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04E00C-BEF4-1D02-FC34-C7C9D6E0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Verschlüsselung und Informationssicherheit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FC94B2-233E-782D-E591-D6B009795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Dual-Use nach Kapitel 5 Teil 2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Symmetrische Verfahren ab 56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(USA 64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Assymetrische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Verfahren ab 512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bit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(RSA) oder spezifische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assymetrische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Verfahren (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ellyptische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Kurven)</a:t>
            </a:r>
          </a:p>
          <a:p>
            <a:pPr marL="457200" lvl="1" indent="0">
              <a:buNone/>
            </a:pPr>
            <a:r>
              <a:rPr lang="de-DE" b="1" dirty="0">
                <a:solidFill>
                  <a:srgbClr val="EC73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Grenzwerte sind hoffnungslos veraltet!</a:t>
            </a:r>
          </a:p>
          <a:p>
            <a:pPr marL="457200" lvl="1" indent="0">
              <a:buNone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Jede aktuelle App/Software mit Netzwerkfunktion, Internetprotokollen oder standartmäßigen Sicherheitsfunktionen benutzt bessere Standards als die Grenzwerte!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A66179-4832-8B85-CE42-A22C99094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C6946B1-5185-1F30-7757-9F0C198F8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258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E43824-2820-523A-1EB4-95BCCB10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Ausnahmen - 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49182A-EA5B-7792-DD20-34B9A7A0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15566"/>
            <a:ext cx="8640960" cy="3816424"/>
          </a:xfrm>
        </p:spPr>
        <p:txBody>
          <a:bodyPr>
            <a:normAutofit fontScale="92500" lnSpcReduction="20000"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Massenmarktartikel (Anmerkung 3 „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Kryptotechnik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-anmerkung“)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Frei verkäuflich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Einfach zu installieren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Verschlüsselung ist durch Nutzer nicht manipulierbar</a:t>
            </a:r>
          </a:p>
          <a:p>
            <a:pPr lvl="1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US -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hat eine eigene Klassifikationsnummer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5A992 bzw. 5D992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– in EU dagegen nicht gelistet!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BADA890-D3C4-E9B3-9B7C-A9D9DAF2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640266-2587-0EDB-A4D0-FCE7CD88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050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E43824-2820-523A-1EB4-95BCCB10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Ausnahmen - II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49182A-EA5B-7792-DD20-34B9A7A0D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Software für Massenmarktprodukte (siehe I.) wenn: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Informationssicherheit nicht Hauptfunktion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Die Software verändert die kryptografischen Eigenschaften des Produktes nicht und fügt keine hinzu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Die Funktionen der Software sind feststehend und nicht speziell für einen Kunden angepasst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BADA890-D3C4-E9B3-9B7C-A9D9DAF2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640266-2587-0EDB-A4D0-FCE7CD88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9800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E43824-2820-523A-1EB4-95BCCB10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Ausnahmen - III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49182A-EA5B-7792-DD20-34B9A7A0D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de-DE" sz="8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</a:t>
            </a:r>
            <a:r>
              <a:rPr lang="de-DE" sz="80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Kryptotechnik</a:t>
            </a:r>
            <a:r>
              <a:rPr lang="de-DE" sz="8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 Sinne von 5A002, wenn für:</a:t>
            </a:r>
          </a:p>
          <a:p>
            <a:pPr marL="457200" lvl="1" indent="0">
              <a:buNone/>
            </a:pPr>
            <a:r>
              <a:rPr lang="de-DE" sz="6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de-DE" sz="6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„Authentisierung”,</a:t>
            </a:r>
            <a:endParaRPr lang="de-DE" sz="6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de-DE" sz="6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de-DE" sz="6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digitale Signatur,</a:t>
            </a:r>
            <a:endParaRPr lang="de-DE" sz="6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de-DE" sz="6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de-DE" sz="6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Datenintegrität,</a:t>
            </a:r>
            <a:endParaRPr lang="de-DE" sz="6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de-DE" sz="6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de-DE" sz="6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Nachweisbarkeit (non-repudiation),</a:t>
            </a:r>
            <a:endParaRPr lang="de-DE" sz="6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de-DE" sz="6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de-DE" sz="6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digitales Rechtemanagement, einschließlich der Ausführung kopiergeschützter „Software“,</a:t>
            </a:r>
            <a:endParaRPr lang="de-DE" sz="6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de-DE" sz="6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f. </a:t>
            </a:r>
            <a:r>
              <a:rPr lang="de-DE" sz="6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Ver- oder Entschlüsselung, die dem Entertainment, kommerziellen Massenübertragungen oder dem Management von medizinischen Datensätzen dienen, oder</a:t>
            </a:r>
            <a:endParaRPr lang="de-DE" sz="6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de-DE" sz="6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g. </a:t>
            </a:r>
            <a:r>
              <a:rPr lang="de-DE" sz="6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Schlüsselverwaltung, die einer der unter Buchstabe a bis f beschriebenen Funktionen dient.</a:t>
            </a:r>
            <a:r>
              <a:rPr lang="de-DE" sz="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BADA890-D3C4-E9B3-9B7C-A9D9DAF2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ICS Alpina 2023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640266-2587-0EDB-A4D0-FCE7CD88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9401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E43824-2820-523A-1EB4-95BCCB10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Ausnahmen - IV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49182A-EA5B-7792-DD20-34B9A7A0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059582"/>
            <a:ext cx="8424936" cy="3672408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de-DE" sz="8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Spezifische Ausnahmen für:</a:t>
            </a:r>
          </a:p>
          <a:p>
            <a:pPr marL="0" indent="0">
              <a:buNone/>
            </a:pPr>
            <a:endParaRPr lang="de-DE" sz="80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6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Banking und Geldtransfer (Smartcards und Lesegeräte)</a:t>
            </a:r>
          </a:p>
          <a:p>
            <a:r>
              <a:rPr lang="de-DE" sz="6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Mobilfunkzugang (</a:t>
            </a:r>
            <a:r>
              <a:rPr lang="de-DE" sz="6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Simkarten</a:t>
            </a:r>
            <a:r>
              <a:rPr lang="de-DE" sz="6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de-DE" sz="6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Netzwerkrouter </a:t>
            </a:r>
            <a:r>
              <a:rPr lang="de-DE" sz="6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u.ä</a:t>
            </a:r>
            <a:r>
              <a:rPr lang="de-DE" sz="6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6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Betrieb/Verwaltung/Service (OAM)</a:t>
            </a:r>
          </a:p>
          <a:p>
            <a:pPr marL="457200" lvl="1" indent="0">
              <a:buNone/>
            </a:pPr>
            <a:endParaRPr lang="de-DE" sz="6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de-DE" sz="6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de-DE" sz="6400" b="1" i="0" u="none" strike="noStrike" baseline="0" dirty="0">
                <a:solidFill>
                  <a:srgbClr val="EC73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bereits veröffentlichte Standards verwendet werden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BADA890-D3C4-E9B3-9B7C-A9D9DAF2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ICS Alpina 2023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640266-2587-0EDB-A4D0-FCE7CD88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038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B784B-D249-D37C-80F3-3AA9C616F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zu tun?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4C0B14-43C3-FF69-21F9-9CE11A81F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31590"/>
            <a:ext cx="8424936" cy="3600400"/>
          </a:xfrm>
        </p:spPr>
        <p:txBody>
          <a:bodyPr>
            <a:normAutofit fontScale="70000" lnSpcReduction="2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Listung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5A002/5D002 (Informationssicherheit/Verschlüsselung)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EU-Dual Use Vorschriften beachten (Ausnahmegenehmigung für „gute“ Länder) – ggf. Meldepflicht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BafA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US Exportregeln beachten (Länderlisten, Lizenzvorschriften)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Ausnahme Massenmarkt (EU: ---, US: 5A992)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EU – keine Einschränkungen (außer Embargos)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US – alle Länder bis auf Kuba, Iran, Nordkorea, Syrien (E1)</a:t>
            </a:r>
          </a:p>
          <a:p>
            <a:pPr marL="457200" lvl="1" indent="0">
              <a:buNone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Hersteller müssen ihre Software mit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-Market-Einstufung in den USA beim BIS selbstklassifizieren oder registrieren lassen!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46BD3B-CAA1-08A7-2D20-053541E1A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B14D93-187D-72A9-EA62-5584AB7AA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8044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E504AC-062C-4703-8736-F433D348C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Wie finde ich heraus, ob und welche ECCN zutrifft?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266CFB-AF09-41E1-A347-43A049D66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>
                <a:hlinkClick r:id="rId2"/>
              </a:rPr>
              <a:t>https://www.bis.doc.gov/index.php/documents/new-encryption/1652-cat-5-part-2-quick-reference-guide/file</a:t>
            </a:r>
          </a:p>
          <a:p>
            <a:endParaRPr lang="de-DE" dirty="0">
              <a:hlinkClick r:id="rId2"/>
            </a:endParaRPr>
          </a:p>
          <a:p>
            <a:r>
              <a:rPr lang="de-DE" dirty="0">
                <a:hlinkClick r:id="rId2"/>
              </a:rPr>
              <a:t>https://www.bis.doc.gov/index.php/documents/new-encryption/1654-flowchart1/file</a:t>
            </a:r>
            <a:endParaRPr lang="de-DE" dirty="0"/>
          </a:p>
          <a:p>
            <a:endParaRPr lang="de-DE" dirty="0"/>
          </a:p>
          <a:p>
            <a:r>
              <a:rPr lang="de-DE" dirty="0">
                <a:hlinkClick r:id="rId3"/>
              </a:rPr>
              <a:t>https://www.bis.doc.gov/index.php/documents/new-encryption/1651-740-17-enc-table/file</a:t>
            </a:r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3164747-87F2-4723-87A2-87553E8D6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1B52DE3-4C8A-4D0D-A77C-A2B14035B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1162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5633E06-BC76-4E1F-AF67-C4FE8AA81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6F83783-7A0D-41AC-9FA1-26C0E5AAC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19</a:t>
            </a:fld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41D6C9A-01D0-49B3-9886-D4EADCDAC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-1"/>
            <a:ext cx="8041105" cy="505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2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41CFF2-474F-4342-A5B0-D1BDCF302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Linkliste BIS/Encryption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6E9346-A8D1-446D-BCE2-17C7E1A2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942135A-326F-4B67-92A4-8071517F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20</a:t>
            </a:fld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2C1C515-2CF3-4A7D-8FBC-E886EE909885}"/>
              </a:ext>
            </a:extLst>
          </p:cNvPr>
          <p:cNvSpPr txBox="1"/>
          <p:nvPr/>
        </p:nvSpPr>
        <p:spPr>
          <a:xfrm>
            <a:off x="179512" y="915566"/>
            <a:ext cx="94330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Mass market – general: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https://www.bis.doc.gov/index.php/policy-guidance/encryption/3-license-exception-enc-and-mass-market/a-mass-market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§ 740.17 Encryption commodities, software, and technology (ENC)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https://www.ecfr.gov/current/title-15/subtitle-B/chapter-VII/subchapter-C/part-740/section-740.17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Self Classification sample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https://www.bis.doc.gov/index.php/policy-guidance/encryption/4-reports-and-reviews/a-annual-self-classification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BIS – mass market summary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https://www.bis.doc.gov/index.php/documents/new-encryption/1651-740-17-enc-table/file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BIS – country list E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https://www.bis.doc.gov/index.php/documents/regulation-docs/2255-supplement-no-1-to-part-740-country-groups-1/file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further explanatory links: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https://www.bis.doc.gov/index.php/documents/new-encryption/1652-cat-5-part-2-quick-reference-guide/file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https://www.bis.doc.gov/index.php/documents/new-encryption/1654-flowchart1/file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https://www.bis.doc.gov/index.php/policy-guidance/encryption/1-encryption-items-not-subject-to-the-ear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https://www.bis.doc.gov/index.php/documents/new-encryption/1656-note-3-to-c5p2/file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Licence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Excemption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740.17(a)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https://www.bis.doc.gov/index.php/policy-guidance/encryption/3-license-exception-enc-and-mass-market/b-740-17-a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103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F6FBD-9994-44CC-BFB9-C78748E9A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Praxisguide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34EF04-5A3E-4F94-BAC0-3EB8947CE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1" y="915566"/>
            <a:ext cx="8712969" cy="3816424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Lieferanten / Entwickler fragen nach bestehenden ECCN</a:t>
            </a:r>
          </a:p>
          <a:p>
            <a:pPr marL="514350" indent="-514350"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Selbstbewertung der Software und der eingesetzten Module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Wo kann sich „Verschlüsselung“ verstecken, mit welcher Funktion?</a:t>
            </a:r>
          </a:p>
          <a:p>
            <a:pPr marL="514350" indent="-514350"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Bei Feststellung einer Klassifizierung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Selbstklassifizierung/Meldung beim BIS (über SNAP-R)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Bei Unklarheiten (Eigenentwicklung, widersprüchliche Angaben von Lieferanten)</a:t>
            </a:r>
          </a:p>
          <a:p>
            <a:pPr lvl="1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Antrag auf Klassifizierung durch BIS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Beachtung der Exportregeln, die durch die Klassifizierung definiert werden (z.B. Ausschluss Embargoländer, militärische End-Nutzer)</a:t>
            </a:r>
          </a:p>
          <a:p>
            <a:pPr marL="0" indent="0">
              <a:buNone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4E7E0C-D494-4744-B326-35EBA9E4C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ICS Alpina 2023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ED3B609-E54A-46E7-B85B-949CB9CD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367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727C27-A362-E4FA-52E3-4E00D388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Q+A and </a:t>
            </a:r>
            <a:r>
              <a:rPr lang="de-DE" dirty="0" err="1"/>
              <a:t>Examples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05E8E5-C219-353F-4AD4-648A8EEC3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DBC0687-D005-71F5-5389-24512449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Sven Grube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B044014-59D3-0CEF-5C0B-1D237739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0329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Kontaktdaten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3"/>
          </p:nvPr>
        </p:nvSpPr>
        <p:spPr>
          <a:xfrm>
            <a:off x="147284" y="2891290"/>
            <a:ext cx="2880320" cy="1904547"/>
          </a:xfrm>
        </p:spPr>
        <p:txBody>
          <a:bodyPr>
            <a:normAutofit fontScale="92500" lnSpcReduction="20000"/>
          </a:bodyPr>
          <a:lstStyle/>
          <a:p>
            <a:pPr marL="7144" lvl="1" algn="ctr">
              <a:lnSpc>
                <a:spcPct val="100000"/>
              </a:lnSpc>
            </a:pPr>
            <a:endParaRPr lang="de-DE" sz="750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7144" lvl="1" algn="ctr">
              <a:lnSpc>
                <a:spcPct val="100000"/>
              </a:lnSpc>
            </a:pPr>
            <a:endParaRPr lang="de-DE" sz="750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7144" lvl="1" algn="ctr">
              <a:lnSpc>
                <a:spcPct val="100000"/>
              </a:lnSpc>
            </a:pPr>
            <a:endParaRPr lang="de-DE" sz="750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7144" lvl="1" algn="ctr">
              <a:lnSpc>
                <a:spcPct val="100000"/>
              </a:lnSpc>
            </a:pPr>
            <a:endParaRPr lang="de-DE" sz="750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7144" lvl="1" algn="ctr">
              <a:lnSpc>
                <a:spcPct val="100000"/>
              </a:lnSpc>
            </a:pPr>
            <a:endParaRPr lang="de-DE" sz="750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7144" lvl="1" algn="ctr">
              <a:lnSpc>
                <a:spcPct val="100000"/>
              </a:lnSpc>
            </a:pPr>
            <a:endParaRPr lang="de-DE" sz="750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7144" lvl="1" algn="ctr">
              <a:lnSpc>
                <a:spcPct val="100000"/>
              </a:lnSpc>
            </a:pPr>
            <a:endParaRPr lang="de-DE" sz="750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7144" lvl="1" algn="ctr">
              <a:lnSpc>
                <a:spcPct val="100000"/>
              </a:lnSpc>
            </a:pPr>
            <a:endParaRPr lang="de-DE" sz="750" dirty="0">
              <a:solidFill>
                <a:schemeClr val="tx1">
                  <a:lumMod val="85000"/>
                  <a:lumOff val="1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7144" lvl="1" algn="ctr">
              <a:lnSpc>
                <a:spcPct val="100000"/>
              </a:lnSpc>
            </a:pPr>
            <a:r>
              <a:rPr lang="de-DE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Sven Grube</a:t>
            </a:r>
          </a:p>
          <a:p>
            <a:pPr marL="7144" lvl="1" algn="ctr">
              <a:lnSpc>
                <a:spcPct val="100000"/>
              </a:lnSpc>
            </a:pPr>
            <a:r>
              <a:rPr lang="de-DE" sz="7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Managing Partner </a:t>
            </a:r>
          </a:p>
          <a:p>
            <a:pPr marL="7144" lvl="1" algn="ctr">
              <a:lnSpc>
                <a:spcPct val="100000"/>
              </a:lnSpc>
            </a:pPr>
            <a:r>
              <a:rPr lang="de-DE" sz="7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Senior Expert Embargo Compliance</a:t>
            </a:r>
          </a:p>
          <a:p>
            <a:pPr marL="7144" lvl="1" algn="ctr">
              <a:lnSpc>
                <a:spcPct val="100000"/>
              </a:lnSpc>
            </a:pPr>
            <a:r>
              <a:rPr lang="de-DE" sz="75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icsalpina@switzerland.net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08E-A8B8-7945-8309-E30EC9420A64}" type="slidenum">
              <a:rPr lang="de-DE" smtClean="0"/>
              <a:t>23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9E3D763-7B52-4A59-AECD-962276CCB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82994"/>
            <a:ext cx="2304256" cy="274235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DC32A2C-D636-28C0-C3FD-F46C1E913142}"/>
              </a:ext>
            </a:extLst>
          </p:cNvPr>
          <p:cNvSpPr txBox="1"/>
          <p:nvPr/>
        </p:nvSpPr>
        <p:spPr>
          <a:xfrm>
            <a:off x="3275856" y="1786920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ICS Alpina GmbH</a:t>
            </a:r>
          </a:p>
          <a:p>
            <a:pPr algn="ctr"/>
            <a:endParaRPr lang="de-DE" sz="1400" dirty="0"/>
          </a:p>
          <a:p>
            <a:pPr algn="ctr"/>
            <a:r>
              <a:rPr lang="de-DE" sz="1000" dirty="0"/>
              <a:t>Route de la </a:t>
            </a:r>
            <a:r>
              <a:rPr lang="de-DE" sz="1000" dirty="0" err="1"/>
              <a:t>Feuillère</a:t>
            </a:r>
            <a:r>
              <a:rPr lang="de-DE" sz="1000" dirty="0"/>
              <a:t> 27</a:t>
            </a:r>
          </a:p>
          <a:p>
            <a:pPr algn="ctr"/>
            <a:r>
              <a:rPr lang="de-DE" sz="1000" dirty="0"/>
              <a:t>CH 1010 Lausanne</a:t>
            </a:r>
          </a:p>
          <a:p>
            <a:pPr algn="ctr"/>
            <a:endParaRPr lang="de-DE" sz="1000" dirty="0"/>
          </a:p>
          <a:p>
            <a:pPr algn="ctr"/>
            <a:r>
              <a:rPr lang="de-DE" sz="1000" dirty="0"/>
              <a:t>Tel. +41 79 7343678</a:t>
            </a:r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370332223"/>
      </p:ext>
    </p:extLst>
  </p:cSld>
  <p:clrMapOvr>
    <a:masterClrMapping/>
  </p:clrMapOvr>
</p:sld>
</file>

<file path=ppt/theme/theme1.xml><?xml version="1.0" encoding="utf-8"?>
<a:theme xmlns:a="http://schemas.openxmlformats.org/drawingml/2006/main" name="ICS Alpina">
  <a:themeElements>
    <a:clrScheme name="EW-2">
      <a:dk1>
        <a:sysClr val="windowText" lastClr="000000"/>
      </a:dk1>
      <a:lt1>
        <a:srgbClr val="FFFFFF"/>
      </a:lt1>
      <a:dk2>
        <a:srgbClr val="CC672C"/>
      </a:dk2>
      <a:lt2>
        <a:srgbClr val="EEECE1"/>
      </a:lt2>
      <a:accent1>
        <a:srgbClr val="4BACC6"/>
      </a:accent1>
      <a:accent2>
        <a:srgbClr val="CC672C"/>
      </a:accent2>
      <a:accent3>
        <a:srgbClr val="3F4042"/>
      </a:accent3>
      <a:accent4>
        <a:srgbClr val="CC672C"/>
      </a:accent4>
      <a:accent5>
        <a:srgbClr val="CC672C"/>
      </a:accent5>
      <a:accent6>
        <a:srgbClr val="4BACC6"/>
      </a:accent6>
      <a:hlink>
        <a:srgbClr val="CC672C"/>
      </a:hlink>
      <a:folHlink>
        <a:srgbClr val="CC672C"/>
      </a:folHlink>
    </a:clrScheme>
    <a:fontScheme name="Exportwirtschaft">
      <a:majorFont>
        <a:latin typeface="Helvetica"/>
        <a:ea typeface=""/>
        <a:cs typeface=""/>
      </a:majorFont>
      <a:minorFont>
        <a:latin typeface="Helvetic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9C0657C80C9EB42A8AE8AF1E32C18B5" ma:contentTypeVersion="18" ma:contentTypeDescription="Ein neues Dokument erstellen." ma:contentTypeScope="" ma:versionID="3e188bdc578f972c336e77c4d96323e4">
  <xsd:schema xmlns:xsd="http://www.w3.org/2001/XMLSchema" xmlns:xs="http://www.w3.org/2001/XMLSchema" xmlns:p="http://schemas.microsoft.com/office/2006/metadata/properties" xmlns:ns2="bbb3f655-f267-4a84-b742-532fbc77d0ab" xmlns:ns3="f5f3c0c8-cb47-4a26-91a1-a44bb4539247" targetNamespace="http://schemas.microsoft.com/office/2006/metadata/properties" ma:root="true" ma:fieldsID="56523d8b873b2219b7ed522b3fd85c68" ns2:_="" ns3:_="">
    <xsd:import namespace="bbb3f655-f267-4a84-b742-532fbc77d0ab"/>
    <xsd:import namespace="f5f3c0c8-cb47-4a26-91a1-a44bb45392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b3f655-f267-4a84-b742-532fbc77d0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0a4a64a0-82bc-48a6-9867-8208b236f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3c0c8-cb47-4a26-91a1-a44bb45392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bcdc34-3acf-42b1-abfa-b6ef944057a8}" ma:internalName="TaxCatchAll" ma:showField="CatchAllData" ma:web="f5f3c0c8-cb47-4a26-91a1-a44bb45392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D87141-A825-4ABF-8A41-1A9563BC187E}"/>
</file>

<file path=customXml/itemProps2.xml><?xml version="1.0" encoding="utf-8"?>
<ds:datastoreItem xmlns:ds="http://schemas.openxmlformats.org/officeDocument/2006/customXml" ds:itemID="{89CFBBF2-9C22-463D-BBEC-0422A18E566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1525</Words>
  <Application>Microsoft Office PowerPoint</Application>
  <PresentationFormat>Bildschirmpräsentation (16:9)</PresentationFormat>
  <Paragraphs>220</Paragraphs>
  <Slides>23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1" baseType="lpstr">
      <vt:lpstr>72</vt:lpstr>
      <vt:lpstr>Arial</vt:lpstr>
      <vt:lpstr>Calibri</vt:lpstr>
      <vt:lpstr>Helvetica</vt:lpstr>
      <vt:lpstr>Helvetica Light</vt:lpstr>
      <vt:lpstr>Wingdings</vt:lpstr>
      <vt:lpstr>ICS Alpina</vt:lpstr>
      <vt:lpstr>Microsoft Excel-Arbeitsblatt</vt:lpstr>
      <vt:lpstr>PowerPoint-Präsentation</vt:lpstr>
      <vt:lpstr>Themen-Überblick</vt:lpstr>
      <vt:lpstr>US Exportregeln</vt:lpstr>
      <vt:lpstr>Grundlagen EAR</vt:lpstr>
      <vt:lpstr>Grundlagen - Gültigkeit</vt:lpstr>
      <vt:lpstr>Grundlagen - Unterschiede in der Klassifizierung</vt:lpstr>
      <vt:lpstr>Besonderheiten beim Export von Software</vt:lpstr>
      <vt:lpstr>Software in der Exportkontrolle</vt:lpstr>
      <vt:lpstr>Problem Appstores</vt:lpstr>
      <vt:lpstr>Beispiel Szenario</vt:lpstr>
      <vt:lpstr>Beispiel Szenario Problemstellung</vt:lpstr>
      <vt:lpstr>Verschlüsselung und Informationssicherheit</vt:lpstr>
      <vt:lpstr>Ausnahmen - I</vt:lpstr>
      <vt:lpstr>Ausnahmen - II</vt:lpstr>
      <vt:lpstr>Ausnahmen - III</vt:lpstr>
      <vt:lpstr>Ausnahmen - IV</vt:lpstr>
      <vt:lpstr>Was ist zu tun?</vt:lpstr>
      <vt:lpstr>Wie finde ich heraus, ob und welche ECCN zutrifft?</vt:lpstr>
      <vt:lpstr>PowerPoint-Präsentation</vt:lpstr>
      <vt:lpstr>Linkliste BIS/Encryption</vt:lpstr>
      <vt:lpstr>Praxisguide</vt:lpstr>
      <vt:lpstr>Q+A and Examples</vt:lpstr>
      <vt:lpstr>Kontaktdaten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Sven Boris Brunner</dc:creator>
  <cp:lastModifiedBy>Sven Grube</cp:lastModifiedBy>
  <cp:revision>220</cp:revision>
  <dcterms:created xsi:type="dcterms:W3CDTF">2019-09-01T16:50:39Z</dcterms:created>
  <dcterms:modified xsi:type="dcterms:W3CDTF">2024-07-22T22:50:18Z</dcterms:modified>
</cp:coreProperties>
</file>