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heme/themeOverride1.xml" ContentType="application/vnd.openxmlformats-officedocument.themeOverr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5"/>
  </p:notesMasterIdLst>
  <p:sldIdLst>
    <p:sldId id="265" r:id="rId5"/>
    <p:sldId id="257" r:id="rId6"/>
    <p:sldId id="266" r:id="rId7"/>
    <p:sldId id="267" r:id="rId8"/>
    <p:sldId id="276" r:id="rId9"/>
    <p:sldId id="279" r:id="rId10"/>
    <p:sldId id="277" r:id="rId11"/>
    <p:sldId id="278" r:id="rId12"/>
    <p:sldId id="280" r:id="rId13"/>
    <p:sldId id="281" r:id="rId14"/>
    <p:sldId id="284" r:id="rId15"/>
    <p:sldId id="283" r:id="rId16"/>
    <p:sldId id="285" r:id="rId17"/>
    <p:sldId id="286" r:id="rId18"/>
    <p:sldId id="287" r:id="rId19"/>
    <p:sldId id="288" r:id="rId20"/>
    <p:sldId id="289" r:id="rId21"/>
    <p:sldId id="290" r:id="rId22"/>
    <p:sldId id="291" r:id="rId23"/>
    <p:sldId id="292" r:id="rId24"/>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359"/>
    <a:srgbClr val="00ADBC"/>
    <a:srgbClr val="1D4592"/>
    <a:srgbClr val="BACF31"/>
    <a:srgbClr val="008AAE"/>
    <a:srgbClr val="BED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753"/>
    <p:restoredTop sz="94720"/>
  </p:normalViewPr>
  <p:slideViewPr>
    <p:cSldViewPr snapToGrid="0">
      <p:cViewPr varScale="1">
        <p:scale>
          <a:sx n="90" d="100"/>
          <a:sy n="90" d="100"/>
        </p:scale>
        <p:origin x="232" y="5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84F2FC-1EA9-4301-80EF-163187E03ABC}" type="datetimeFigureOut">
              <a:rPr lang="de-DE" smtClean="0"/>
              <a:t>20.09.24</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62D102-ED8C-4AD8-BFF6-7040C3928CC0}" type="slidenum">
              <a:rPr lang="de-DE" smtClean="0"/>
              <a:t>‹Nr.›</a:t>
            </a:fld>
            <a:endParaRPr lang="de-DE"/>
          </a:p>
        </p:txBody>
      </p:sp>
    </p:spTree>
    <p:extLst>
      <p:ext uri="{BB962C8B-B14F-4D97-AF65-F5344CB8AC3E}">
        <p14:creationId xmlns:p14="http://schemas.microsoft.com/office/powerpoint/2010/main" val="37828672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Tx/>
              <a:buChar char="-"/>
            </a:pPr>
            <a:endParaRPr lang="de-DE"/>
          </a:p>
        </p:txBody>
      </p:sp>
      <p:sp>
        <p:nvSpPr>
          <p:cNvPr id="4" name="Foliennummernplatzhalter 3"/>
          <p:cNvSpPr>
            <a:spLocks noGrp="1"/>
          </p:cNvSpPr>
          <p:nvPr>
            <p:ph type="sldNum" sz="quarter" idx="5"/>
          </p:nvPr>
        </p:nvSpPr>
        <p:spPr/>
        <p:txBody>
          <a:bodyPr/>
          <a:lstStyle/>
          <a:p>
            <a:fld id="{CE62D102-ED8C-4AD8-BFF6-7040C3928CC0}" type="slidenum">
              <a:rPr lang="de-DE" smtClean="0"/>
              <a:t>1</a:t>
            </a:fld>
            <a:endParaRPr lang="de-DE"/>
          </a:p>
        </p:txBody>
      </p:sp>
    </p:spTree>
    <p:extLst>
      <p:ext uri="{BB962C8B-B14F-4D97-AF65-F5344CB8AC3E}">
        <p14:creationId xmlns:p14="http://schemas.microsoft.com/office/powerpoint/2010/main" val="25578533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FC3A1-6421-3C3A-CEEE-FFED2990DA6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90A56DE-8873-204A-656D-037EB745251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7F9CA06E-475F-5D15-0CB8-C9B33FC745B3}"/>
              </a:ext>
            </a:extLst>
          </p:cNvPr>
          <p:cNvSpPr>
            <a:spLocks noGrp="1"/>
          </p:cNvSpPr>
          <p:nvPr>
            <p:ph type="body" idx="1"/>
          </p:nvPr>
        </p:nvSpPr>
        <p:spPr/>
        <p:txBody>
          <a:bodyPr/>
          <a:lstStyle/>
          <a:p>
            <a:pPr marL="0" indent="0">
              <a:buFontTx/>
              <a:buNone/>
            </a:pPr>
            <a:endParaRPr lang="de-DE"/>
          </a:p>
        </p:txBody>
      </p:sp>
      <p:sp>
        <p:nvSpPr>
          <p:cNvPr id="4" name="Foliennummernplatzhalter 3">
            <a:extLst>
              <a:ext uri="{FF2B5EF4-FFF2-40B4-BE49-F238E27FC236}">
                <a16:creationId xmlns:a16="http://schemas.microsoft.com/office/drawing/2014/main" id="{5A202876-4E0F-1670-96DF-ADB1C239B81F}"/>
              </a:ext>
            </a:extLst>
          </p:cNvPr>
          <p:cNvSpPr>
            <a:spLocks noGrp="1"/>
          </p:cNvSpPr>
          <p:nvPr>
            <p:ph type="sldNum" sz="quarter" idx="5"/>
          </p:nvPr>
        </p:nvSpPr>
        <p:spPr/>
        <p:txBody>
          <a:bodyPr/>
          <a:lstStyle/>
          <a:p>
            <a:fld id="{CE62D102-ED8C-4AD8-BFF6-7040C3928CC0}" type="slidenum">
              <a:rPr lang="de-DE" smtClean="0"/>
              <a:t>10</a:t>
            </a:fld>
            <a:endParaRPr lang="de-DE"/>
          </a:p>
        </p:txBody>
      </p:sp>
    </p:spTree>
    <p:extLst>
      <p:ext uri="{BB962C8B-B14F-4D97-AF65-F5344CB8AC3E}">
        <p14:creationId xmlns:p14="http://schemas.microsoft.com/office/powerpoint/2010/main" val="16032702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6C505E-B6C8-D941-24EB-3DBB2D4759C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33D0420-0A1A-55FB-9314-DAC16B530AA5}"/>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E8BF188F-D93D-FAB3-E8E4-1C71DB65C30F}"/>
              </a:ext>
            </a:extLst>
          </p:cNvPr>
          <p:cNvSpPr>
            <a:spLocks noGrp="1"/>
          </p:cNvSpPr>
          <p:nvPr>
            <p:ph type="body" idx="1"/>
          </p:nvPr>
        </p:nvSpPr>
        <p:spPr/>
        <p:txBody>
          <a:bodyPr/>
          <a:lstStyle/>
          <a:p>
            <a:pPr marL="0" indent="0">
              <a:buFontTx/>
              <a:buNone/>
            </a:pPr>
            <a:endParaRPr lang="de-DE"/>
          </a:p>
        </p:txBody>
      </p:sp>
      <p:sp>
        <p:nvSpPr>
          <p:cNvPr id="4" name="Foliennummernplatzhalter 3">
            <a:extLst>
              <a:ext uri="{FF2B5EF4-FFF2-40B4-BE49-F238E27FC236}">
                <a16:creationId xmlns:a16="http://schemas.microsoft.com/office/drawing/2014/main" id="{91F5CA52-119A-6922-C698-7EB64A8B9529}"/>
              </a:ext>
            </a:extLst>
          </p:cNvPr>
          <p:cNvSpPr>
            <a:spLocks noGrp="1"/>
          </p:cNvSpPr>
          <p:nvPr>
            <p:ph type="sldNum" sz="quarter" idx="5"/>
          </p:nvPr>
        </p:nvSpPr>
        <p:spPr/>
        <p:txBody>
          <a:bodyPr/>
          <a:lstStyle/>
          <a:p>
            <a:fld id="{CE62D102-ED8C-4AD8-BFF6-7040C3928CC0}" type="slidenum">
              <a:rPr lang="de-DE" smtClean="0"/>
              <a:t>11</a:t>
            </a:fld>
            <a:endParaRPr lang="de-DE"/>
          </a:p>
        </p:txBody>
      </p:sp>
    </p:spTree>
    <p:extLst>
      <p:ext uri="{BB962C8B-B14F-4D97-AF65-F5344CB8AC3E}">
        <p14:creationId xmlns:p14="http://schemas.microsoft.com/office/powerpoint/2010/main" val="31047343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0F0B72-4593-E5A4-FA5E-E084D287C8C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E4983C9-9A1F-98FD-632E-63CB660B888F}"/>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8F8BA519-0DE6-C50E-CD7A-F79B4CF38FDE}"/>
              </a:ext>
            </a:extLst>
          </p:cNvPr>
          <p:cNvSpPr>
            <a:spLocks noGrp="1"/>
          </p:cNvSpPr>
          <p:nvPr>
            <p:ph type="body" idx="1"/>
          </p:nvPr>
        </p:nvSpPr>
        <p:spPr/>
        <p:txBody>
          <a:bodyPr/>
          <a:lstStyle/>
          <a:p>
            <a:pPr marL="0" indent="0">
              <a:buFontTx/>
              <a:buNone/>
            </a:pPr>
            <a:endParaRPr lang="de-DE"/>
          </a:p>
        </p:txBody>
      </p:sp>
      <p:sp>
        <p:nvSpPr>
          <p:cNvPr id="4" name="Foliennummernplatzhalter 3">
            <a:extLst>
              <a:ext uri="{FF2B5EF4-FFF2-40B4-BE49-F238E27FC236}">
                <a16:creationId xmlns:a16="http://schemas.microsoft.com/office/drawing/2014/main" id="{B1250DB1-D9AB-5738-5F2D-068F0F089A51}"/>
              </a:ext>
            </a:extLst>
          </p:cNvPr>
          <p:cNvSpPr>
            <a:spLocks noGrp="1"/>
          </p:cNvSpPr>
          <p:nvPr>
            <p:ph type="sldNum" sz="quarter" idx="5"/>
          </p:nvPr>
        </p:nvSpPr>
        <p:spPr/>
        <p:txBody>
          <a:bodyPr/>
          <a:lstStyle/>
          <a:p>
            <a:fld id="{CE62D102-ED8C-4AD8-BFF6-7040C3928CC0}" type="slidenum">
              <a:rPr lang="de-DE" smtClean="0"/>
              <a:t>12</a:t>
            </a:fld>
            <a:endParaRPr lang="de-DE"/>
          </a:p>
        </p:txBody>
      </p:sp>
    </p:spTree>
    <p:extLst>
      <p:ext uri="{BB962C8B-B14F-4D97-AF65-F5344CB8AC3E}">
        <p14:creationId xmlns:p14="http://schemas.microsoft.com/office/powerpoint/2010/main" val="25536614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43A74-99C3-6110-CC32-F5BFDACEF82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383A697-69F1-3B2C-5ADD-4AF118031117}"/>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5D753432-6BDF-6B88-1246-A8291F73D549}"/>
              </a:ext>
            </a:extLst>
          </p:cNvPr>
          <p:cNvSpPr>
            <a:spLocks noGrp="1"/>
          </p:cNvSpPr>
          <p:nvPr>
            <p:ph type="body" idx="1"/>
          </p:nvPr>
        </p:nvSpPr>
        <p:spPr/>
        <p:txBody>
          <a:bodyPr/>
          <a:lstStyle/>
          <a:p>
            <a:pPr marL="0" indent="0">
              <a:buFontTx/>
              <a:buNone/>
            </a:pPr>
            <a:endParaRPr lang="de-DE"/>
          </a:p>
        </p:txBody>
      </p:sp>
      <p:sp>
        <p:nvSpPr>
          <p:cNvPr id="4" name="Foliennummernplatzhalter 3">
            <a:extLst>
              <a:ext uri="{FF2B5EF4-FFF2-40B4-BE49-F238E27FC236}">
                <a16:creationId xmlns:a16="http://schemas.microsoft.com/office/drawing/2014/main" id="{BA3C58BA-9402-ACCE-837C-F4ABCE28570B}"/>
              </a:ext>
            </a:extLst>
          </p:cNvPr>
          <p:cNvSpPr>
            <a:spLocks noGrp="1"/>
          </p:cNvSpPr>
          <p:nvPr>
            <p:ph type="sldNum" sz="quarter" idx="5"/>
          </p:nvPr>
        </p:nvSpPr>
        <p:spPr/>
        <p:txBody>
          <a:bodyPr/>
          <a:lstStyle/>
          <a:p>
            <a:fld id="{CE62D102-ED8C-4AD8-BFF6-7040C3928CC0}" type="slidenum">
              <a:rPr lang="de-DE" smtClean="0"/>
              <a:t>13</a:t>
            </a:fld>
            <a:endParaRPr lang="de-DE"/>
          </a:p>
        </p:txBody>
      </p:sp>
    </p:spTree>
    <p:extLst>
      <p:ext uri="{BB962C8B-B14F-4D97-AF65-F5344CB8AC3E}">
        <p14:creationId xmlns:p14="http://schemas.microsoft.com/office/powerpoint/2010/main" val="10290588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863E67-8D1E-20B5-C447-25A2B878164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38E226A-D78C-616A-53E5-CC3F2003371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894800C-DA22-E743-CD47-2849ABDD85EC}"/>
              </a:ext>
            </a:extLst>
          </p:cNvPr>
          <p:cNvSpPr>
            <a:spLocks noGrp="1"/>
          </p:cNvSpPr>
          <p:nvPr>
            <p:ph type="body" idx="1"/>
          </p:nvPr>
        </p:nvSpPr>
        <p:spPr/>
        <p:txBody>
          <a:bodyPr/>
          <a:lstStyle/>
          <a:p>
            <a:pPr marL="0" indent="0">
              <a:buFontTx/>
              <a:buNone/>
            </a:pPr>
            <a:endParaRPr lang="de-DE"/>
          </a:p>
        </p:txBody>
      </p:sp>
      <p:sp>
        <p:nvSpPr>
          <p:cNvPr id="4" name="Foliennummernplatzhalter 3">
            <a:extLst>
              <a:ext uri="{FF2B5EF4-FFF2-40B4-BE49-F238E27FC236}">
                <a16:creationId xmlns:a16="http://schemas.microsoft.com/office/drawing/2014/main" id="{32A6F076-17CD-05C6-5166-8A3754C370B1}"/>
              </a:ext>
            </a:extLst>
          </p:cNvPr>
          <p:cNvSpPr>
            <a:spLocks noGrp="1"/>
          </p:cNvSpPr>
          <p:nvPr>
            <p:ph type="sldNum" sz="quarter" idx="5"/>
          </p:nvPr>
        </p:nvSpPr>
        <p:spPr/>
        <p:txBody>
          <a:bodyPr/>
          <a:lstStyle/>
          <a:p>
            <a:fld id="{CE62D102-ED8C-4AD8-BFF6-7040C3928CC0}" type="slidenum">
              <a:rPr lang="de-DE" smtClean="0"/>
              <a:t>14</a:t>
            </a:fld>
            <a:endParaRPr lang="de-DE"/>
          </a:p>
        </p:txBody>
      </p:sp>
    </p:spTree>
    <p:extLst>
      <p:ext uri="{BB962C8B-B14F-4D97-AF65-F5344CB8AC3E}">
        <p14:creationId xmlns:p14="http://schemas.microsoft.com/office/powerpoint/2010/main" val="11138621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986EA4-B26C-E81D-B63F-4EE46CB670A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636DD28-B121-EAD6-CD78-6080926EF23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722589AB-BD7C-88FA-6D4B-D510C211291E}"/>
              </a:ext>
            </a:extLst>
          </p:cNvPr>
          <p:cNvSpPr>
            <a:spLocks noGrp="1"/>
          </p:cNvSpPr>
          <p:nvPr>
            <p:ph type="body" idx="1"/>
          </p:nvPr>
        </p:nvSpPr>
        <p:spPr/>
        <p:txBody>
          <a:bodyPr/>
          <a:lstStyle/>
          <a:p>
            <a:pPr marL="0" indent="0">
              <a:buFontTx/>
              <a:buNone/>
            </a:pPr>
            <a:endParaRPr lang="de-DE"/>
          </a:p>
        </p:txBody>
      </p:sp>
      <p:sp>
        <p:nvSpPr>
          <p:cNvPr id="4" name="Foliennummernplatzhalter 3">
            <a:extLst>
              <a:ext uri="{FF2B5EF4-FFF2-40B4-BE49-F238E27FC236}">
                <a16:creationId xmlns:a16="http://schemas.microsoft.com/office/drawing/2014/main" id="{C7CD40A2-27AF-9DAA-05CE-8B610675CDAB}"/>
              </a:ext>
            </a:extLst>
          </p:cNvPr>
          <p:cNvSpPr>
            <a:spLocks noGrp="1"/>
          </p:cNvSpPr>
          <p:nvPr>
            <p:ph type="sldNum" sz="quarter" idx="5"/>
          </p:nvPr>
        </p:nvSpPr>
        <p:spPr/>
        <p:txBody>
          <a:bodyPr/>
          <a:lstStyle/>
          <a:p>
            <a:fld id="{CE62D102-ED8C-4AD8-BFF6-7040C3928CC0}" type="slidenum">
              <a:rPr lang="de-DE" smtClean="0"/>
              <a:t>15</a:t>
            </a:fld>
            <a:endParaRPr lang="de-DE"/>
          </a:p>
        </p:txBody>
      </p:sp>
    </p:spTree>
    <p:extLst>
      <p:ext uri="{BB962C8B-B14F-4D97-AF65-F5344CB8AC3E}">
        <p14:creationId xmlns:p14="http://schemas.microsoft.com/office/powerpoint/2010/main" val="36043483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C2A2C-1FAD-6D87-12F6-0C99EFB0901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7821BE0-DBB5-9C35-D09F-E39597F4E78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1CDDFEA-AEBE-A503-0A19-A64826F54AE8}"/>
              </a:ext>
            </a:extLst>
          </p:cNvPr>
          <p:cNvSpPr>
            <a:spLocks noGrp="1"/>
          </p:cNvSpPr>
          <p:nvPr>
            <p:ph type="body" idx="1"/>
          </p:nvPr>
        </p:nvSpPr>
        <p:spPr/>
        <p:txBody>
          <a:bodyPr/>
          <a:lstStyle/>
          <a:p>
            <a:pPr marL="0" indent="0">
              <a:buFontTx/>
              <a:buNone/>
            </a:pPr>
            <a:endParaRPr lang="de-DE"/>
          </a:p>
        </p:txBody>
      </p:sp>
      <p:sp>
        <p:nvSpPr>
          <p:cNvPr id="4" name="Foliennummernplatzhalter 3">
            <a:extLst>
              <a:ext uri="{FF2B5EF4-FFF2-40B4-BE49-F238E27FC236}">
                <a16:creationId xmlns:a16="http://schemas.microsoft.com/office/drawing/2014/main" id="{0B9F2588-4A60-3FED-766F-F5AE7B6E700F}"/>
              </a:ext>
            </a:extLst>
          </p:cNvPr>
          <p:cNvSpPr>
            <a:spLocks noGrp="1"/>
          </p:cNvSpPr>
          <p:nvPr>
            <p:ph type="sldNum" sz="quarter" idx="5"/>
          </p:nvPr>
        </p:nvSpPr>
        <p:spPr/>
        <p:txBody>
          <a:bodyPr/>
          <a:lstStyle/>
          <a:p>
            <a:fld id="{CE62D102-ED8C-4AD8-BFF6-7040C3928CC0}" type="slidenum">
              <a:rPr lang="de-DE" smtClean="0"/>
              <a:t>16</a:t>
            </a:fld>
            <a:endParaRPr lang="de-DE"/>
          </a:p>
        </p:txBody>
      </p:sp>
    </p:spTree>
    <p:extLst>
      <p:ext uri="{BB962C8B-B14F-4D97-AF65-F5344CB8AC3E}">
        <p14:creationId xmlns:p14="http://schemas.microsoft.com/office/powerpoint/2010/main" val="5038661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5D4510-8166-DE67-5CF8-5B4C715EB41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9DC3342-8EE9-16C3-6E4F-084A6036246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67805058-E037-D337-B464-B1FBCAAE5F3D}"/>
              </a:ext>
            </a:extLst>
          </p:cNvPr>
          <p:cNvSpPr>
            <a:spLocks noGrp="1"/>
          </p:cNvSpPr>
          <p:nvPr>
            <p:ph type="body" idx="1"/>
          </p:nvPr>
        </p:nvSpPr>
        <p:spPr/>
        <p:txBody>
          <a:bodyPr/>
          <a:lstStyle/>
          <a:p>
            <a:pPr marL="0" indent="0">
              <a:buFontTx/>
              <a:buNone/>
            </a:pPr>
            <a:endParaRPr lang="de-DE"/>
          </a:p>
        </p:txBody>
      </p:sp>
      <p:sp>
        <p:nvSpPr>
          <p:cNvPr id="4" name="Foliennummernplatzhalter 3">
            <a:extLst>
              <a:ext uri="{FF2B5EF4-FFF2-40B4-BE49-F238E27FC236}">
                <a16:creationId xmlns:a16="http://schemas.microsoft.com/office/drawing/2014/main" id="{59DF802B-9A42-211D-8904-CE2B71A4716A}"/>
              </a:ext>
            </a:extLst>
          </p:cNvPr>
          <p:cNvSpPr>
            <a:spLocks noGrp="1"/>
          </p:cNvSpPr>
          <p:nvPr>
            <p:ph type="sldNum" sz="quarter" idx="5"/>
          </p:nvPr>
        </p:nvSpPr>
        <p:spPr/>
        <p:txBody>
          <a:bodyPr/>
          <a:lstStyle/>
          <a:p>
            <a:fld id="{CE62D102-ED8C-4AD8-BFF6-7040C3928CC0}" type="slidenum">
              <a:rPr lang="de-DE" smtClean="0"/>
              <a:t>17</a:t>
            </a:fld>
            <a:endParaRPr lang="de-DE"/>
          </a:p>
        </p:txBody>
      </p:sp>
    </p:spTree>
    <p:extLst>
      <p:ext uri="{BB962C8B-B14F-4D97-AF65-F5344CB8AC3E}">
        <p14:creationId xmlns:p14="http://schemas.microsoft.com/office/powerpoint/2010/main" val="13743082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23775C-490A-F11A-B918-D206585C32F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6CE4E69-1F3B-76F1-2961-063A578E34D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6E9936B6-6724-C154-EA82-FAD4956E639B}"/>
              </a:ext>
            </a:extLst>
          </p:cNvPr>
          <p:cNvSpPr>
            <a:spLocks noGrp="1"/>
          </p:cNvSpPr>
          <p:nvPr>
            <p:ph type="body" idx="1"/>
          </p:nvPr>
        </p:nvSpPr>
        <p:spPr/>
        <p:txBody>
          <a:bodyPr/>
          <a:lstStyle/>
          <a:p>
            <a:pPr marL="0" indent="0">
              <a:buFontTx/>
              <a:buNone/>
            </a:pPr>
            <a:endParaRPr lang="de-DE"/>
          </a:p>
        </p:txBody>
      </p:sp>
      <p:sp>
        <p:nvSpPr>
          <p:cNvPr id="4" name="Foliennummernplatzhalter 3">
            <a:extLst>
              <a:ext uri="{FF2B5EF4-FFF2-40B4-BE49-F238E27FC236}">
                <a16:creationId xmlns:a16="http://schemas.microsoft.com/office/drawing/2014/main" id="{BDBACE49-6BF1-78B1-A428-4F3D7C062C39}"/>
              </a:ext>
            </a:extLst>
          </p:cNvPr>
          <p:cNvSpPr>
            <a:spLocks noGrp="1"/>
          </p:cNvSpPr>
          <p:nvPr>
            <p:ph type="sldNum" sz="quarter" idx="5"/>
          </p:nvPr>
        </p:nvSpPr>
        <p:spPr/>
        <p:txBody>
          <a:bodyPr/>
          <a:lstStyle/>
          <a:p>
            <a:fld id="{CE62D102-ED8C-4AD8-BFF6-7040C3928CC0}" type="slidenum">
              <a:rPr lang="de-DE" smtClean="0"/>
              <a:t>18</a:t>
            </a:fld>
            <a:endParaRPr lang="de-DE"/>
          </a:p>
        </p:txBody>
      </p:sp>
    </p:spTree>
    <p:extLst>
      <p:ext uri="{BB962C8B-B14F-4D97-AF65-F5344CB8AC3E}">
        <p14:creationId xmlns:p14="http://schemas.microsoft.com/office/powerpoint/2010/main" val="25981303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584618-D81E-E412-308D-2DF93F47549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2A652E8-9ADD-DDED-0BA5-875657D30EB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BD79823-280A-8BA8-8524-1F62ADB0E132}"/>
              </a:ext>
            </a:extLst>
          </p:cNvPr>
          <p:cNvSpPr>
            <a:spLocks noGrp="1"/>
          </p:cNvSpPr>
          <p:nvPr>
            <p:ph type="body" idx="1"/>
          </p:nvPr>
        </p:nvSpPr>
        <p:spPr/>
        <p:txBody>
          <a:bodyPr/>
          <a:lstStyle/>
          <a:p>
            <a:pPr marL="0" indent="0">
              <a:buFontTx/>
              <a:buNone/>
            </a:pPr>
            <a:endParaRPr lang="de-DE"/>
          </a:p>
        </p:txBody>
      </p:sp>
      <p:sp>
        <p:nvSpPr>
          <p:cNvPr id="4" name="Foliennummernplatzhalter 3">
            <a:extLst>
              <a:ext uri="{FF2B5EF4-FFF2-40B4-BE49-F238E27FC236}">
                <a16:creationId xmlns:a16="http://schemas.microsoft.com/office/drawing/2014/main" id="{4CE1D0CB-0ED3-6178-D210-C6F265D3872B}"/>
              </a:ext>
            </a:extLst>
          </p:cNvPr>
          <p:cNvSpPr>
            <a:spLocks noGrp="1"/>
          </p:cNvSpPr>
          <p:nvPr>
            <p:ph type="sldNum" sz="quarter" idx="5"/>
          </p:nvPr>
        </p:nvSpPr>
        <p:spPr/>
        <p:txBody>
          <a:bodyPr/>
          <a:lstStyle/>
          <a:p>
            <a:fld id="{CE62D102-ED8C-4AD8-BFF6-7040C3928CC0}" type="slidenum">
              <a:rPr lang="de-DE" smtClean="0"/>
              <a:t>19</a:t>
            </a:fld>
            <a:endParaRPr lang="de-DE"/>
          </a:p>
        </p:txBody>
      </p:sp>
    </p:spTree>
    <p:extLst>
      <p:ext uri="{BB962C8B-B14F-4D97-AF65-F5344CB8AC3E}">
        <p14:creationId xmlns:p14="http://schemas.microsoft.com/office/powerpoint/2010/main" val="11410274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Tx/>
              <a:buNone/>
            </a:pPr>
            <a:endParaRPr lang="de-DE"/>
          </a:p>
        </p:txBody>
      </p:sp>
      <p:sp>
        <p:nvSpPr>
          <p:cNvPr id="4" name="Foliennummernplatzhalter 3"/>
          <p:cNvSpPr>
            <a:spLocks noGrp="1"/>
          </p:cNvSpPr>
          <p:nvPr>
            <p:ph type="sldNum" sz="quarter" idx="5"/>
          </p:nvPr>
        </p:nvSpPr>
        <p:spPr/>
        <p:txBody>
          <a:bodyPr/>
          <a:lstStyle/>
          <a:p>
            <a:fld id="{CE62D102-ED8C-4AD8-BFF6-7040C3928CC0}" type="slidenum">
              <a:rPr lang="de-DE" smtClean="0"/>
              <a:t>2</a:t>
            </a:fld>
            <a:endParaRPr lang="de-DE"/>
          </a:p>
        </p:txBody>
      </p:sp>
    </p:spTree>
    <p:extLst>
      <p:ext uri="{BB962C8B-B14F-4D97-AF65-F5344CB8AC3E}">
        <p14:creationId xmlns:p14="http://schemas.microsoft.com/office/powerpoint/2010/main" val="10105035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083AE0-7AAF-0ED2-0F95-69023B6DB14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73D3E2C-E532-837A-7EFF-3D6CBFA78FB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189ED60B-64B2-B9F7-7BD6-88998E723506}"/>
              </a:ext>
            </a:extLst>
          </p:cNvPr>
          <p:cNvSpPr>
            <a:spLocks noGrp="1"/>
          </p:cNvSpPr>
          <p:nvPr>
            <p:ph type="body" idx="1"/>
          </p:nvPr>
        </p:nvSpPr>
        <p:spPr/>
        <p:txBody>
          <a:bodyPr/>
          <a:lstStyle/>
          <a:p>
            <a:pPr marL="0" indent="0">
              <a:buFontTx/>
              <a:buNone/>
            </a:pPr>
            <a:endParaRPr lang="de-DE"/>
          </a:p>
        </p:txBody>
      </p:sp>
      <p:sp>
        <p:nvSpPr>
          <p:cNvPr id="4" name="Foliennummernplatzhalter 3">
            <a:extLst>
              <a:ext uri="{FF2B5EF4-FFF2-40B4-BE49-F238E27FC236}">
                <a16:creationId xmlns:a16="http://schemas.microsoft.com/office/drawing/2014/main" id="{46BEFCD9-9236-5AB6-6D6C-9B00CBA0D9F5}"/>
              </a:ext>
            </a:extLst>
          </p:cNvPr>
          <p:cNvSpPr>
            <a:spLocks noGrp="1"/>
          </p:cNvSpPr>
          <p:nvPr>
            <p:ph type="sldNum" sz="quarter" idx="5"/>
          </p:nvPr>
        </p:nvSpPr>
        <p:spPr/>
        <p:txBody>
          <a:bodyPr/>
          <a:lstStyle/>
          <a:p>
            <a:fld id="{CE62D102-ED8C-4AD8-BFF6-7040C3928CC0}" type="slidenum">
              <a:rPr lang="de-DE" smtClean="0"/>
              <a:t>20</a:t>
            </a:fld>
            <a:endParaRPr lang="de-DE"/>
          </a:p>
        </p:txBody>
      </p:sp>
    </p:spTree>
    <p:extLst>
      <p:ext uri="{BB962C8B-B14F-4D97-AF65-F5344CB8AC3E}">
        <p14:creationId xmlns:p14="http://schemas.microsoft.com/office/powerpoint/2010/main" val="32557107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Tx/>
              <a:buNone/>
            </a:pPr>
            <a:endParaRPr lang="de-DE"/>
          </a:p>
        </p:txBody>
      </p:sp>
      <p:sp>
        <p:nvSpPr>
          <p:cNvPr id="4" name="Foliennummernplatzhalter 3"/>
          <p:cNvSpPr>
            <a:spLocks noGrp="1"/>
          </p:cNvSpPr>
          <p:nvPr>
            <p:ph type="sldNum" sz="quarter" idx="5"/>
          </p:nvPr>
        </p:nvSpPr>
        <p:spPr/>
        <p:txBody>
          <a:bodyPr/>
          <a:lstStyle/>
          <a:p>
            <a:fld id="{CE62D102-ED8C-4AD8-BFF6-7040C3928CC0}" type="slidenum">
              <a:rPr lang="de-DE" smtClean="0"/>
              <a:t>3</a:t>
            </a:fld>
            <a:endParaRPr lang="de-DE"/>
          </a:p>
        </p:txBody>
      </p:sp>
    </p:spTree>
    <p:extLst>
      <p:ext uri="{BB962C8B-B14F-4D97-AF65-F5344CB8AC3E}">
        <p14:creationId xmlns:p14="http://schemas.microsoft.com/office/powerpoint/2010/main" val="21055428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Tx/>
              <a:buNone/>
            </a:pPr>
            <a:endParaRPr lang="de-DE"/>
          </a:p>
        </p:txBody>
      </p:sp>
      <p:sp>
        <p:nvSpPr>
          <p:cNvPr id="4" name="Foliennummernplatzhalter 3"/>
          <p:cNvSpPr>
            <a:spLocks noGrp="1"/>
          </p:cNvSpPr>
          <p:nvPr>
            <p:ph type="sldNum" sz="quarter" idx="5"/>
          </p:nvPr>
        </p:nvSpPr>
        <p:spPr/>
        <p:txBody>
          <a:bodyPr/>
          <a:lstStyle/>
          <a:p>
            <a:fld id="{CE62D102-ED8C-4AD8-BFF6-7040C3928CC0}" type="slidenum">
              <a:rPr lang="de-DE" smtClean="0"/>
              <a:t>4</a:t>
            </a:fld>
            <a:endParaRPr lang="de-DE"/>
          </a:p>
        </p:txBody>
      </p:sp>
    </p:spTree>
    <p:extLst>
      <p:ext uri="{BB962C8B-B14F-4D97-AF65-F5344CB8AC3E}">
        <p14:creationId xmlns:p14="http://schemas.microsoft.com/office/powerpoint/2010/main" val="29197458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FDE21D-BC5B-D2EE-0824-1524EED3FC5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9CAE695-FC09-BD80-E63F-B5BF94B65E6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746FF33C-9777-A965-F619-4CBC9B02D5D8}"/>
              </a:ext>
            </a:extLst>
          </p:cNvPr>
          <p:cNvSpPr>
            <a:spLocks noGrp="1"/>
          </p:cNvSpPr>
          <p:nvPr>
            <p:ph type="body" idx="1"/>
          </p:nvPr>
        </p:nvSpPr>
        <p:spPr/>
        <p:txBody>
          <a:bodyPr/>
          <a:lstStyle/>
          <a:p>
            <a:pPr marL="0" indent="0">
              <a:buFontTx/>
              <a:buNone/>
            </a:pPr>
            <a:endParaRPr lang="de-DE"/>
          </a:p>
        </p:txBody>
      </p:sp>
      <p:sp>
        <p:nvSpPr>
          <p:cNvPr id="4" name="Foliennummernplatzhalter 3">
            <a:extLst>
              <a:ext uri="{FF2B5EF4-FFF2-40B4-BE49-F238E27FC236}">
                <a16:creationId xmlns:a16="http://schemas.microsoft.com/office/drawing/2014/main" id="{9FB9053B-D3D2-751F-A585-176BCEE40971}"/>
              </a:ext>
            </a:extLst>
          </p:cNvPr>
          <p:cNvSpPr>
            <a:spLocks noGrp="1"/>
          </p:cNvSpPr>
          <p:nvPr>
            <p:ph type="sldNum" sz="quarter" idx="5"/>
          </p:nvPr>
        </p:nvSpPr>
        <p:spPr/>
        <p:txBody>
          <a:bodyPr/>
          <a:lstStyle/>
          <a:p>
            <a:fld id="{CE62D102-ED8C-4AD8-BFF6-7040C3928CC0}" type="slidenum">
              <a:rPr lang="de-DE" smtClean="0"/>
              <a:t>5</a:t>
            </a:fld>
            <a:endParaRPr lang="de-DE"/>
          </a:p>
        </p:txBody>
      </p:sp>
    </p:spTree>
    <p:extLst>
      <p:ext uri="{BB962C8B-B14F-4D97-AF65-F5344CB8AC3E}">
        <p14:creationId xmlns:p14="http://schemas.microsoft.com/office/powerpoint/2010/main" val="25216344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669C4-38CB-3374-370F-39C3F1FF299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47AB949-28FB-A974-C01A-259DCBA3E454}"/>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7AB2C7C-5406-6164-4DB6-DDF27CD36405}"/>
              </a:ext>
            </a:extLst>
          </p:cNvPr>
          <p:cNvSpPr>
            <a:spLocks noGrp="1"/>
          </p:cNvSpPr>
          <p:nvPr>
            <p:ph type="body" idx="1"/>
          </p:nvPr>
        </p:nvSpPr>
        <p:spPr/>
        <p:txBody>
          <a:bodyPr/>
          <a:lstStyle/>
          <a:p>
            <a:pPr marL="0" indent="0">
              <a:buFontTx/>
              <a:buNone/>
            </a:pPr>
            <a:endParaRPr lang="de-DE"/>
          </a:p>
        </p:txBody>
      </p:sp>
      <p:sp>
        <p:nvSpPr>
          <p:cNvPr id="4" name="Foliennummernplatzhalter 3">
            <a:extLst>
              <a:ext uri="{FF2B5EF4-FFF2-40B4-BE49-F238E27FC236}">
                <a16:creationId xmlns:a16="http://schemas.microsoft.com/office/drawing/2014/main" id="{FE8B0CF8-740A-1072-EA45-CBA0D7AD2B71}"/>
              </a:ext>
            </a:extLst>
          </p:cNvPr>
          <p:cNvSpPr>
            <a:spLocks noGrp="1"/>
          </p:cNvSpPr>
          <p:nvPr>
            <p:ph type="sldNum" sz="quarter" idx="5"/>
          </p:nvPr>
        </p:nvSpPr>
        <p:spPr/>
        <p:txBody>
          <a:bodyPr/>
          <a:lstStyle/>
          <a:p>
            <a:fld id="{CE62D102-ED8C-4AD8-BFF6-7040C3928CC0}" type="slidenum">
              <a:rPr lang="de-DE" smtClean="0"/>
              <a:t>6</a:t>
            </a:fld>
            <a:endParaRPr lang="de-DE"/>
          </a:p>
        </p:txBody>
      </p:sp>
    </p:spTree>
    <p:extLst>
      <p:ext uri="{BB962C8B-B14F-4D97-AF65-F5344CB8AC3E}">
        <p14:creationId xmlns:p14="http://schemas.microsoft.com/office/powerpoint/2010/main" val="30554541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64391D-CE43-F188-6CEB-16A15411D54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44ADF27-D298-6A36-0B45-99F6DBC4CA3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6E9FE28-D724-DA5B-F768-F9686D97081D}"/>
              </a:ext>
            </a:extLst>
          </p:cNvPr>
          <p:cNvSpPr>
            <a:spLocks noGrp="1"/>
          </p:cNvSpPr>
          <p:nvPr>
            <p:ph type="body" idx="1"/>
          </p:nvPr>
        </p:nvSpPr>
        <p:spPr/>
        <p:txBody>
          <a:bodyPr/>
          <a:lstStyle/>
          <a:p>
            <a:pPr marL="0" indent="0">
              <a:buFontTx/>
              <a:buNone/>
            </a:pPr>
            <a:endParaRPr lang="de-DE"/>
          </a:p>
        </p:txBody>
      </p:sp>
      <p:sp>
        <p:nvSpPr>
          <p:cNvPr id="4" name="Foliennummernplatzhalter 3">
            <a:extLst>
              <a:ext uri="{FF2B5EF4-FFF2-40B4-BE49-F238E27FC236}">
                <a16:creationId xmlns:a16="http://schemas.microsoft.com/office/drawing/2014/main" id="{67C8B0EC-674A-075A-20B5-2FA0476DC069}"/>
              </a:ext>
            </a:extLst>
          </p:cNvPr>
          <p:cNvSpPr>
            <a:spLocks noGrp="1"/>
          </p:cNvSpPr>
          <p:nvPr>
            <p:ph type="sldNum" sz="quarter" idx="5"/>
          </p:nvPr>
        </p:nvSpPr>
        <p:spPr/>
        <p:txBody>
          <a:bodyPr/>
          <a:lstStyle/>
          <a:p>
            <a:fld id="{CE62D102-ED8C-4AD8-BFF6-7040C3928CC0}" type="slidenum">
              <a:rPr lang="de-DE" smtClean="0"/>
              <a:t>7</a:t>
            </a:fld>
            <a:endParaRPr lang="de-DE"/>
          </a:p>
        </p:txBody>
      </p:sp>
    </p:spTree>
    <p:extLst>
      <p:ext uri="{BB962C8B-B14F-4D97-AF65-F5344CB8AC3E}">
        <p14:creationId xmlns:p14="http://schemas.microsoft.com/office/powerpoint/2010/main" val="12107292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0BBD7-B7AE-7E61-D27B-32C8A49CFF9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68F80FD-5785-1844-A7E7-4445DA678D3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EF134665-36D8-6AAF-9400-358C908F2779}"/>
              </a:ext>
            </a:extLst>
          </p:cNvPr>
          <p:cNvSpPr>
            <a:spLocks noGrp="1"/>
          </p:cNvSpPr>
          <p:nvPr>
            <p:ph type="body" idx="1"/>
          </p:nvPr>
        </p:nvSpPr>
        <p:spPr/>
        <p:txBody>
          <a:bodyPr/>
          <a:lstStyle/>
          <a:p>
            <a:pPr marL="0" indent="0">
              <a:buFontTx/>
              <a:buNone/>
            </a:pPr>
            <a:endParaRPr lang="de-DE"/>
          </a:p>
        </p:txBody>
      </p:sp>
      <p:sp>
        <p:nvSpPr>
          <p:cNvPr id="4" name="Foliennummernplatzhalter 3">
            <a:extLst>
              <a:ext uri="{FF2B5EF4-FFF2-40B4-BE49-F238E27FC236}">
                <a16:creationId xmlns:a16="http://schemas.microsoft.com/office/drawing/2014/main" id="{610C0671-8D8E-D5CB-1594-90AFA9360E4C}"/>
              </a:ext>
            </a:extLst>
          </p:cNvPr>
          <p:cNvSpPr>
            <a:spLocks noGrp="1"/>
          </p:cNvSpPr>
          <p:nvPr>
            <p:ph type="sldNum" sz="quarter" idx="5"/>
          </p:nvPr>
        </p:nvSpPr>
        <p:spPr/>
        <p:txBody>
          <a:bodyPr/>
          <a:lstStyle/>
          <a:p>
            <a:fld id="{CE62D102-ED8C-4AD8-BFF6-7040C3928CC0}" type="slidenum">
              <a:rPr lang="de-DE" smtClean="0"/>
              <a:t>8</a:t>
            </a:fld>
            <a:endParaRPr lang="de-DE"/>
          </a:p>
        </p:txBody>
      </p:sp>
    </p:spTree>
    <p:extLst>
      <p:ext uri="{BB962C8B-B14F-4D97-AF65-F5344CB8AC3E}">
        <p14:creationId xmlns:p14="http://schemas.microsoft.com/office/powerpoint/2010/main" val="39546100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26F064-9700-2A84-C081-BB5065F9C9E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E8AFD24-F57E-F9BE-D55A-6703568999D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670F4104-EA79-F36A-A7DA-5AB6E6FFD319}"/>
              </a:ext>
            </a:extLst>
          </p:cNvPr>
          <p:cNvSpPr>
            <a:spLocks noGrp="1"/>
          </p:cNvSpPr>
          <p:nvPr>
            <p:ph type="body" idx="1"/>
          </p:nvPr>
        </p:nvSpPr>
        <p:spPr/>
        <p:txBody>
          <a:bodyPr/>
          <a:lstStyle/>
          <a:p>
            <a:pPr marL="0" indent="0">
              <a:buFontTx/>
              <a:buNone/>
            </a:pPr>
            <a:endParaRPr lang="de-DE"/>
          </a:p>
        </p:txBody>
      </p:sp>
      <p:sp>
        <p:nvSpPr>
          <p:cNvPr id="4" name="Foliennummernplatzhalter 3">
            <a:extLst>
              <a:ext uri="{FF2B5EF4-FFF2-40B4-BE49-F238E27FC236}">
                <a16:creationId xmlns:a16="http://schemas.microsoft.com/office/drawing/2014/main" id="{504A77DD-0529-FC5C-368A-8D6BFA5E2D96}"/>
              </a:ext>
            </a:extLst>
          </p:cNvPr>
          <p:cNvSpPr>
            <a:spLocks noGrp="1"/>
          </p:cNvSpPr>
          <p:nvPr>
            <p:ph type="sldNum" sz="quarter" idx="5"/>
          </p:nvPr>
        </p:nvSpPr>
        <p:spPr/>
        <p:txBody>
          <a:bodyPr/>
          <a:lstStyle/>
          <a:p>
            <a:fld id="{CE62D102-ED8C-4AD8-BFF6-7040C3928CC0}" type="slidenum">
              <a:rPr lang="de-DE" smtClean="0"/>
              <a:t>9</a:t>
            </a:fld>
            <a:endParaRPr lang="de-DE"/>
          </a:p>
        </p:txBody>
      </p:sp>
    </p:spTree>
    <p:extLst>
      <p:ext uri="{BB962C8B-B14F-4D97-AF65-F5344CB8AC3E}">
        <p14:creationId xmlns:p14="http://schemas.microsoft.com/office/powerpoint/2010/main" val="22370685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D09D8C-D17F-40C1-9960-C9010508334E}"/>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FF2FCDAD-2EF1-48D5-93AB-66FC7580FC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1B8A9647-B25D-48AB-85AB-63B3FDF34975}"/>
              </a:ext>
            </a:extLst>
          </p:cNvPr>
          <p:cNvSpPr>
            <a:spLocks noGrp="1"/>
          </p:cNvSpPr>
          <p:nvPr>
            <p:ph type="dt" sz="half" idx="10"/>
          </p:nvPr>
        </p:nvSpPr>
        <p:spPr/>
        <p:txBody>
          <a:bodyPr/>
          <a:lstStyle/>
          <a:p>
            <a:fld id="{697AE748-7D4E-40E6-A0AD-934BC30056A5}" type="datetimeFigureOut">
              <a:rPr lang="de-DE" smtClean="0"/>
              <a:t>20.09.24</a:t>
            </a:fld>
            <a:endParaRPr lang="de-DE"/>
          </a:p>
        </p:txBody>
      </p:sp>
      <p:sp>
        <p:nvSpPr>
          <p:cNvPr id="5" name="Fußzeilenplatzhalter 4">
            <a:extLst>
              <a:ext uri="{FF2B5EF4-FFF2-40B4-BE49-F238E27FC236}">
                <a16:creationId xmlns:a16="http://schemas.microsoft.com/office/drawing/2014/main" id="{C6A8FE7D-C6C5-4AF5-9E20-E4D611D9F49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A728CEAA-F0AA-4EBC-8684-36AF5E4DDC23}"/>
              </a:ext>
            </a:extLst>
          </p:cNvPr>
          <p:cNvSpPr>
            <a:spLocks noGrp="1"/>
          </p:cNvSpPr>
          <p:nvPr>
            <p:ph type="sldNum" sz="quarter" idx="12"/>
          </p:nvPr>
        </p:nvSpPr>
        <p:spPr/>
        <p:txBody>
          <a:bodyPr/>
          <a:lstStyle/>
          <a:p>
            <a:fld id="{FAC1C434-31DD-49E2-A4ED-9B6F0DB5DE80}" type="slidenum">
              <a:rPr lang="de-DE" smtClean="0"/>
              <a:t>‹Nr.›</a:t>
            </a:fld>
            <a:endParaRPr lang="de-DE"/>
          </a:p>
        </p:txBody>
      </p:sp>
    </p:spTree>
    <p:extLst>
      <p:ext uri="{BB962C8B-B14F-4D97-AF65-F5344CB8AC3E}">
        <p14:creationId xmlns:p14="http://schemas.microsoft.com/office/powerpoint/2010/main" val="37213925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97BD9C-D9F3-400A-8CFF-401601F12F6D}"/>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76D15F60-2565-4CA6-9B06-8BF3E272EC71}"/>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C38B3FCF-2CAA-4A2F-814E-96EA1333AA51}"/>
              </a:ext>
            </a:extLst>
          </p:cNvPr>
          <p:cNvSpPr>
            <a:spLocks noGrp="1"/>
          </p:cNvSpPr>
          <p:nvPr>
            <p:ph type="dt" sz="half" idx="10"/>
          </p:nvPr>
        </p:nvSpPr>
        <p:spPr/>
        <p:txBody>
          <a:bodyPr/>
          <a:lstStyle/>
          <a:p>
            <a:fld id="{697AE748-7D4E-40E6-A0AD-934BC30056A5}" type="datetimeFigureOut">
              <a:rPr lang="de-DE" smtClean="0"/>
              <a:t>20.09.24</a:t>
            </a:fld>
            <a:endParaRPr lang="de-DE"/>
          </a:p>
        </p:txBody>
      </p:sp>
      <p:sp>
        <p:nvSpPr>
          <p:cNvPr id="5" name="Fußzeilenplatzhalter 4">
            <a:extLst>
              <a:ext uri="{FF2B5EF4-FFF2-40B4-BE49-F238E27FC236}">
                <a16:creationId xmlns:a16="http://schemas.microsoft.com/office/drawing/2014/main" id="{2850D9AC-1F63-48F9-BEDF-0B004727D8A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7CD74FE-FF0D-456C-BD34-53C0BD1AF578}"/>
              </a:ext>
            </a:extLst>
          </p:cNvPr>
          <p:cNvSpPr>
            <a:spLocks noGrp="1"/>
          </p:cNvSpPr>
          <p:nvPr>
            <p:ph type="sldNum" sz="quarter" idx="12"/>
          </p:nvPr>
        </p:nvSpPr>
        <p:spPr/>
        <p:txBody>
          <a:bodyPr/>
          <a:lstStyle/>
          <a:p>
            <a:fld id="{FAC1C434-31DD-49E2-A4ED-9B6F0DB5DE80}" type="slidenum">
              <a:rPr lang="de-DE" smtClean="0"/>
              <a:t>‹Nr.›</a:t>
            </a:fld>
            <a:endParaRPr lang="de-DE"/>
          </a:p>
        </p:txBody>
      </p:sp>
    </p:spTree>
    <p:extLst>
      <p:ext uri="{BB962C8B-B14F-4D97-AF65-F5344CB8AC3E}">
        <p14:creationId xmlns:p14="http://schemas.microsoft.com/office/powerpoint/2010/main" val="41336162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E9253249-D94C-4414-A53F-B6289404A17C}"/>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D14984CF-43F8-4C47-89C9-522B01B484F8}"/>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C3A2EB5-2872-48DB-893C-20BD09C1456F}"/>
              </a:ext>
            </a:extLst>
          </p:cNvPr>
          <p:cNvSpPr>
            <a:spLocks noGrp="1"/>
          </p:cNvSpPr>
          <p:nvPr>
            <p:ph type="dt" sz="half" idx="10"/>
          </p:nvPr>
        </p:nvSpPr>
        <p:spPr/>
        <p:txBody>
          <a:bodyPr/>
          <a:lstStyle/>
          <a:p>
            <a:fld id="{697AE748-7D4E-40E6-A0AD-934BC30056A5}" type="datetimeFigureOut">
              <a:rPr lang="de-DE" smtClean="0"/>
              <a:t>20.09.24</a:t>
            </a:fld>
            <a:endParaRPr lang="de-DE"/>
          </a:p>
        </p:txBody>
      </p:sp>
      <p:sp>
        <p:nvSpPr>
          <p:cNvPr id="5" name="Fußzeilenplatzhalter 4">
            <a:extLst>
              <a:ext uri="{FF2B5EF4-FFF2-40B4-BE49-F238E27FC236}">
                <a16:creationId xmlns:a16="http://schemas.microsoft.com/office/drawing/2014/main" id="{25113045-1971-4032-984B-B124DDAAAE60}"/>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B8E9476-2AFD-42D9-944F-3C7C1680F366}"/>
              </a:ext>
            </a:extLst>
          </p:cNvPr>
          <p:cNvSpPr>
            <a:spLocks noGrp="1"/>
          </p:cNvSpPr>
          <p:nvPr>
            <p:ph type="sldNum" sz="quarter" idx="12"/>
          </p:nvPr>
        </p:nvSpPr>
        <p:spPr/>
        <p:txBody>
          <a:bodyPr/>
          <a:lstStyle/>
          <a:p>
            <a:fld id="{FAC1C434-31DD-49E2-A4ED-9B6F0DB5DE80}" type="slidenum">
              <a:rPr lang="de-DE" smtClean="0"/>
              <a:t>‹Nr.›</a:t>
            </a:fld>
            <a:endParaRPr lang="de-DE"/>
          </a:p>
        </p:txBody>
      </p:sp>
    </p:spTree>
    <p:extLst>
      <p:ext uri="{BB962C8B-B14F-4D97-AF65-F5344CB8AC3E}">
        <p14:creationId xmlns:p14="http://schemas.microsoft.com/office/powerpoint/2010/main" val="4240726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FE0945-4E4E-43FC-9DC4-FC2AC363D731}"/>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3BD243B9-546C-4165-8122-4A32610B1550}"/>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F621E0C-4B83-4452-AED3-06C84E19A017}"/>
              </a:ext>
            </a:extLst>
          </p:cNvPr>
          <p:cNvSpPr>
            <a:spLocks noGrp="1"/>
          </p:cNvSpPr>
          <p:nvPr>
            <p:ph type="dt" sz="half" idx="10"/>
          </p:nvPr>
        </p:nvSpPr>
        <p:spPr/>
        <p:txBody>
          <a:bodyPr/>
          <a:lstStyle/>
          <a:p>
            <a:fld id="{697AE748-7D4E-40E6-A0AD-934BC30056A5}" type="datetimeFigureOut">
              <a:rPr lang="de-DE" smtClean="0"/>
              <a:t>20.09.24</a:t>
            </a:fld>
            <a:endParaRPr lang="de-DE"/>
          </a:p>
        </p:txBody>
      </p:sp>
      <p:sp>
        <p:nvSpPr>
          <p:cNvPr id="5" name="Fußzeilenplatzhalter 4">
            <a:extLst>
              <a:ext uri="{FF2B5EF4-FFF2-40B4-BE49-F238E27FC236}">
                <a16:creationId xmlns:a16="http://schemas.microsoft.com/office/drawing/2014/main" id="{A45E0B01-CF94-451E-B24D-6AA2DFC4CD3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4A58A82B-E8A6-457D-BD88-5D57F8F0FF94}"/>
              </a:ext>
            </a:extLst>
          </p:cNvPr>
          <p:cNvSpPr>
            <a:spLocks noGrp="1"/>
          </p:cNvSpPr>
          <p:nvPr>
            <p:ph type="sldNum" sz="quarter" idx="12"/>
          </p:nvPr>
        </p:nvSpPr>
        <p:spPr/>
        <p:txBody>
          <a:bodyPr/>
          <a:lstStyle/>
          <a:p>
            <a:fld id="{FAC1C434-31DD-49E2-A4ED-9B6F0DB5DE80}" type="slidenum">
              <a:rPr lang="de-DE" smtClean="0"/>
              <a:t>‹Nr.›</a:t>
            </a:fld>
            <a:endParaRPr lang="de-DE"/>
          </a:p>
        </p:txBody>
      </p:sp>
    </p:spTree>
    <p:extLst>
      <p:ext uri="{BB962C8B-B14F-4D97-AF65-F5344CB8AC3E}">
        <p14:creationId xmlns:p14="http://schemas.microsoft.com/office/powerpoint/2010/main" val="36018707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8D4C8A-53F9-457E-805F-88AA8778B3FD}"/>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7349BB81-1498-49C2-B769-21601D15715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E5439931-9EA2-4C7C-B8A2-1DE8BDD8C90B}"/>
              </a:ext>
            </a:extLst>
          </p:cNvPr>
          <p:cNvSpPr>
            <a:spLocks noGrp="1"/>
          </p:cNvSpPr>
          <p:nvPr>
            <p:ph type="dt" sz="half" idx="10"/>
          </p:nvPr>
        </p:nvSpPr>
        <p:spPr/>
        <p:txBody>
          <a:bodyPr/>
          <a:lstStyle/>
          <a:p>
            <a:fld id="{697AE748-7D4E-40E6-A0AD-934BC30056A5}" type="datetimeFigureOut">
              <a:rPr lang="de-DE" smtClean="0"/>
              <a:t>20.09.24</a:t>
            </a:fld>
            <a:endParaRPr lang="de-DE"/>
          </a:p>
        </p:txBody>
      </p:sp>
      <p:sp>
        <p:nvSpPr>
          <p:cNvPr id="5" name="Fußzeilenplatzhalter 4">
            <a:extLst>
              <a:ext uri="{FF2B5EF4-FFF2-40B4-BE49-F238E27FC236}">
                <a16:creationId xmlns:a16="http://schemas.microsoft.com/office/drawing/2014/main" id="{C17AD10E-37D4-40B4-946F-9AD0BDFA2FA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55A8145-9ECA-46BF-8551-8593717C75E4}"/>
              </a:ext>
            </a:extLst>
          </p:cNvPr>
          <p:cNvSpPr>
            <a:spLocks noGrp="1"/>
          </p:cNvSpPr>
          <p:nvPr>
            <p:ph type="sldNum" sz="quarter" idx="12"/>
          </p:nvPr>
        </p:nvSpPr>
        <p:spPr/>
        <p:txBody>
          <a:bodyPr/>
          <a:lstStyle/>
          <a:p>
            <a:fld id="{FAC1C434-31DD-49E2-A4ED-9B6F0DB5DE80}" type="slidenum">
              <a:rPr lang="de-DE" smtClean="0"/>
              <a:t>‹Nr.›</a:t>
            </a:fld>
            <a:endParaRPr lang="de-DE"/>
          </a:p>
        </p:txBody>
      </p:sp>
    </p:spTree>
    <p:extLst>
      <p:ext uri="{BB962C8B-B14F-4D97-AF65-F5344CB8AC3E}">
        <p14:creationId xmlns:p14="http://schemas.microsoft.com/office/powerpoint/2010/main" val="17899757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FDDD24-ED27-406C-8189-F7DC13BF6CA2}"/>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4BA8A712-A4A7-46C2-B732-04A4C2A91410}"/>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5AD2D496-607B-444C-B5D3-3DF4C6F9825E}"/>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0F9E06D4-913B-468B-A719-9B116A82BB0D}"/>
              </a:ext>
            </a:extLst>
          </p:cNvPr>
          <p:cNvSpPr>
            <a:spLocks noGrp="1"/>
          </p:cNvSpPr>
          <p:nvPr>
            <p:ph type="dt" sz="half" idx="10"/>
          </p:nvPr>
        </p:nvSpPr>
        <p:spPr/>
        <p:txBody>
          <a:bodyPr/>
          <a:lstStyle/>
          <a:p>
            <a:fld id="{697AE748-7D4E-40E6-A0AD-934BC30056A5}" type="datetimeFigureOut">
              <a:rPr lang="de-DE" smtClean="0"/>
              <a:t>20.09.24</a:t>
            </a:fld>
            <a:endParaRPr lang="de-DE"/>
          </a:p>
        </p:txBody>
      </p:sp>
      <p:sp>
        <p:nvSpPr>
          <p:cNvPr id="6" name="Fußzeilenplatzhalter 5">
            <a:extLst>
              <a:ext uri="{FF2B5EF4-FFF2-40B4-BE49-F238E27FC236}">
                <a16:creationId xmlns:a16="http://schemas.microsoft.com/office/drawing/2014/main" id="{EC02B5A8-D2A8-4FE5-911D-A41A0B1416C1}"/>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ABF64F7F-881A-4090-AB6F-63AC55AB167E}"/>
              </a:ext>
            </a:extLst>
          </p:cNvPr>
          <p:cNvSpPr>
            <a:spLocks noGrp="1"/>
          </p:cNvSpPr>
          <p:nvPr>
            <p:ph type="sldNum" sz="quarter" idx="12"/>
          </p:nvPr>
        </p:nvSpPr>
        <p:spPr/>
        <p:txBody>
          <a:bodyPr/>
          <a:lstStyle/>
          <a:p>
            <a:fld id="{FAC1C434-31DD-49E2-A4ED-9B6F0DB5DE80}" type="slidenum">
              <a:rPr lang="de-DE" smtClean="0"/>
              <a:t>‹Nr.›</a:t>
            </a:fld>
            <a:endParaRPr lang="de-DE"/>
          </a:p>
        </p:txBody>
      </p:sp>
    </p:spTree>
    <p:extLst>
      <p:ext uri="{BB962C8B-B14F-4D97-AF65-F5344CB8AC3E}">
        <p14:creationId xmlns:p14="http://schemas.microsoft.com/office/powerpoint/2010/main" val="1681443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93F02E-A78D-4BBD-B7B8-718F5D990233}"/>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92C6E704-DF67-46DD-BEC6-6F6D04FCC8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8DEB8707-F719-4D63-B65C-7474EA7C6D1F}"/>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FA82921A-4C61-48EA-A3AE-8D6586C44D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73322621-6785-47C1-A960-FAE609399EFA}"/>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EE64BD54-57E8-4B79-A70E-EBB0B4489401}"/>
              </a:ext>
            </a:extLst>
          </p:cNvPr>
          <p:cNvSpPr>
            <a:spLocks noGrp="1"/>
          </p:cNvSpPr>
          <p:nvPr>
            <p:ph type="dt" sz="half" idx="10"/>
          </p:nvPr>
        </p:nvSpPr>
        <p:spPr/>
        <p:txBody>
          <a:bodyPr/>
          <a:lstStyle/>
          <a:p>
            <a:fld id="{697AE748-7D4E-40E6-A0AD-934BC30056A5}" type="datetimeFigureOut">
              <a:rPr lang="de-DE" smtClean="0"/>
              <a:t>20.09.24</a:t>
            </a:fld>
            <a:endParaRPr lang="de-DE"/>
          </a:p>
        </p:txBody>
      </p:sp>
      <p:sp>
        <p:nvSpPr>
          <p:cNvPr id="8" name="Fußzeilenplatzhalter 7">
            <a:extLst>
              <a:ext uri="{FF2B5EF4-FFF2-40B4-BE49-F238E27FC236}">
                <a16:creationId xmlns:a16="http://schemas.microsoft.com/office/drawing/2014/main" id="{288E0EA3-2785-490C-8499-CF18E7BDAB09}"/>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4A5D8923-4C87-47B3-B02A-B791E71BB164}"/>
              </a:ext>
            </a:extLst>
          </p:cNvPr>
          <p:cNvSpPr>
            <a:spLocks noGrp="1"/>
          </p:cNvSpPr>
          <p:nvPr>
            <p:ph type="sldNum" sz="quarter" idx="12"/>
          </p:nvPr>
        </p:nvSpPr>
        <p:spPr/>
        <p:txBody>
          <a:bodyPr/>
          <a:lstStyle/>
          <a:p>
            <a:fld id="{FAC1C434-31DD-49E2-A4ED-9B6F0DB5DE80}" type="slidenum">
              <a:rPr lang="de-DE" smtClean="0"/>
              <a:t>‹Nr.›</a:t>
            </a:fld>
            <a:endParaRPr lang="de-DE"/>
          </a:p>
        </p:txBody>
      </p:sp>
    </p:spTree>
    <p:extLst>
      <p:ext uri="{BB962C8B-B14F-4D97-AF65-F5344CB8AC3E}">
        <p14:creationId xmlns:p14="http://schemas.microsoft.com/office/powerpoint/2010/main" val="3031419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4B6449-671A-41C3-A4E8-264C7AD98DB8}"/>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C2CF2108-F81A-4E8A-8A8C-87BC2C0DA60C}"/>
              </a:ext>
            </a:extLst>
          </p:cNvPr>
          <p:cNvSpPr>
            <a:spLocks noGrp="1"/>
          </p:cNvSpPr>
          <p:nvPr>
            <p:ph type="dt" sz="half" idx="10"/>
          </p:nvPr>
        </p:nvSpPr>
        <p:spPr/>
        <p:txBody>
          <a:bodyPr/>
          <a:lstStyle/>
          <a:p>
            <a:fld id="{697AE748-7D4E-40E6-A0AD-934BC30056A5}" type="datetimeFigureOut">
              <a:rPr lang="de-DE" smtClean="0"/>
              <a:t>20.09.24</a:t>
            </a:fld>
            <a:endParaRPr lang="de-DE"/>
          </a:p>
        </p:txBody>
      </p:sp>
      <p:sp>
        <p:nvSpPr>
          <p:cNvPr id="4" name="Fußzeilenplatzhalter 3">
            <a:extLst>
              <a:ext uri="{FF2B5EF4-FFF2-40B4-BE49-F238E27FC236}">
                <a16:creationId xmlns:a16="http://schemas.microsoft.com/office/drawing/2014/main" id="{2762A6B1-79A6-4BC7-BD39-2B77D23D890B}"/>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D85CB9DC-17FB-4AD8-831F-F3B385F56894}"/>
              </a:ext>
            </a:extLst>
          </p:cNvPr>
          <p:cNvSpPr>
            <a:spLocks noGrp="1"/>
          </p:cNvSpPr>
          <p:nvPr>
            <p:ph type="sldNum" sz="quarter" idx="12"/>
          </p:nvPr>
        </p:nvSpPr>
        <p:spPr/>
        <p:txBody>
          <a:bodyPr/>
          <a:lstStyle/>
          <a:p>
            <a:fld id="{FAC1C434-31DD-49E2-A4ED-9B6F0DB5DE80}" type="slidenum">
              <a:rPr lang="de-DE" smtClean="0"/>
              <a:t>‹Nr.›</a:t>
            </a:fld>
            <a:endParaRPr lang="de-DE"/>
          </a:p>
        </p:txBody>
      </p:sp>
    </p:spTree>
    <p:extLst>
      <p:ext uri="{BB962C8B-B14F-4D97-AF65-F5344CB8AC3E}">
        <p14:creationId xmlns:p14="http://schemas.microsoft.com/office/powerpoint/2010/main" val="2089210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7031E6E3-BFA0-4F8E-A5B9-F86CA6EF488F}"/>
              </a:ext>
            </a:extLst>
          </p:cNvPr>
          <p:cNvSpPr>
            <a:spLocks noGrp="1"/>
          </p:cNvSpPr>
          <p:nvPr>
            <p:ph type="dt" sz="half" idx="10"/>
          </p:nvPr>
        </p:nvSpPr>
        <p:spPr/>
        <p:txBody>
          <a:bodyPr/>
          <a:lstStyle/>
          <a:p>
            <a:fld id="{697AE748-7D4E-40E6-A0AD-934BC30056A5}" type="datetimeFigureOut">
              <a:rPr lang="de-DE" smtClean="0"/>
              <a:t>20.09.24</a:t>
            </a:fld>
            <a:endParaRPr lang="de-DE"/>
          </a:p>
        </p:txBody>
      </p:sp>
      <p:sp>
        <p:nvSpPr>
          <p:cNvPr id="3" name="Fußzeilenplatzhalter 2">
            <a:extLst>
              <a:ext uri="{FF2B5EF4-FFF2-40B4-BE49-F238E27FC236}">
                <a16:creationId xmlns:a16="http://schemas.microsoft.com/office/drawing/2014/main" id="{2C589303-DFCD-424B-AB91-C1F6A616A739}"/>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EEEB0FDA-0E7D-4A5E-8034-95B4A3CE7B43}"/>
              </a:ext>
            </a:extLst>
          </p:cNvPr>
          <p:cNvSpPr>
            <a:spLocks noGrp="1"/>
          </p:cNvSpPr>
          <p:nvPr>
            <p:ph type="sldNum" sz="quarter" idx="12"/>
          </p:nvPr>
        </p:nvSpPr>
        <p:spPr/>
        <p:txBody>
          <a:bodyPr/>
          <a:lstStyle/>
          <a:p>
            <a:fld id="{FAC1C434-31DD-49E2-A4ED-9B6F0DB5DE80}" type="slidenum">
              <a:rPr lang="de-DE" smtClean="0"/>
              <a:t>‹Nr.›</a:t>
            </a:fld>
            <a:endParaRPr lang="de-DE"/>
          </a:p>
        </p:txBody>
      </p:sp>
    </p:spTree>
    <p:extLst>
      <p:ext uri="{BB962C8B-B14F-4D97-AF65-F5344CB8AC3E}">
        <p14:creationId xmlns:p14="http://schemas.microsoft.com/office/powerpoint/2010/main" val="2003285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6193B2-447E-4376-850E-94B24105A3B6}"/>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648FB7EA-A96E-492E-A6A3-CD7E449ADDC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37EF09B2-93D8-46CD-8F07-28FB50DF5E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1DB14A11-CE36-4739-976D-8F2BD2F8F50C}"/>
              </a:ext>
            </a:extLst>
          </p:cNvPr>
          <p:cNvSpPr>
            <a:spLocks noGrp="1"/>
          </p:cNvSpPr>
          <p:nvPr>
            <p:ph type="dt" sz="half" idx="10"/>
          </p:nvPr>
        </p:nvSpPr>
        <p:spPr/>
        <p:txBody>
          <a:bodyPr/>
          <a:lstStyle/>
          <a:p>
            <a:fld id="{697AE748-7D4E-40E6-A0AD-934BC30056A5}" type="datetimeFigureOut">
              <a:rPr lang="de-DE" smtClean="0"/>
              <a:t>20.09.24</a:t>
            </a:fld>
            <a:endParaRPr lang="de-DE"/>
          </a:p>
        </p:txBody>
      </p:sp>
      <p:sp>
        <p:nvSpPr>
          <p:cNvPr id="6" name="Fußzeilenplatzhalter 5">
            <a:extLst>
              <a:ext uri="{FF2B5EF4-FFF2-40B4-BE49-F238E27FC236}">
                <a16:creationId xmlns:a16="http://schemas.microsoft.com/office/drawing/2014/main" id="{CEBB6518-D1E3-4078-BBC0-2BCFD64CBBC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261A504F-BA42-43F3-A07E-12363327A147}"/>
              </a:ext>
            </a:extLst>
          </p:cNvPr>
          <p:cNvSpPr>
            <a:spLocks noGrp="1"/>
          </p:cNvSpPr>
          <p:nvPr>
            <p:ph type="sldNum" sz="quarter" idx="12"/>
          </p:nvPr>
        </p:nvSpPr>
        <p:spPr/>
        <p:txBody>
          <a:bodyPr/>
          <a:lstStyle/>
          <a:p>
            <a:fld id="{FAC1C434-31DD-49E2-A4ED-9B6F0DB5DE80}" type="slidenum">
              <a:rPr lang="de-DE" smtClean="0"/>
              <a:t>‹Nr.›</a:t>
            </a:fld>
            <a:endParaRPr lang="de-DE"/>
          </a:p>
        </p:txBody>
      </p:sp>
    </p:spTree>
    <p:extLst>
      <p:ext uri="{BB962C8B-B14F-4D97-AF65-F5344CB8AC3E}">
        <p14:creationId xmlns:p14="http://schemas.microsoft.com/office/powerpoint/2010/main" val="33395475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387C88-AFEC-4375-9C39-A3BD0D2F05A2}"/>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85BD4EED-78EE-4126-A3DB-D5067AEB38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3E32A398-06DB-4611-9DC5-9DF5384735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712DCF5C-0F75-4880-88A6-9E19542F07A0}"/>
              </a:ext>
            </a:extLst>
          </p:cNvPr>
          <p:cNvSpPr>
            <a:spLocks noGrp="1"/>
          </p:cNvSpPr>
          <p:nvPr>
            <p:ph type="dt" sz="half" idx="10"/>
          </p:nvPr>
        </p:nvSpPr>
        <p:spPr/>
        <p:txBody>
          <a:bodyPr/>
          <a:lstStyle/>
          <a:p>
            <a:fld id="{697AE748-7D4E-40E6-A0AD-934BC30056A5}" type="datetimeFigureOut">
              <a:rPr lang="de-DE" smtClean="0"/>
              <a:t>20.09.24</a:t>
            </a:fld>
            <a:endParaRPr lang="de-DE"/>
          </a:p>
        </p:txBody>
      </p:sp>
      <p:sp>
        <p:nvSpPr>
          <p:cNvPr id="6" name="Fußzeilenplatzhalter 5">
            <a:extLst>
              <a:ext uri="{FF2B5EF4-FFF2-40B4-BE49-F238E27FC236}">
                <a16:creationId xmlns:a16="http://schemas.microsoft.com/office/drawing/2014/main" id="{F0C46A71-DD45-4F3C-95E6-9BA422306A4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80DF3BC9-1EB8-42CA-BAA6-AAFE16589BE3}"/>
              </a:ext>
            </a:extLst>
          </p:cNvPr>
          <p:cNvSpPr>
            <a:spLocks noGrp="1"/>
          </p:cNvSpPr>
          <p:nvPr>
            <p:ph type="sldNum" sz="quarter" idx="12"/>
          </p:nvPr>
        </p:nvSpPr>
        <p:spPr/>
        <p:txBody>
          <a:bodyPr/>
          <a:lstStyle/>
          <a:p>
            <a:fld id="{FAC1C434-31DD-49E2-A4ED-9B6F0DB5DE80}" type="slidenum">
              <a:rPr lang="de-DE" smtClean="0"/>
              <a:t>‹Nr.›</a:t>
            </a:fld>
            <a:endParaRPr lang="de-DE"/>
          </a:p>
        </p:txBody>
      </p:sp>
    </p:spTree>
    <p:extLst>
      <p:ext uri="{BB962C8B-B14F-4D97-AF65-F5344CB8AC3E}">
        <p14:creationId xmlns:p14="http://schemas.microsoft.com/office/powerpoint/2010/main" val="19674464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A7AAC2AD-9C21-4C2C-85A3-660D6119AB8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7AD04738-F7AF-4A1F-A8F2-693409A189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0E96F40D-BE78-4011-A89A-F5F5DF5CB3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7AE748-7D4E-40E6-A0AD-934BC30056A5}" type="datetimeFigureOut">
              <a:rPr lang="de-DE" smtClean="0"/>
              <a:t>20.09.24</a:t>
            </a:fld>
            <a:endParaRPr lang="de-DE"/>
          </a:p>
        </p:txBody>
      </p:sp>
      <p:sp>
        <p:nvSpPr>
          <p:cNvPr id="5" name="Fußzeilenplatzhalter 4">
            <a:extLst>
              <a:ext uri="{FF2B5EF4-FFF2-40B4-BE49-F238E27FC236}">
                <a16:creationId xmlns:a16="http://schemas.microsoft.com/office/drawing/2014/main" id="{249F2EB8-B21C-48DF-B01B-3924455C40D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36110CD8-133C-416D-8111-312E1F6655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C1C434-31DD-49E2-A4ED-9B6F0DB5DE80}" type="slidenum">
              <a:rPr lang="de-DE" smtClean="0"/>
              <a:t>‹Nr.›</a:t>
            </a:fld>
            <a:endParaRPr lang="de-DE"/>
          </a:p>
        </p:txBody>
      </p:sp>
    </p:spTree>
    <p:extLst>
      <p:ext uri="{BB962C8B-B14F-4D97-AF65-F5344CB8AC3E}">
        <p14:creationId xmlns:p14="http://schemas.microsoft.com/office/powerpoint/2010/main" val="13285227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https://www.forum-verlag.com/blog-ze/anti-dumpin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3.png"/><Relationship Id="rId7" Type="http://schemas.openxmlformats.org/officeDocument/2006/relationships/image" Target="../media/image7.sv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themeOverride" Target="../theme/themeOverride1.xml"/><Relationship Id="rId5" Type="http://schemas.openxmlformats.org/officeDocument/2006/relationships/image" Target="../media/image2.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9.sv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https://eur-lex.europa.eu/legal-content/DE/TXT/?uri=CELEX:32021R0821"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Inhaltsplatzhalter 29">
            <a:extLst>
              <a:ext uri="{FF2B5EF4-FFF2-40B4-BE49-F238E27FC236}">
                <a16:creationId xmlns:a16="http://schemas.microsoft.com/office/drawing/2014/main" id="{9E1AFFA6-924A-4C16-8DB9-46B1577112B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2000" cy="6858000"/>
          </a:xfrm>
        </p:spPr>
      </p:pic>
      <p:sp>
        <p:nvSpPr>
          <p:cNvPr id="2" name="Titel 1">
            <a:extLst>
              <a:ext uri="{FF2B5EF4-FFF2-40B4-BE49-F238E27FC236}">
                <a16:creationId xmlns:a16="http://schemas.microsoft.com/office/drawing/2014/main" id="{BF8B35B8-5CE8-45A8-B598-754888B977AD}"/>
              </a:ext>
            </a:extLst>
          </p:cNvPr>
          <p:cNvSpPr>
            <a:spLocks noGrp="1"/>
          </p:cNvSpPr>
          <p:nvPr>
            <p:ph type="title"/>
          </p:nvPr>
        </p:nvSpPr>
        <p:spPr>
          <a:xfrm>
            <a:off x="915785" y="3706090"/>
            <a:ext cx="10515600" cy="1325563"/>
          </a:xfrm>
        </p:spPr>
        <p:txBody>
          <a:bodyPr>
            <a:normAutofit/>
          </a:bodyPr>
          <a:lstStyle/>
          <a:p>
            <a:r>
              <a:rPr lang="de-DE" sz="2800" b="1" dirty="0">
                <a:solidFill>
                  <a:srgbClr val="004359"/>
                </a:solidFill>
                <a:latin typeface="Titillium Web" panose="00000500000000000000" pitchFamily="2" charset="0"/>
              </a:rPr>
              <a:t>zum Webinar „Wie Sie sich optimal auf die Zollprüfung“ vorbereiten</a:t>
            </a:r>
            <a:r>
              <a:rPr lang="de-DE" sz="1800" b="1" kern="100" dirty="0">
                <a:solidFill>
                  <a:srgbClr val="004359"/>
                </a:solidFill>
                <a:latin typeface="Aptos" panose="020B0004020202020204" pitchFamily="34" charset="0"/>
                <a:cs typeface="Times New Roman" panose="02020603050405020304" pitchFamily="18" charset="0"/>
              </a:rPr>
              <a:t> </a:t>
            </a:r>
            <a:r>
              <a:rPr lang="de-DE" sz="2800" b="1" dirty="0">
                <a:solidFill>
                  <a:srgbClr val="004359"/>
                </a:solidFill>
                <a:latin typeface="Titillium Web" panose="00000500000000000000" pitchFamily="2" charset="0"/>
              </a:rPr>
              <a:t>mit [Julianna Straib-Lorenz]</a:t>
            </a:r>
          </a:p>
        </p:txBody>
      </p:sp>
      <p:sp>
        <p:nvSpPr>
          <p:cNvPr id="6" name="Textfeld 5">
            <a:extLst>
              <a:ext uri="{FF2B5EF4-FFF2-40B4-BE49-F238E27FC236}">
                <a16:creationId xmlns:a16="http://schemas.microsoft.com/office/drawing/2014/main" id="{3B62AD22-3F05-49EE-81C7-76FA584D5458}"/>
              </a:ext>
            </a:extLst>
          </p:cNvPr>
          <p:cNvSpPr txBox="1"/>
          <p:nvPr/>
        </p:nvSpPr>
        <p:spPr>
          <a:xfrm>
            <a:off x="0" y="2802602"/>
            <a:ext cx="7201647" cy="1015663"/>
          </a:xfrm>
          <a:prstGeom prst="rect">
            <a:avLst/>
          </a:prstGeom>
          <a:noFill/>
        </p:spPr>
        <p:txBody>
          <a:bodyPr wrap="square" rtlCol="0" anchor="t">
            <a:spAutoFit/>
          </a:bodyPr>
          <a:lstStyle/>
          <a:p>
            <a:pPr algn="ctr"/>
            <a:r>
              <a:rPr lang="de-DE" sz="6000" b="1" dirty="0">
                <a:solidFill>
                  <a:srgbClr val="004359"/>
                </a:solidFill>
                <a:latin typeface="Titillium Web" panose="00000500000000000000" pitchFamily="2" charset="0"/>
              </a:rPr>
              <a:t>Herzlich willkommen</a:t>
            </a:r>
          </a:p>
        </p:txBody>
      </p:sp>
      <p:sp>
        <p:nvSpPr>
          <p:cNvPr id="9" name="Rechteck 8">
            <a:extLst>
              <a:ext uri="{FF2B5EF4-FFF2-40B4-BE49-F238E27FC236}">
                <a16:creationId xmlns:a16="http://schemas.microsoft.com/office/drawing/2014/main" id="{09808BEA-BC43-4AD9-89F5-9EB85E636B88}"/>
              </a:ext>
            </a:extLst>
          </p:cNvPr>
          <p:cNvSpPr/>
          <p:nvPr/>
        </p:nvSpPr>
        <p:spPr>
          <a:xfrm>
            <a:off x="0" y="4919477"/>
            <a:ext cx="7201647" cy="850790"/>
          </a:xfrm>
          <a:prstGeom prst="rect">
            <a:avLst/>
          </a:prstGeom>
          <a:solidFill>
            <a:srgbClr val="BACF3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3200" b="1">
                <a:solidFill>
                  <a:srgbClr val="004359"/>
                </a:solidFill>
                <a:latin typeface="Titillium Web" panose="00000500000000000000" pitchFamily="2" charset="0"/>
              </a:rPr>
              <a:t>		Gleich geht es los!</a:t>
            </a:r>
          </a:p>
        </p:txBody>
      </p:sp>
      <p:pic>
        <p:nvPicPr>
          <p:cNvPr id="17" name="Grafik 16" descr="Ein Bild, das Schild, sitzend, dunkel, Frau enthält.&#10;&#10;Automatisch generierte Beschreibung">
            <a:extLst>
              <a:ext uri="{FF2B5EF4-FFF2-40B4-BE49-F238E27FC236}">
                <a16:creationId xmlns:a16="http://schemas.microsoft.com/office/drawing/2014/main" id="{0576B265-E39A-47FB-BDAD-8C8C361901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20101" y="5829913"/>
            <a:ext cx="3601206" cy="1028087"/>
          </a:xfrm>
          <a:prstGeom prst="rect">
            <a:avLst/>
          </a:prstGeom>
        </p:spPr>
      </p:pic>
      <p:sp>
        <p:nvSpPr>
          <p:cNvPr id="22" name="Gleichschenkliges Dreieck 21">
            <a:extLst>
              <a:ext uri="{FF2B5EF4-FFF2-40B4-BE49-F238E27FC236}">
                <a16:creationId xmlns:a16="http://schemas.microsoft.com/office/drawing/2014/main" id="{1485B3F1-95AD-4012-868B-9A46F6721245}"/>
              </a:ext>
            </a:extLst>
          </p:cNvPr>
          <p:cNvSpPr/>
          <p:nvPr/>
        </p:nvSpPr>
        <p:spPr>
          <a:xfrm rot="5400000">
            <a:off x="-347810" y="5260846"/>
            <a:ext cx="850789" cy="155171"/>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5229068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39496E-C9A2-EDF0-304F-C7555E15C38C}"/>
            </a:ext>
          </a:extLst>
        </p:cNvPr>
        <p:cNvGrpSpPr/>
        <p:nvPr/>
      </p:nvGrpSpPr>
      <p:grpSpPr>
        <a:xfrm>
          <a:off x="0" y="0"/>
          <a:ext cx="0" cy="0"/>
          <a:chOff x="0" y="0"/>
          <a:chExt cx="0" cy="0"/>
        </a:xfrm>
      </p:grpSpPr>
      <p:pic>
        <p:nvPicPr>
          <p:cNvPr id="1028" name="Picture 4">
            <a:extLst>
              <a:ext uri="{FF2B5EF4-FFF2-40B4-BE49-F238E27FC236}">
                <a16:creationId xmlns:a16="http://schemas.microsoft.com/office/drawing/2014/main" id="{20E7BB37-AE5E-D882-DE1E-9D5460E19F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eck 5">
            <a:extLst>
              <a:ext uri="{FF2B5EF4-FFF2-40B4-BE49-F238E27FC236}">
                <a16:creationId xmlns:a16="http://schemas.microsoft.com/office/drawing/2014/main" id="{A8F12F22-F3AA-B70C-7ABA-88B0CDBA20BE}"/>
              </a:ext>
            </a:extLst>
          </p:cNvPr>
          <p:cNvSpPr/>
          <p:nvPr/>
        </p:nvSpPr>
        <p:spPr>
          <a:xfrm>
            <a:off x="11344102" y="6273338"/>
            <a:ext cx="713401" cy="487034"/>
          </a:xfrm>
          <a:prstGeom prst="rect">
            <a:avLst/>
          </a:prstGeom>
          <a:solidFill>
            <a:srgbClr val="BACF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8AAE"/>
              </a:solidFill>
              <a:latin typeface="+mj-lt"/>
            </a:endParaRPr>
          </a:p>
        </p:txBody>
      </p:sp>
      <p:sp>
        <p:nvSpPr>
          <p:cNvPr id="3" name="Foliennummernplatzhalter 2">
            <a:extLst>
              <a:ext uri="{FF2B5EF4-FFF2-40B4-BE49-F238E27FC236}">
                <a16:creationId xmlns:a16="http://schemas.microsoft.com/office/drawing/2014/main" id="{9C434296-769A-B407-03C2-7FB9D5A4A038}"/>
              </a:ext>
            </a:extLst>
          </p:cNvPr>
          <p:cNvSpPr>
            <a:spLocks noGrp="1"/>
          </p:cNvSpPr>
          <p:nvPr>
            <p:ph type="sldNum" sz="quarter" idx="12"/>
          </p:nvPr>
        </p:nvSpPr>
        <p:spPr>
          <a:xfrm>
            <a:off x="11538011" y="6334292"/>
            <a:ext cx="325582" cy="365125"/>
          </a:xfrm>
        </p:spPr>
        <p:txBody>
          <a:bodyPr/>
          <a:lstStyle/>
          <a:p>
            <a:fld id="{FAC1C434-31DD-49E2-A4ED-9B6F0DB5DE80}" type="slidenum">
              <a:rPr lang="de-DE" sz="1400" smtClean="0">
                <a:solidFill>
                  <a:schemeClr val="bg1"/>
                </a:solidFill>
              </a:rPr>
              <a:t>10</a:t>
            </a:fld>
            <a:endParaRPr lang="de-DE" sz="1400">
              <a:solidFill>
                <a:schemeClr val="bg1"/>
              </a:solidFill>
            </a:endParaRPr>
          </a:p>
        </p:txBody>
      </p:sp>
      <p:sp>
        <p:nvSpPr>
          <p:cNvPr id="24" name="Textfeld 23">
            <a:extLst>
              <a:ext uri="{FF2B5EF4-FFF2-40B4-BE49-F238E27FC236}">
                <a16:creationId xmlns:a16="http://schemas.microsoft.com/office/drawing/2014/main" id="{CEFDE4EC-7D46-C4B6-F08A-9AAE15D61B6F}"/>
              </a:ext>
            </a:extLst>
          </p:cNvPr>
          <p:cNvSpPr txBox="1"/>
          <p:nvPr/>
        </p:nvSpPr>
        <p:spPr>
          <a:xfrm>
            <a:off x="557981" y="1059120"/>
            <a:ext cx="10825280" cy="4739759"/>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sz="2000" b="1" dirty="0">
                <a:solidFill>
                  <a:srgbClr val="004359"/>
                </a:solidFill>
                <a:latin typeface="Titillium Web" panose="00000500000000000000" pitchFamily="2" charset="0"/>
                <a:cs typeface="Calibri"/>
              </a:rPr>
              <a:t>Was sind Ihre Rechte und Pflichten bei einer Prüfung durch den Zoll?</a:t>
            </a:r>
            <a:endParaRPr lang="de-DE" sz="1600" b="1" dirty="0">
              <a:solidFill>
                <a:srgbClr val="004359"/>
              </a:solidFill>
              <a:latin typeface="Titillium Web" panose="00000500000000000000" pitchFamily="2" charset="0"/>
              <a:cs typeface="Calibri"/>
            </a:endParaRPr>
          </a:p>
          <a:p>
            <a:pPr>
              <a:lnSpc>
                <a:spcPct val="150000"/>
              </a:lnSpc>
            </a:pPr>
            <a:r>
              <a:rPr lang="de-DE" dirty="0">
                <a:solidFill>
                  <a:srgbClr val="004359"/>
                </a:solidFill>
                <a:latin typeface="Titillium Web" panose="00000500000000000000" pitchFamily="2" charset="0"/>
                <a:cs typeface="Calibri"/>
              </a:rPr>
              <a:t>Diese Leistungen müssen Sie als Beteiligter bei einer Prüfung aus dem Gesetz heraus erbringen:</a:t>
            </a:r>
          </a:p>
          <a:p>
            <a:pPr>
              <a:lnSpc>
                <a:spcPct val="150000"/>
              </a:lnSpc>
            </a:pPr>
            <a:endParaRPr lang="de-DE" dirty="0">
              <a:solidFill>
                <a:srgbClr val="004359"/>
              </a:solidFill>
              <a:latin typeface="Titillium Web" panose="00000500000000000000" pitchFamily="2" charset="0"/>
              <a:cs typeface="Calibri"/>
            </a:endParaRPr>
          </a:p>
          <a:p>
            <a:pPr>
              <a:buFont typeface="Arial" panose="020B0604020202020204" pitchFamily="34" charset="0"/>
              <a:buChar char="•"/>
            </a:pPr>
            <a:r>
              <a:rPr lang="de-DE" dirty="0">
                <a:solidFill>
                  <a:srgbClr val="004359"/>
                </a:solidFill>
                <a:latin typeface="Titillium Web" panose="00000500000000000000" pitchFamily="2" charset="0"/>
                <a:cs typeface="Calibri"/>
              </a:rPr>
              <a:t>Sie gestatten den Beschäftigten des Prüfungsdienstes, Ihr Grundstück sowie Ihre Betriebs- und </a:t>
            </a:r>
            <a:r>
              <a:rPr lang="de-DE" b="1" dirty="0">
                <a:solidFill>
                  <a:srgbClr val="004359"/>
                </a:solidFill>
                <a:latin typeface="Titillium Web" panose="00000500000000000000" pitchFamily="2" charset="0"/>
                <a:cs typeface="Calibri"/>
              </a:rPr>
              <a:t>Geschäftsräume</a:t>
            </a:r>
            <a:r>
              <a:rPr lang="de-DE" dirty="0">
                <a:solidFill>
                  <a:srgbClr val="004359"/>
                </a:solidFill>
                <a:latin typeface="Titillium Web" panose="00000500000000000000" pitchFamily="2" charset="0"/>
                <a:cs typeface="Calibri"/>
              </a:rPr>
              <a:t> während der üblichen Geschäftszeiten zu </a:t>
            </a:r>
            <a:r>
              <a:rPr lang="de-DE" b="1" dirty="0">
                <a:solidFill>
                  <a:srgbClr val="004359"/>
                </a:solidFill>
                <a:latin typeface="Titillium Web" panose="00000500000000000000" pitchFamily="2" charset="0"/>
                <a:cs typeface="Calibri"/>
              </a:rPr>
              <a:t>betreten</a:t>
            </a:r>
          </a:p>
          <a:p>
            <a:pPr>
              <a:buFont typeface="Arial" panose="020B0604020202020204" pitchFamily="34" charset="0"/>
              <a:buChar char="•"/>
            </a:pPr>
            <a:r>
              <a:rPr lang="de-DE" dirty="0">
                <a:solidFill>
                  <a:srgbClr val="004359"/>
                </a:solidFill>
                <a:latin typeface="Titillium Web" panose="00000500000000000000" pitchFamily="2" charset="0"/>
                <a:cs typeface="Calibri"/>
              </a:rPr>
              <a:t>Sie ermöglichen die Durchführung von </a:t>
            </a:r>
            <a:r>
              <a:rPr lang="de-DE" b="1" dirty="0">
                <a:solidFill>
                  <a:srgbClr val="004359"/>
                </a:solidFill>
                <a:latin typeface="Titillium Web" panose="00000500000000000000" pitchFamily="2" charset="0"/>
                <a:cs typeface="Calibri"/>
              </a:rPr>
              <a:t>Betriebsbesichtigungen</a:t>
            </a:r>
          </a:p>
          <a:p>
            <a:pPr>
              <a:buFont typeface="Arial" panose="020B0604020202020204" pitchFamily="34" charset="0"/>
              <a:buChar char="•"/>
            </a:pPr>
            <a:r>
              <a:rPr lang="de-DE" dirty="0">
                <a:solidFill>
                  <a:srgbClr val="004359"/>
                </a:solidFill>
                <a:latin typeface="Titillium Web" panose="00000500000000000000" pitchFamily="2" charset="0"/>
                <a:cs typeface="Calibri"/>
              </a:rPr>
              <a:t>Sie stellen einen angemessenen </a:t>
            </a:r>
            <a:r>
              <a:rPr lang="de-DE" b="1" dirty="0">
                <a:solidFill>
                  <a:srgbClr val="004359"/>
                </a:solidFill>
                <a:latin typeface="Titillium Web" panose="00000500000000000000" pitchFamily="2" charset="0"/>
                <a:cs typeface="Calibri"/>
              </a:rPr>
              <a:t>Arbeitsplatz</a:t>
            </a:r>
            <a:r>
              <a:rPr lang="de-DE" dirty="0">
                <a:solidFill>
                  <a:srgbClr val="004359"/>
                </a:solidFill>
                <a:latin typeface="Titillium Web" panose="00000500000000000000" pitchFamily="2" charset="0"/>
                <a:cs typeface="Calibri"/>
              </a:rPr>
              <a:t> zur Verfügung</a:t>
            </a:r>
          </a:p>
          <a:p>
            <a:pPr>
              <a:buFont typeface="Arial" panose="020B0604020202020204" pitchFamily="34" charset="0"/>
              <a:buChar char="•"/>
            </a:pPr>
            <a:r>
              <a:rPr lang="de-DE" dirty="0">
                <a:solidFill>
                  <a:srgbClr val="004359"/>
                </a:solidFill>
                <a:latin typeface="Titillium Web" panose="00000500000000000000" pitchFamily="2" charset="0"/>
                <a:cs typeface="Calibri"/>
              </a:rPr>
              <a:t>Sie erteilen alle </a:t>
            </a:r>
            <a:r>
              <a:rPr lang="de-DE" b="1" dirty="0">
                <a:solidFill>
                  <a:srgbClr val="004359"/>
                </a:solidFill>
                <a:latin typeface="Titillium Web" panose="00000500000000000000" pitchFamily="2" charset="0"/>
                <a:cs typeface="Calibri"/>
              </a:rPr>
              <a:t>Auskünfte</a:t>
            </a:r>
            <a:r>
              <a:rPr lang="de-DE" dirty="0">
                <a:solidFill>
                  <a:srgbClr val="004359"/>
                </a:solidFill>
                <a:latin typeface="Titillium Web" panose="00000500000000000000" pitchFamily="2" charset="0"/>
                <a:cs typeface="Calibri"/>
              </a:rPr>
              <a:t>, die zur Ermittlung der steuerlich relevanten Sachverhalte erforderlich sind</a:t>
            </a:r>
          </a:p>
          <a:p>
            <a:pPr>
              <a:buFont typeface="Arial" panose="020B0604020202020204" pitchFamily="34" charset="0"/>
              <a:buChar char="•"/>
            </a:pPr>
            <a:r>
              <a:rPr lang="de-DE" dirty="0">
                <a:solidFill>
                  <a:srgbClr val="004359"/>
                </a:solidFill>
                <a:latin typeface="Titillium Web" panose="00000500000000000000" pitchFamily="2" charset="0"/>
                <a:cs typeface="Calibri"/>
              </a:rPr>
              <a:t>Sie legen die relevanten </a:t>
            </a:r>
            <a:r>
              <a:rPr lang="de-DE" b="1" dirty="0">
                <a:solidFill>
                  <a:srgbClr val="004359"/>
                </a:solidFill>
                <a:latin typeface="Titillium Web" panose="00000500000000000000" pitchFamily="2" charset="0"/>
                <a:cs typeface="Calibri"/>
              </a:rPr>
              <a:t>Geschäftsunterlagen</a:t>
            </a:r>
            <a:r>
              <a:rPr lang="de-DE" dirty="0">
                <a:solidFill>
                  <a:srgbClr val="004359"/>
                </a:solidFill>
                <a:latin typeface="Titillium Web" panose="00000500000000000000" pitchFamily="2" charset="0"/>
                <a:cs typeface="Calibri"/>
              </a:rPr>
              <a:t> (z.B. Verträge, Rechnungen, Unterlagen der Lagerbuchhaltung wie Zugangs-, Abgangs- und Bestandsaufzeichnungen, Kontoauszüge, Kalkulationen, Geschäftsberichte, Wirtschaftsprüfungsberichte, Jahresabschlüsse usw.) vor, soweit eine Aufbewahrungspflicht nach § 147 AO besteht</a:t>
            </a:r>
          </a:p>
          <a:p>
            <a:pPr>
              <a:buFont typeface="Arial" panose="020B0604020202020204" pitchFamily="34" charset="0"/>
              <a:buChar char="•"/>
            </a:pPr>
            <a:r>
              <a:rPr lang="de-DE" dirty="0">
                <a:solidFill>
                  <a:srgbClr val="004359"/>
                </a:solidFill>
                <a:latin typeface="Titillium Web" panose="00000500000000000000" pitchFamily="2" charset="0"/>
                <a:cs typeface="Calibri"/>
              </a:rPr>
              <a:t>Sie gewähren </a:t>
            </a:r>
            <a:r>
              <a:rPr lang="de-DE" b="1" dirty="0">
                <a:solidFill>
                  <a:srgbClr val="004359"/>
                </a:solidFill>
                <a:latin typeface="Titillium Web" panose="00000500000000000000" pitchFamily="2" charset="0"/>
                <a:cs typeface="Calibri"/>
              </a:rPr>
              <a:t>Einsicht in gespeicherte Daten</a:t>
            </a:r>
            <a:r>
              <a:rPr lang="de-DE" dirty="0">
                <a:solidFill>
                  <a:srgbClr val="004359"/>
                </a:solidFill>
                <a:latin typeface="Titillium Web" panose="00000500000000000000" pitchFamily="2" charset="0"/>
                <a:cs typeface="Calibri"/>
              </a:rPr>
              <a:t> und nutzen das betriebliche Datenverarbeitungssystem. Zudem überlassen Sie einen maschinell verwertbaren Datenträger mit den gespeicherten Daten, sofern diese Unterlagen mittels eines Datenverarbeitungssystems erstellt wurden.</a:t>
            </a:r>
            <a:endParaRPr lang="de-DE" sz="1200" dirty="0">
              <a:solidFill>
                <a:srgbClr val="004359"/>
              </a:solidFill>
              <a:latin typeface="Titillium Web" panose="00000500000000000000" pitchFamily="2" charset="0"/>
              <a:cs typeface="Calibri"/>
            </a:endParaRPr>
          </a:p>
          <a:p>
            <a:endParaRPr lang="de-DE" sz="1200" b="1" dirty="0">
              <a:solidFill>
                <a:srgbClr val="004359"/>
              </a:solidFill>
              <a:latin typeface="Titillium Web" panose="00000500000000000000" pitchFamily="2" charset="0"/>
              <a:cs typeface="Calibri"/>
            </a:endParaRPr>
          </a:p>
        </p:txBody>
      </p:sp>
      <p:sp>
        <p:nvSpPr>
          <p:cNvPr id="7" name="Rechteck 6">
            <a:extLst>
              <a:ext uri="{FF2B5EF4-FFF2-40B4-BE49-F238E27FC236}">
                <a16:creationId xmlns:a16="http://schemas.microsoft.com/office/drawing/2014/main" id="{EE09F86F-25C9-C25F-F35C-065FEFA15983}"/>
              </a:ext>
            </a:extLst>
          </p:cNvPr>
          <p:cNvSpPr/>
          <p:nvPr/>
        </p:nvSpPr>
        <p:spPr>
          <a:xfrm>
            <a:off x="1530132" y="6273338"/>
            <a:ext cx="9725301" cy="487034"/>
          </a:xfrm>
          <a:prstGeom prst="rect">
            <a:avLst/>
          </a:prstGeom>
          <a:solidFill>
            <a:srgbClr val="00435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bg1"/>
                </a:solidFill>
                <a:latin typeface="Titillium Web" panose="00000500000000000000" pitchFamily="2" charset="0"/>
              </a:rPr>
              <a:t>[Zollprüfung]	 	[25.09.2024]</a:t>
            </a:r>
          </a:p>
        </p:txBody>
      </p:sp>
      <p:sp>
        <p:nvSpPr>
          <p:cNvPr id="9" name="Rechteck 8">
            <a:extLst>
              <a:ext uri="{FF2B5EF4-FFF2-40B4-BE49-F238E27FC236}">
                <a16:creationId xmlns:a16="http://schemas.microsoft.com/office/drawing/2014/main" id="{8A6DAAC0-5ECE-E798-5E17-EF1706B7C1DB}"/>
              </a:ext>
            </a:extLst>
          </p:cNvPr>
          <p:cNvSpPr/>
          <p:nvPr/>
        </p:nvSpPr>
        <p:spPr>
          <a:xfrm>
            <a:off x="131421" y="109787"/>
            <a:ext cx="11926082" cy="627805"/>
          </a:xfrm>
          <a:prstGeom prst="rect">
            <a:avLst/>
          </a:prstGeom>
          <a:solidFill>
            <a:srgbClr val="00435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solidFill>
                  <a:schemeClr val="bg1"/>
                </a:solidFill>
                <a:latin typeface="Titillium Web" panose="00000500000000000000" pitchFamily="2" charset="0"/>
              </a:rPr>
              <a:t>[Zollprüfung] - </a:t>
            </a:r>
            <a:r>
              <a:rPr lang="de-DE" sz="2200" b="1" dirty="0">
                <a:solidFill>
                  <a:schemeClr val="bg1"/>
                </a:solidFill>
                <a:latin typeface="Titillium Web" panose="00000500000000000000" pitchFamily="2" charset="0"/>
              </a:rPr>
              <a:t>[Rechte und Pflichten bei einer Zollprüfung]</a:t>
            </a:r>
            <a:r>
              <a:rPr lang="de-DE" sz="2200" b="1" dirty="0">
                <a:solidFill>
                  <a:schemeClr val="bg1"/>
                </a:solidFill>
                <a:latin typeface="Titillium Web" panose="00000500000000000000" pitchFamily="2" charset="0"/>
                <a:cs typeface="Calibri" panose="020F0502020204030204"/>
              </a:rPr>
              <a:t> </a:t>
            </a:r>
          </a:p>
        </p:txBody>
      </p:sp>
      <p:pic>
        <p:nvPicPr>
          <p:cNvPr id="11" name="Grafik 10" descr="Ein Bild, das Schild, sitzend, dunkel, Frau enthält.&#10;&#10;Automatisch generierte Beschreibung">
            <a:extLst>
              <a:ext uri="{FF2B5EF4-FFF2-40B4-BE49-F238E27FC236}">
                <a16:creationId xmlns:a16="http://schemas.microsoft.com/office/drawing/2014/main" id="{1FF6658D-C6D4-6C49-78DB-364FAD64B5C1}"/>
              </a:ext>
            </a:extLst>
          </p:cNvPr>
          <p:cNvPicPr>
            <a:picLocks noChangeAspect="1"/>
          </p:cNvPicPr>
          <p:nvPr/>
        </p:nvPicPr>
        <p:blipFill rotWithShape="1">
          <a:blip r:embed="rId4">
            <a:extLst>
              <a:ext uri="{28A0092B-C50C-407E-A947-70E740481C1C}">
                <a14:useLocalDpi xmlns:a14="http://schemas.microsoft.com/office/drawing/2010/main" val="0"/>
              </a:ext>
            </a:extLst>
          </a:blip>
          <a:srcRect r="18763"/>
          <a:stretch/>
        </p:blipFill>
        <p:spPr>
          <a:xfrm>
            <a:off x="73774" y="6274501"/>
            <a:ext cx="1382584" cy="485871"/>
          </a:xfrm>
          <a:prstGeom prst="rect">
            <a:avLst/>
          </a:prstGeom>
        </p:spPr>
      </p:pic>
      <p:sp>
        <p:nvSpPr>
          <p:cNvPr id="15" name="Rechteck 14">
            <a:extLst>
              <a:ext uri="{FF2B5EF4-FFF2-40B4-BE49-F238E27FC236}">
                <a16:creationId xmlns:a16="http://schemas.microsoft.com/office/drawing/2014/main" id="{04582A9F-7FEB-75E8-729B-47891A886C4B}"/>
              </a:ext>
            </a:extLst>
          </p:cNvPr>
          <p:cNvSpPr/>
          <p:nvPr/>
        </p:nvSpPr>
        <p:spPr>
          <a:xfrm>
            <a:off x="131421" y="109786"/>
            <a:ext cx="426561" cy="627805"/>
          </a:xfrm>
          <a:prstGeom prst="rect">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8AAE"/>
              </a:solidFill>
              <a:latin typeface="+mj-lt"/>
            </a:endParaRPr>
          </a:p>
        </p:txBody>
      </p:sp>
      <p:sp>
        <p:nvSpPr>
          <p:cNvPr id="35" name="Gleichschenkliges Dreieck 34">
            <a:extLst>
              <a:ext uri="{FF2B5EF4-FFF2-40B4-BE49-F238E27FC236}">
                <a16:creationId xmlns:a16="http://schemas.microsoft.com/office/drawing/2014/main" id="{045F3CBF-DB90-63A4-1A1B-240C84B48483}"/>
              </a:ext>
            </a:extLst>
          </p:cNvPr>
          <p:cNvSpPr/>
          <p:nvPr/>
        </p:nvSpPr>
        <p:spPr>
          <a:xfrm rot="5400000">
            <a:off x="1339236" y="6464236"/>
            <a:ext cx="487032" cy="105240"/>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Gleichschenkliges Dreieck 36">
            <a:extLst>
              <a:ext uri="{FF2B5EF4-FFF2-40B4-BE49-F238E27FC236}">
                <a16:creationId xmlns:a16="http://schemas.microsoft.com/office/drawing/2014/main" id="{36728276-45A8-4563-84BD-0553E6A2E301}"/>
              </a:ext>
            </a:extLst>
          </p:cNvPr>
          <p:cNvSpPr/>
          <p:nvPr/>
        </p:nvSpPr>
        <p:spPr>
          <a:xfrm rot="16200000">
            <a:off x="10964892" y="6464442"/>
            <a:ext cx="487032" cy="105240"/>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Gleichschenkliges Dreieck 38">
            <a:extLst>
              <a:ext uri="{FF2B5EF4-FFF2-40B4-BE49-F238E27FC236}">
                <a16:creationId xmlns:a16="http://schemas.microsoft.com/office/drawing/2014/main" id="{49EC2AFE-A014-F791-1FB2-5EBB9A4B4323}"/>
              </a:ext>
            </a:extLst>
          </p:cNvPr>
          <p:cNvSpPr/>
          <p:nvPr/>
        </p:nvSpPr>
        <p:spPr>
          <a:xfrm rot="5400000">
            <a:off x="294540" y="373227"/>
            <a:ext cx="627805" cy="100924"/>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0425123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CC3EB8-906B-876C-3B54-542B2C21B731}"/>
            </a:ext>
          </a:extLst>
        </p:cNvPr>
        <p:cNvGrpSpPr/>
        <p:nvPr/>
      </p:nvGrpSpPr>
      <p:grpSpPr>
        <a:xfrm>
          <a:off x="0" y="0"/>
          <a:ext cx="0" cy="0"/>
          <a:chOff x="0" y="0"/>
          <a:chExt cx="0" cy="0"/>
        </a:xfrm>
      </p:grpSpPr>
      <p:pic>
        <p:nvPicPr>
          <p:cNvPr id="1028" name="Picture 4">
            <a:extLst>
              <a:ext uri="{FF2B5EF4-FFF2-40B4-BE49-F238E27FC236}">
                <a16:creationId xmlns:a16="http://schemas.microsoft.com/office/drawing/2014/main" id="{FD9F7C4F-34D1-A7E0-BF15-3F93401F41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eck 5">
            <a:extLst>
              <a:ext uri="{FF2B5EF4-FFF2-40B4-BE49-F238E27FC236}">
                <a16:creationId xmlns:a16="http://schemas.microsoft.com/office/drawing/2014/main" id="{F9649585-387B-9989-CCD1-33A664ED23FD}"/>
              </a:ext>
            </a:extLst>
          </p:cNvPr>
          <p:cNvSpPr/>
          <p:nvPr/>
        </p:nvSpPr>
        <p:spPr>
          <a:xfrm>
            <a:off x="11344102" y="6273338"/>
            <a:ext cx="713401" cy="487034"/>
          </a:xfrm>
          <a:prstGeom prst="rect">
            <a:avLst/>
          </a:prstGeom>
          <a:solidFill>
            <a:srgbClr val="BACF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8AAE"/>
              </a:solidFill>
              <a:latin typeface="+mj-lt"/>
            </a:endParaRPr>
          </a:p>
        </p:txBody>
      </p:sp>
      <p:sp>
        <p:nvSpPr>
          <p:cNvPr id="3" name="Foliennummernplatzhalter 2">
            <a:extLst>
              <a:ext uri="{FF2B5EF4-FFF2-40B4-BE49-F238E27FC236}">
                <a16:creationId xmlns:a16="http://schemas.microsoft.com/office/drawing/2014/main" id="{BDEF7A29-BFAB-598A-3588-782F881E436A}"/>
              </a:ext>
            </a:extLst>
          </p:cNvPr>
          <p:cNvSpPr>
            <a:spLocks noGrp="1"/>
          </p:cNvSpPr>
          <p:nvPr>
            <p:ph type="sldNum" sz="quarter" idx="12"/>
          </p:nvPr>
        </p:nvSpPr>
        <p:spPr>
          <a:xfrm>
            <a:off x="11538011" y="6334292"/>
            <a:ext cx="325582" cy="365125"/>
          </a:xfrm>
        </p:spPr>
        <p:txBody>
          <a:bodyPr/>
          <a:lstStyle/>
          <a:p>
            <a:fld id="{FAC1C434-31DD-49E2-A4ED-9B6F0DB5DE80}" type="slidenum">
              <a:rPr lang="de-DE" sz="1400" smtClean="0">
                <a:solidFill>
                  <a:schemeClr val="bg1"/>
                </a:solidFill>
              </a:rPr>
              <a:t>11</a:t>
            </a:fld>
            <a:endParaRPr lang="de-DE" sz="1400">
              <a:solidFill>
                <a:schemeClr val="bg1"/>
              </a:solidFill>
            </a:endParaRPr>
          </a:p>
        </p:txBody>
      </p:sp>
      <p:sp>
        <p:nvSpPr>
          <p:cNvPr id="24" name="Textfeld 23">
            <a:extLst>
              <a:ext uri="{FF2B5EF4-FFF2-40B4-BE49-F238E27FC236}">
                <a16:creationId xmlns:a16="http://schemas.microsoft.com/office/drawing/2014/main" id="{1CD6307A-BFB8-7472-E9EE-1269DB860F87}"/>
              </a:ext>
            </a:extLst>
          </p:cNvPr>
          <p:cNvSpPr txBox="1"/>
          <p:nvPr/>
        </p:nvSpPr>
        <p:spPr>
          <a:xfrm>
            <a:off x="557981" y="1059120"/>
            <a:ext cx="10825280" cy="5386090"/>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sz="2000" b="1" dirty="0">
                <a:solidFill>
                  <a:srgbClr val="004359"/>
                </a:solidFill>
                <a:latin typeface="Titillium Web" panose="00000500000000000000" pitchFamily="2" charset="0"/>
                <a:cs typeface="Calibri"/>
              </a:rPr>
              <a:t>Was sind Ihre Rechte und Pflichten bei einer Prüfung durch den Zoll?</a:t>
            </a:r>
            <a:endParaRPr lang="de-DE" sz="1600" b="1" dirty="0">
              <a:solidFill>
                <a:srgbClr val="004359"/>
              </a:solidFill>
              <a:latin typeface="Titillium Web" panose="00000500000000000000" pitchFamily="2" charset="0"/>
              <a:cs typeface="Calibri"/>
            </a:endParaRPr>
          </a:p>
          <a:p>
            <a:pPr>
              <a:lnSpc>
                <a:spcPct val="150000"/>
              </a:lnSpc>
            </a:pPr>
            <a:r>
              <a:rPr lang="de-DE" dirty="0">
                <a:solidFill>
                  <a:srgbClr val="004359"/>
                </a:solidFill>
                <a:latin typeface="Titillium Web" panose="00000500000000000000" pitchFamily="2" charset="0"/>
                <a:cs typeface="Calibri"/>
              </a:rPr>
              <a:t>Auf der anderen Seite müssen Sie sich nicht alles gefallen lassen, wenn Sie der Meinung sind, dass etwas nicht stimmig ist, dann:</a:t>
            </a:r>
          </a:p>
          <a:p>
            <a:pPr>
              <a:buFont typeface="Arial" panose="020B0604020202020204" pitchFamily="34" charset="0"/>
              <a:buChar char="•"/>
            </a:pPr>
            <a:r>
              <a:rPr lang="de-DE" dirty="0">
                <a:solidFill>
                  <a:srgbClr val="004359"/>
                </a:solidFill>
                <a:latin typeface="Titillium Web" panose="00000500000000000000" pitchFamily="2" charset="0"/>
                <a:cs typeface="Calibri"/>
              </a:rPr>
              <a:t> Sie fechten die Prüfungsanordnung an</a:t>
            </a:r>
          </a:p>
          <a:p>
            <a:pPr>
              <a:buFont typeface="Arial" panose="020B0604020202020204" pitchFamily="34" charset="0"/>
              <a:buChar char="•"/>
            </a:pPr>
            <a:r>
              <a:rPr lang="de-DE" dirty="0">
                <a:solidFill>
                  <a:srgbClr val="004359"/>
                </a:solidFill>
                <a:latin typeface="Titillium Web" panose="00000500000000000000" pitchFamily="2" charset="0"/>
                <a:cs typeface="Calibri"/>
              </a:rPr>
              <a:t> Sie fordern eine Schlussbesprechung an und lassen sich vorher über den Gegenstand dieser Besprechung unterrichten</a:t>
            </a:r>
          </a:p>
          <a:p>
            <a:pPr>
              <a:buFont typeface="Arial" panose="020B0604020202020204" pitchFamily="34" charset="0"/>
              <a:buChar char="•"/>
            </a:pPr>
            <a:r>
              <a:rPr lang="de-DE" dirty="0">
                <a:solidFill>
                  <a:srgbClr val="004359"/>
                </a:solidFill>
                <a:latin typeface="Titillium Web" panose="00000500000000000000" pitchFamily="2" charset="0"/>
                <a:cs typeface="Calibri"/>
              </a:rPr>
              <a:t> Sie stellen einen Antrag auf Übersendung des Prüfungsberichts vor der Auswertung und geben dazu eine Stellungnahme ab</a:t>
            </a:r>
          </a:p>
          <a:p>
            <a:pPr>
              <a:buFont typeface="Arial" panose="020B0604020202020204" pitchFamily="34" charset="0"/>
              <a:buChar char="•"/>
            </a:pPr>
            <a:endParaRPr lang="de-DE" dirty="0">
              <a:solidFill>
                <a:srgbClr val="004359"/>
              </a:solidFill>
              <a:latin typeface="Titillium Web" panose="00000500000000000000" pitchFamily="2" charset="0"/>
              <a:cs typeface="Calibri"/>
            </a:endParaRPr>
          </a:p>
          <a:p>
            <a:r>
              <a:rPr lang="de-DE" b="1" u="sng" dirty="0">
                <a:solidFill>
                  <a:srgbClr val="004359"/>
                </a:solidFill>
                <a:latin typeface="Titillium Web" panose="00000500000000000000" pitchFamily="2" charset="0"/>
                <a:cs typeface="Calibri"/>
              </a:rPr>
              <a:t>Wichtig!</a:t>
            </a:r>
          </a:p>
          <a:p>
            <a:r>
              <a:rPr lang="de-DE" dirty="0">
                <a:solidFill>
                  <a:srgbClr val="004359"/>
                </a:solidFill>
                <a:latin typeface="Titillium Web" panose="00000500000000000000" pitchFamily="2" charset="0"/>
                <a:cs typeface="Calibri"/>
              </a:rPr>
              <a:t>Wenn im Laufe der Prüfung der Verdacht aufkommt, dass eine Straftat oder Ordnungswidrigkeit vorliegen könnte, dann:</a:t>
            </a:r>
          </a:p>
          <a:p>
            <a:pPr marL="285750" indent="-285750">
              <a:buFont typeface="Arial" panose="020B0604020202020204" pitchFamily="34" charset="0"/>
              <a:buChar char="•"/>
            </a:pPr>
            <a:r>
              <a:rPr lang="de-DE" dirty="0">
                <a:solidFill>
                  <a:srgbClr val="004359"/>
                </a:solidFill>
                <a:latin typeface="Titillium Web" panose="00000500000000000000" pitchFamily="2" charset="0"/>
                <a:cs typeface="Calibri"/>
              </a:rPr>
              <a:t>Müssen Sie davon unterrichtet werden, ansonsten darf die Prüfung nicht fortgesetzt werden, das bedeutet erst wenn die Einleitung des Straf- oder Bußgeldverfahrens mitgeteilt worden ist</a:t>
            </a:r>
          </a:p>
          <a:p>
            <a:pPr marL="285750" indent="-285750">
              <a:buFont typeface="Arial" panose="020B0604020202020204" pitchFamily="34" charset="0"/>
              <a:buChar char="•"/>
            </a:pPr>
            <a:r>
              <a:rPr lang="de-DE" dirty="0">
                <a:solidFill>
                  <a:srgbClr val="004359"/>
                </a:solidFill>
                <a:latin typeface="Titillium Web" panose="00000500000000000000" pitchFamily="2" charset="0"/>
                <a:cs typeface="Calibri"/>
              </a:rPr>
              <a:t>Müssen Sie darüber unterrichtet werden, dass Sie nicht mehr dazu gezwungen werden können aktiv Mitzuwirken</a:t>
            </a:r>
          </a:p>
          <a:p>
            <a:pPr marL="285750" indent="-285750">
              <a:buFont typeface="Arial" panose="020B0604020202020204" pitchFamily="34" charset="0"/>
              <a:buChar char="•"/>
            </a:pPr>
            <a:r>
              <a:rPr lang="de-DE" dirty="0">
                <a:solidFill>
                  <a:srgbClr val="004359"/>
                </a:solidFill>
                <a:latin typeface="Titillium Web" panose="00000500000000000000" pitchFamily="2" charset="0"/>
                <a:cs typeface="Calibri"/>
              </a:rPr>
              <a:t>Geringeres Vorgehen bei geringfügigen Ordnungswidrigkeiten oder bei einer Verwarnung</a:t>
            </a:r>
          </a:p>
          <a:p>
            <a:endParaRPr lang="de-DE" dirty="0">
              <a:solidFill>
                <a:srgbClr val="004359"/>
              </a:solidFill>
              <a:latin typeface="Titillium Web" panose="00000500000000000000" pitchFamily="2" charset="0"/>
              <a:cs typeface="Calibri"/>
            </a:endParaRPr>
          </a:p>
        </p:txBody>
      </p:sp>
      <p:sp>
        <p:nvSpPr>
          <p:cNvPr id="7" name="Rechteck 6">
            <a:extLst>
              <a:ext uri="{FF2B5EF4-FFF2-40B4-BE49-F238E27FC236}">
                <a16:creationId xmlns:a16="http://schemas.microsoft.com/office/drawing/2014/main" id="{9A3BF078-E3DE-46BB-C1CF-5D988414A50A}"/>
              </a:ext>
            </a:extLst>
          </p:cNvPr>
          <p:cNvSpPr/>
          <p:nvPr/>
        </p:nvSpPr>
        <p:spPr>
          <a:xfrm>
            <a:off x="1530132" y="6273338"/>
            <a:ext cx="9725301" cy="487034"/>
          </a:xfrm>
          <a:prstGeom prst="rect">
            <a:avLst/>
          </a:prstGeom>
          <a:solidFill>
            <a:srgbClr val="00435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bg1"/>
                </a:solidFill>
                <a:latin typeface="Titillium Web" panose="00000500000000000000" pitchFamily="2" charset="0"/>
              </a:rPr>
              <a:t>[Zollprüfung]	 	[25.09.2024]</a:t>
            </a:r>
          </a:p>
        </p:txBody>
      </p:sp>
      <p:sp>
        <p:nvSpPr>
          <p:cNvPr id="9" name="Rechteck 8">
            <a:extLst>
              <a:ext uri="{FF2B5EF4-FFF2-40B4-BE49-F238E27FC236}">
                <a16:creationId xmlns:a16="http://schemas.microsoft.com/office/drawing/2014/main" id="{42EE810D-BBE5-8F4E-7323-B24ABA8D675A}"/>
              </a:ext>
            </a:extLst>
          </p:cNvPr>
          <p:cNvSpPr/>
          <p:nvPr/>
        </p:nvSpPr>
        <p:spPr>
          <a:xfrm>
            <a:off x="131421" y="109787"/>
            <a:ext cx="11926082" cy="627805"/>
          </a:xfrm>
          <a:prstGeom prst="rect">
            <a:avLst/>
          </a:prstGeom>
          <a:solidFill>
            <a:srgbClr val="00435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solidFill>
                  <a:schemeClr val="bg1"/>
                </a:solidFill>
                <a:latin typeface="Titillium Web" panose="00000500000000000000" pitchFamily="2" charset="0"/>
              </a:rPr>
              <a:t>[Zollprüfung] - </a:t>
            </a:r>
            <a:r>
              <a:rPr lang="de-DE" sz="2200" b="1" dirty="0">
                <a:solidFill>
                  <a:schemeClr val="bg1"/>
                </a:solidFill>
                <a:latin typeface="Titillium Web" panose="00000500000000000000" pitchFamily="2" charset="0"/>
              </a:rPr>
              <a:t>[Rechte und Pflichten bei einer Zollprüfung]</a:t>
            </a:r>
            <a:r>
              <a:rPr lang="de-DE" sz="2200" b="1" dirty="0">
                <a:solidFill>
                  <a:schemeClr val="bg1"/>
                </a:solidFill>
                <a:latin typeface="Titillium Web" panose="00000500000000000000" pitchFamily="2" charset="0"/>
                <a:cs typeface="Calibri" panose="020F0502020204030204"/>
              </a:rPr>
              <a:t> </a:t>
            </a:r>
          </a:p>
        </p:txBody>
      </p:sp>
      <p:pic>
        <p:nvPicPr>
          <p:cNvPr id="11" name="Grafik 10" descr="Ein Bild, das Schild, sitzend, dunkel, Frau enthält.&#10;&#10;Automatisch generierte Beschreibung">
            <a:extLst>
              <a:ext uri="{FF2B5EF4-FFF2-40B4-BE49-F238E27FC236}">
                <a16:creationId xmlns:a16="http://schemas.microsoft.com/office/drawing/2014/main" id="{2D337D9E-786E-DCFA-E154-20ADC470E8C5}"/>
              </a:ext>
            </a:extLst>
          </p:cNvPr>
          <p:cNvPicPr>
            <a:picLocks noChangeAspect="1"/>
          </p:cNvPicPr>
          <p:nvPr/>
        </p:nvPicPr>
        <p:blipFill rotWithShape="1">
          <a:blip r:embed="rId4">
            <a:extLst>
              <a:ext uri="{28A0092B-C50C-407E-A947-70E740481C1C}">
                <a14:useLocalDpi xmlns:a14="http://schemas.microsoft.com/office/drawing/2010/main" val="0"/>
              </a:ext>
            </a:extLst>
          </a:blip>
          <a:srcRect r="18763"/>
          <a:stretch/>
        </p:blipFill>
        <p:spPr>
          <a:xfrm>
            <a:off x="73774" y="6274501"/>
            <a:ext cx="1382584" cy="485871"/>
          </a:xfrm>
          <a:prstGeom prst="rect">
            <a:avLst/>
          </a:prstGeom>
        </p:spPr>
      </p:pic>
      <p:sp>
        <p:nvSpPr>
          <p:cNvPr id="15" name="Rechteck 14">
            <a:extLst>
              <a:ext uri="{FF2B5EF4-FFF2-40B4-BE49-F238E27FC236}">
                <a16:creationId xmlns:a16="http://schemas.microsoft.com/office/drawing/2014/main" id="{8AF98E52-398A-54F4-286A-C8E00642F7ED}"/>
              </a:ext>
            </a:extLst>
          </p:cNvPr>
          <p:cNvSpPr/>
          <p:nvPr/>
        </p:nvSpPr>
        <p:spPr>
          <a:xfrm>
            <a:off x="131421" y="109786"/>
            <a:ext cx="426561" cy="627805"/>
          </a:xfrm>
          <a:prstGeom prst="rect">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8AAE"/>
              </a:solidFill>
              <a:latin typeface="+mj-lt"/>
            </a:endParaRPr>
          </a:p>
        </p:txBody>
      </p:sp>
      <p:sp>
        <p:nvSpPr>
          <p:cNvPr id="35" name="Gleichschenkliges Dreieck 34">
            <a:extLst>
              <a:ext uri="{FF2B5EF4-FFF2-40B4-BE49-F238E27FC236}">
                <a16:creationId xmlns:a16="http://schemas.microsoft.com/office/drawing/2014/main" id="{B254B504-BA55-55B7-DA99-14FE918C8B45}"/>
              </a:ext>
            </a:extLst>
          </p:cNvPr>
          <p:cNvSpPr/>
          <p:nvPr/>
        </p:nvSpPr>
        <p:spPr>
          <a:xfrm rot="5400000">
            <a:off x="1339236" y="6464236"/>
            <a:ext cx="487032" cy="105240"/>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Gleichschenkliges Dreieck 36">
            <a:extLst>
              <a:ext uri="{FF2B5EF4-FFF2-40B4-BE49-F238E27FC236}">
                <a16:creationId xmlns:a16="http://schemas.microsoft.com/office/drawing/2014/main" id="{A8A79165-1BDC-620A-0377-4A3758F7A208}"/>
              </a:ext>
            </a:extLst>
          </p:cNvPr>
          <p:cNvSpPr/>
          <p:nvPr/>
        </p:nvSpPr>
        <p:spPr>
          <a:xfrm rot="16200000">
            <a:off x="10964892" y="6464442"/>
            <a:ext cx="487032" cy="105240"/>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Gleichschenkliges Dreieck 38">
            <a:extLst>
              <a:ext uri="{FF2B5EF4-FFF2-40B4-BE49-F238E27FC236}">
                <a16:creationId xmlns:a16="http://schemas.microsoft.com/office/drawing/2014/main" id="{E3EA6721-6BD7-49EC-783E-A5BFD4F7ADF8}"/>
              </a:ext>
            </a:extLst>
          </p:cNvPr>
          <p:cNvSpPr/>
          <p:nvPr/>
        </p:nvSpPr>
        <p:spPr>
          <a:xfrm rot="5400000">
            <a:off x="294540" y="373227"/>
            <a:ext cx="627805" cy="100924"/>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6544430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629C00-A6F1-966A-F66C-BE9781DDEC8F}"/>
            </a:ext>
          </a:extLst>
        </p:cNvPr>
        <p:cNvGrpSpPr/>
        <p:nvPr/>
      </p:nvGrpSpPr>
      <p:grpSpPr>
        <a:xfrm>
          <a:off x="0" y="0"/>
          <a:ext cx="0" cy="0"/>
          <a:chOff x="0" y="0"/>
          <a:chExt cx="0" cy="0"/>
        </a:xfrm>
      </p:grpSpPr>
      <p:pic>
        <p:nvPicPr>
          <p:cNvPr id="1028" name="Picture 4">
            <a:extLst>
              <a:ext uri="{FF2B5EF4-FFF2-40B4-BE49-F238E27FC236}">
                <a16:creationId xmlns:a16="http://schemas.microsoft.com/office/drawing/2014/main" id="{AE4B7867-56C8-AE6D-DAAF-0BFEB685BE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eck 5">
            <a:extLst>
              <a:ext uri="{FF2B5EF4-FFF2-40B4-BE49-F238E27FC236}">
                <a16:creationId xmlns:a16="http://schemas.microsoft.com/office/drawing/2014/main" id="{26B16282-98C5-9C49-44A3-05A51F12F873}"/>
              </a:ext>
            </a:extLst>
          </p:cNvPr>
          <p:cNvSpPr/>
          <p:nvPr/>
        </p:nvSpPr>
        <p:spPr>
          <a:xfrm>
            <a:off x="11344102" y="6273338"/>
            <a:ext cx="713401" cy="487034"/>
          </a:xfrm>
          <a:prstGeom prst="rect">
            <a:avLst/>
          </a:prstGeom>
          <a:solidFill>
            <a:srgbClr val="BACF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8AAE"/>
              </a:solidFill>
              <a:latin typeface="+mj-lt"/>
            </a:endParaRPr>
          </a:p>
        </p:txBody>
      </p:sp>
      <p:sp>
        <p:nvSpPr>
          <p:cNvPr id="3" name="Foliennummernplatzhalter 2">
            <a:extLst>
              <a:ext uri="{FF2B5EF4-FFF2-40B4-BE49-F238E27FC236}">
                <a16:creationId xmlns:a16="http://schemas.microsoft.com/office/drawing/2014/main" id="{D8117777-0EF0-7E7B-FFB4-06F952AEEF13}"/>
              </a:ext>
            </a:extLst>
          </p:cNvPr>
          <p:cNvSpPr>
            <a:spLocks noGrp="1"/>
          </p:cNvSpPr>
          <p:nvPr>
            <p:ph type="sldNum" sz="quarter" idx="12"/>
          </p:nvPr>
        </p:nvSpPr>
        <p:spPr>
          <a:xfrm>
            <a:off x="11538011" y="6334292"/>
            <a:ext cx="325582" cy="365125"/>
          </a:xfrm>
        </p:spPr>
        <p:txBody>
          <a:bodyPr/>
          <a:lstStyle/>
          <a:p>
            <a:fld id="{FAC1C434-31DD-49E2-A4ED-9B6F0DB5DE80}" type="slidenum">
              <a:rPr lang="de-DE" sz="1400" smtClean="0">
                <a:solidFill>
                  <a:schemeClr val="bg1"/>
                </a:solidFill>
              </a:rPr>
              <a:t>12</a:t>
            </a:fld>
            <a:endParaRPr lang="de-DE" sz="1400">
              <a:solidFill>
                <a:schemeClr val="bg1"/>
              </a:solidFill>
            </a:endParaRPr>
          </a:p>
        </p:txBody>
      </p:sp>
      <p:sp>
        <p:nvSpPr>
          <p:cNvPr id="24" name="Textfeld 23">
            <a:extLst>
              <a:ext uri="{FF2B5EF4-FFF2-40B4-BE49-F238E27FC236}">
                <a16:creationId xmlns:a16="http://schemas.microsoft.com/office/drawing/2014/main" id="{9B11D921-0973-F2B0-E4C2-2835BBE89B5E}"/>
              </a:ext>
            </a:extLst>
          </p:cNvPr>
          <p:cNvSpPr txBox="1"/>
          <p:nvPr/>
        </p:nvSpPr>
        <p:spPr>
          <a:xfrm>
            <a:off x="557981" y="1059120"/>
            <a:ext cx="10825280" cy="3308598"/>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sz="2000" b="1" dirty="0">
                <a:solidFill>
                  <a:srgbClr val="004359"/>
                </a:solidFill>
                <a:latin typeface="Titillium Web" panose="00000500000000000000" pitchFamily="2" charset="0"/>
                <a:cs typeface="Calibri"/>
              </a:rPr>
              <a:t>Wie kommt eine Zollprüfung zustande?</a:t>
            </a:r>
            <a:endParaRPr lang="de-DE" sz="1600" b="1" dirty="0">
              <a:solidFill>
                <a:srgbClr val="004359"/>
              </a:solidFill>
              <a:latin typeface="Titillium Web" panose="00000500000000000000" pitchFamily="2" charset="0"/>
              <a:cs typeface="Calibri"/>
            </a:endParaRPr>
          </a:p>
          <a:p>
            <a:pPr>
              <a:lnSpc>
                <a:spcPct val="150000"/>
              </a:lnSpc>
            </a:pPr>
            <a:r>
              <a:rPr lang="de-DE" dirty="0">
                <a:solidFill>
                  <a:srgbClr val="004359"/>
                </a:solidFill>
                <a:latin typeface="Titillium Web" panose="00000500000000000000" pitchFamily="2" charset="0"/>
                <a:cs typeface="Calibri"/>
              </a:rPr>
              <a:t>Wann darf die Prüfung starten?</a:t>
            </a:r>
          </a:p>
          <a:p>
            <a:pPr>
              <a:buFont typeface="Arial" panose="020B0604020202020204" pitchFamily="34" charset="0"/>
              <a:buChar char="•"/>
            </a:pPr>
            <a:r>
              <a:rPr lang="de-DE" dirty="0"/>
              <a:t> </a:t>
            </a:r>
            <a:r>
              <a:rPr lang="de-DE" dirty="0">
                <a:solidFill>
                  <a:srgbClr val="004359"/>
                </a:solidFill>
                <a:latin typeface="Titillium Web" panose="00000500000000000000" pitchFamily="2" charset="0"/>
                <a:cs typeface="Calibri"/>
              </a:rPr>
              <a:t>Das Hauptzollamt  muss zuvor eine formelle Prüfungsanordnung erlassen haben (§§ 195 ff. AO), diese wird Ihnen postalisch zugestellt, beigefügt ist immer ein Merkblatt</a:t>
            </a:r>
          </a:p>
          <a:p>
            <a:pPr>
              <a:buFont typeface="Arial" panose="020B0604020202020204" pitchFamily="34" charset="0"/>
              <a:buChar char="•"/>
            </a:pPr>
            <a:r>
              <a:rPr lang="de-DE" dirty="0">
                <a:solidFill>
                  <a:srgbClr val="004359"/>
                </a:solidFill>
                <a:latin typeface="Titillium Web" panose="00000500000000000000" pitchFamily="2" charset="0"/>
                <a:cs typeface="Calibri"/>
              </a:rPr>
              <a:t> Ausnahmsweise kann ohne Prüfungsanordnung zu einer Prüfung übergegangen werden, wenn Feststellungen z.B. bei Ausübung der Steueraufsicht hierzu Anlass geben (§ 210 Abs. 4 AO)</a:t>
            </a:r>
          </a:p>
          <a:p>
            <a:pPr marL="742950" lvl="1" indent="-285750">
              <a:buFont typeface="Symbol" pitchFamily="2" charset="2"/>
              <a:buChar char="Þ"/>
            </a:pPr>
            <a:r>
              <a:rPr lang="de-DE" dirty="0">
                <a:solidFill>
                  <a:srgbClr val="004359"/>
                </a:solidFill>
                <a:latin typeface="Titillium Web" panose="00000500000000000000" pitchFamily="2" charset="0"/>
                <a:cs typeface="Calibri"/>
              </a:rPr>
              <a:t>Die Prüfungsanordnung der Person rechtzeitig zugestellt werden muss</a:t>
            </a:r>
          </a:p>
          <a:p>
            <a:pPr marL="742950" lvl="1" indent="-285750">
              <a:buFont typeface="Symbol" pitchFamily="2" charset="2"/>
              <a:buChar char="Þ"/>
            </a:pPr>
            <a:r>
              <a:rPr lang="de-DE" dirty="0">
                <a:solidFill>
                  <a:srgbClr val="004359"/>
                </a:solidFill>
                <a:latin typeface="Titillium Web" panose="00000500000000000000" pitchFamily="2" charset="0"/>
                <a:cs typeface="Calibri"/>
              </a:rPr>
              <a:t> in dieser Prüfungsanordnung finden Sie: den Namen des Prüfers und der Termin des Prüfungsbeginns und den Prüfungsumfang</a:t>
            </a:r>
          </a:p>
          <a:p>
            <a:pPr marL="742950" lvl="1" indent="-285750">
              <a:buFont typeface="Symbol" pitchFamily="2" charset="2"/>
              <a:buChar char="Þ"/>
            </a:pPr>
            <a:r>
              <a:rPr lang="de-DE" dirty="0">
                <a:solidFill>
                  <a:srgbClr val="004359"/>
                </a:solidFill>
                <a:latin typeface="Titillium Web" panose="00000500000000000000" pitchFamily="2" charset="0"/>
                <a:cs typeface="Calibri"/>
              </a:rPr>
              <a:t>Ausnahme: Gefahr der Verschleierung -&gt; dann kommt die Anordnung mit Beginn der Prüfung</a:t>
            </a:r>
          </a:p>
          <a:p>
            <a:pPr marL="742950" lvl="1" indent="-285750">
              <a:buFont typeface="Symbol" pitchFamily="2" charset="2"/>
              <a:buChar char="Þ"/>
            </a:pPr>
            <a:r>
              <a:rPr lang="de-DE" dirty="0">
                <a:solidFill>
                  <a:srgbClr val="004359"/>
                </a:solidFill>
                <a:latin typeface="Titillium Web" panose="00000500000000000000" pitchFamily="2" charset="0"/>
                <a:cs typeface="Calibri"/>
              </a:rPr>
              <a:t>Sie können im Bedarfsfall den Beginn der Prüfung verschieben</a:t>
            </a:r>
          </a:p>
        </p:txBody>
      </p:sp>
      <p:sp>
        <p:nvSpPr>
          <p:cNvPr id="7" name="Rechteck 6">
            <a:extLst>
              <a:ext uri="{FF2B5EF4-FFF2-40B4-BE49-F238E27FC236}">
                <a16:creationId xmlns:a16="http://schemas.microsoft.com/office/drawing/2014/main" id="{2517BC62-B51F-FA92-A498-8981A441B188}"/>
              </a:ext>
            </a:extLst>
          </p:cNvPr>
          <p:cNvSpPr/>
          <p:nvPr/>
        </p:nvSpPr>
        <p:spPr>
          <a:xfrm>
            <a:off x="1530132" y="6273338"/>
            <a:ext cx="9725301" cy="487034"/>
          </a:xfrm>
          <a:prstGeom prst="rect">
            <a:avLst/>
          </a:prstGeom>
          <a:solidFill>
            <a:srgbClr val="00435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bg1"/>
                </a:solidFill>
                <a:latin typeface="Titillium Web" panose="00000500000000000000" pitchFamily="2" charset="0"/>
              </a:rPr>
              <a:t>[Zollprüfung]	 	[25.09.2024]</a:t>
            </a:r>
          </a:p>
        </p:txBody>
      </p:sp>
      <p:sp>
        <p:nvSpPr>
          <p:cNvPr id="9" name="Rechteck 8">
            <a:extLst>
              <a:ext uri="{FF2B5EF4-FFF2-40B4-BE49-F238E27FC236}">
                <a16:creationId xmlns:a16="http://schemas.microsoft.com/office/drawing/2014/main" id="{6276822E-86F2-273D-7214-423DD8546107}"/>
              </a:ext>
            </a:extLst>
          </p:cNvPr>
          <p:cNvSpPr/>
          <p:nvPr/>
        </p:nvSpPr>
        <p:spPr>
          <a:xfrm>
            <a:off x="131421" y="109787"/>
            <a:ext cx="11926082" cy="627805"/>
          </a:xfrm>
          <a:prstGeom prst="rect">
            <a:avLst/>
          </a:prstGeom>
          <a:solidFill>
            <a:srgbClr val="00435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solidFill>
                  <a:schemeClr val="bg1"/>
                </a:solidFill>
                <a:latin typeface="Titillium Web" panose="00000500000000000000" pitchFamily="2" charset="0"/>
              </a:rPr>
              <a:t>[Zollprüfung] - </a:t>
            </a:r>
            <a:r>
              <a:rPr lang="de-DE" sz="2200" b="1" dirty="0">
                <a:solidFill>
                  <a:schemeClr val="bg1"/>
                </a:solidFill>
                <a:latin typeface="Titillium Web" panose="00000500000000000000" pitchFamily="2" charset="0"/>
              </a:rPr>
              <a:t>[Vor der Zollprüfung]</a:t>
            </a:r>
            <a:r>
              <a:rPr lang="de-DE" sz="2200" b="1" dirty="0">
                <a:solidFill>
                  <a:schemeClr val="bg1"/>
                </a:solidFill>
                <a:latin typeface="Titillium Web" panose="00000500000000000000" pitchFamily="2" charset="0"/>
                <a:cs typeface="Calibri" panose="020F0502020204030204"/>
              </a:rPr>
              <a:t> </a:t>
            </a:r>
          </a:p>
        </p:txBody>
      </p:sp>
      <p:pic>
        <p:nvPicPr>
          <p:cNvPr id="11" name="Grafik 10" descr="Ein Bild, das Schild, sitzend, dunkel, Frau enthält.&#10;&#10;Automatisch generierte Beschreibung">
            <a:extLst>
              <a:ext uri="{FF2B5EF4-FFF2-40B4-BE49-F238E27FC236}">
                <a16:creationId xmlns:a16="http://schemas.microsoft.com/office/drawing/2014/main" id="{5E46B41F-9978-64FC-032B-90F11FA626EF}"/>
              </a:ext>
            </a:extLst>
          </p:cNvPr>
          <p:cNvPicPr>
            <a:picLocks noChangeAspect="1"/>
          </p:cNvPicPr>
          <p:nvPr/>
        </p:nvPicPr>
        <p:blipFill rotWithShape="1">
          <a:blip r:embed="rId4">
            <a:extLst>
              <a:ext uri="{28A0092B-C50C-407E-A947-70E740481C1C}">
                <a14:useLocalDpi xmlns:a14="http://schemas.microsoft.com/office/drawing/2010/main" val="0"/>
              </a:ext>
            </a:extLst>
          </a:blip>
          <a:srcRect r="18763"/>
          <a:stretch/>
        </p:blipFill>
        <p:spPr>
          <a:xfrm>
            <a:off x="73774" y="6274501"/>
            <a:ext cx="1382584" cy="485871"/>
          </a:xfrm>
          <a:prstGeom prst="rect">
            <a:avLst/>
          </a:prstGeom>
        </p:spPr>
      </p:pic>
      <p:sp>
        <p:nvSpPr>
          <p:cNvPr id="15" name="Rechteck 14">
            <a:extLst>
              <a:ext uri="{FF2B5EF4-FFF2-40B4-BE49-F238E27FC236}">
                <a16:creationId xmlns:a16="http://schemas.microsoft.com/office/drawing/2014/main" id="{5F950FAD-2DAD-C90D-8FEB-5BE29CE746CA}"/>
              </a:ext>
            </a:extLst>
          </p:cNvPr>
          <p:cNvSpPr/>
          <p:nvPr/>
        </p:nvSpPr>
        <p:spPr>
          <a:xfrm>
            <a:off x="131421" y="109786"/>
            <a:ext cx="426561" cy="627805"/>
          </a:xfrm>
          <a:prstGeom prst="rect">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8AAE"/>
              </a:solidFill>
              <a:latin typeface="+mj-lt"/>
            </a:endParaRPr>
          </a:p>
        </p:txBody>
      </p:sp>
      <p:sp>
        <p:nvSpPr>
          <p:cNvPr id="35" name="Gleichschenkliges Dreieck 34">
            <a:extLst>
              <a:ext uri="{FF2B5EF4-FFF2-40B4-BE49-F238E27FC236}">
                <a16:creationId xmlns:a16="http://schemas.microsoft.com/office/drawing/2014/main" id="{824842C9-8B1A-F940-139B-09A96AE2C142}"/>
              </a:ext>
            </a:extLst>
          </p:cNvPr>
          <p:cNvSpPr/>
          <p:nvPr/>
        </p:nvSpPr>
        <p:spPr>
          <a:xfrm rot="5400000">
            <a:off x="1339236" y="6464236"/>
            <a:ext cx="487032" cy="105240"/>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Gleichschenkliges Dreieck 36">
            <a:extLst>
              <a:ext uri="{FF2B5EF4-FFF2-40B4-BE49-F238E27FC236}">
                <a16:creationId xmlns:a16="http://schemas.microsoft.com/office/drawing/2014/main" id="{EC58C203-113D-9666-9E84-F02745C00279}"/>
              </a:ext>
            </a:extLst>
          </p:cNvPr>
          <p:cNvSpPr/>
          <p:nvPr/>
        </p:nvSpPr>
        <p:spPr>
          <a:xfrm rot="16200000">
            <a:off x="10964892" y="6464442"/>
            <a:ext cx="487032" cy="105240"/>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Gleichschenkliges Dreieck 38">
            <a:extLst>
              <a:ext uri="{FF2B5EF4-FFF2-40B4-BE49-F238E27FC236}">
                <a16:creationId xmlns:a16="http://schemas.microsoft.com/office/drawing/2014/main" id="{5E454475-5D30-23B9-717C-075289A6B262}"/>
              </a:ext>
            </a:extLst>
          </p:cNvPr>
          <p:cNvSpPr/>
          <p:nvPr/>
        </p:nvSpPr>
        <p:spPr>
          <a:xfrm rot="5400000">
            <a:off x="294540" y="373227"/>
            <a:ext cx="627805" cy="100924"/>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4237680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F5017-CB6D-BC5B-A592-037DC0A19E3F}"/>
            </a:ext>
          </a:extLst>
        </p:cNvPr>
        <p:cNvGrpSpPr/>
        <p:nvPr/>
      </p:nvGrpSpPr>
      <p:grpSpPr>
        <a:xfrm>
          <a:off x="0" y="0"/>
          <a:ext cx="0" cy="0"/>
          <a:chOff x="0" y="0"/>
          <a:chExt cx="0" cy="0"/>
        </a:xfrm>
      </p:grpSpPr>
      <p:pic>
        <p:nvPicPr>
          <p:cNvPr id="1028" name="Picture 4">
            <a:extLst>
              <a:ext uri="{FF2B5EF4-FFF2-40B4-BE49-F238E27FC236}">
                <a16:creationId xmlns:a16="http://schemas.microsoft.com/office/drawing/2014/main" id="{EDF85010-A97E-557E-0D5A-1EEB2A4F46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eck 5">
            <a:extLst>
              <a:ext uri="{FF2B5EF4-FFF2-40B4-BE49-F238E27FC236}">
                <a16:creationId xmlns:a16="http://schemas.microsoft.com/office/drawing/2014/main" id="{07D07D58-BF79-FEAB-7833-6FD4244AC91A}"/>
              </a:ext>
            </a:extLst>
          </p:cNvPr>
          <p:cNvSpPr/>
          <p:nvPr/>
        </p:nvSpPr>
        <p:spPr>
          <a:xfrm>
            <a:off x="11344102" y="6273338"/>
            <a:ext cx="713401" cy="487034"/>
          </a:xfrm>
          <a:prstGeom prst="rect">
            <a:avLst/>
          </a:prstGeom>
          <a:solidFill>
            <a:srgbClr val="BACF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8AAE"/>
              </a:solidFill>
              <a:latin typeface="+mj-lt"/>
            </a:endParaRPr>
          </a:p>
        </p:txBody>
      </p:sp>
      <p:sp>
        <p:nvSpPr>
          <p:cNvPr id="3" name="Foliennummernplatzhalter 2">
            <a:extLst>
              <a:ext uri="{FF2B5EF4-FFF2-40B4-BE49-F238E27FC236}">
                <a16:creationId xmlns:a16="http://schemas.microsoft.com/office/drawing/2014/main" id="{2221F6FF-89DB-262E-B4D3-3CEA62AB543C}"/>
              </a:ext>
            </a:extLst>
          </p:cNvPr>
          <p:cNvSpPr>
            <a:spLocks noGrp="1"/>
          </p:cNvSpPr>
          <p:nvPr>
            <p:ph type="sldNum" sz="quarter" idx="12"/>
          </p:nvPr>
        </p:nvSpPr>
        <p:spPr>
          <a:xfrm>
            <a:off x="11538011" y="6334292"/>
            <a:ext cx="325582" cy="365125"/>
          </a:xfrm>
        </p:spPr>
        <p:txBody>
          <a:bodyPr/>
          <a:lstStyle/>
          <a:p>
            <a:fld id="{FAC1C434-31DD-49E2-A4ED-9B6F0DB5DE80}" type="slidenum">
              <a:rPr lang="de-DE" sz="1400" smtClean="0">
                <a:solidFill>
                  <a:schemeClr val="bg1"/>
                </a:solidFill>
              </a:rPr>
              <a:t>13</a:t>
            </a:fld>
            <a:endParaRPr lang="de-DE" sz="1400">
              <a:solidFill>
                <a:schemeClr val="bg1"/>
              </a:solidFill>
            </a:endParaRPr>
          </a:p>
        </p:txBody>
      </p:sp>
      <p:sp>
        <p:nvSpPr>
          <p:cNvPr id="24" name="Textfeld 23">
            <a:extLst>
              <a:ext uri="{FF2B5EF4-FFF2-40B4-BE49-F238E27FC236}">
                <a16:creationId xmlns:a16="http://schemas.microsoft.com/office/drawing/2014/main" id="{AD61D953-0D46-4300-A6C2-4D59890B030A}"/>
              </a:ext>
            </a:extLst>
          </p:cNvPr>
          <p:cNvSpPr txBox="1"/>
          <p:nvPr/>
        </p:nvSpPr>
        <p:spPr>
          <a:xfrm>
            <a:off x="557981" y="1059120"/>
            <a:ext cx="10825280" cy="4693593"/>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sz="2000" b="1" dirty="0">
                <a:solidFill>
                  <a:srgbClr val="004359"/>
                </a:solidFill>
                <a:latin typeface="Titillium Web" panose="00000500000000000000" pitchFamily="2" charset="0"/>
                <a:cs typeface="Calibri"/>
              </a:rPr>
              <a:t>Diese Angaben müssen in der Prüfungsanordnung enthalten sein?</a:t>
            </a:r>
            <a:endParaRPr lang="de-DE" sz="1600" b="1" dirty="0">
              <a:solidFill>
                <a:srgbClr val="004359"/>
              </a:solidFill>
              <a:latin typeface="Titillium Web" panose="00000500000000000000" pitchFamily="2" charset="0"/>
              <a:cs typeface="Calibri"/>
            </a:endParaRPr>
          </a:p>
          <a:p>
            <a:pPr>
              <a:lnSpc>
                <a:spcPct val="150000"/>
              </a:lnSpc>
            </a:pPr>
            <a:r>
              <a:rPr lang="de-DE" dirty="0">
                <a:solidFill>
                  <a:srgbClr val="004359"/>
                </a:solidFill>
                <a:latin typeface="Titillium Web" panose="00000500000000000000" pitchFamily="2" charset="0"/>
                <a:cs typeface="Calibri"/>
              </a:rPr>
              <a:t>Prüfen Sie die </a:t>
            </a:r>
            <a:r>
              <a:rPr lang="de-DE" b="1" dirty="0">
                <a:solidFill>
                  <a:srgbClr val="004359"/>
                </a:solidFill>
                <a:latin typeface="Titillium Web" panose="00000500000000000000" pitchFamily="2" charset="0"/>
                <a:cs typeface="Calibri"/>
              </a:rPr>
              <a:t>Prüfungsanordnung</a:t>
            </a:r>
            <a:r>
              <a:rPr lang="de-DE" dirty="0">
                <a:solidFill>
                  <a:srgbClr val="004359"/>
                </a:solidFill>
                <a:latin typeface="Titillium Web" panose="00000500000000000000" pitchFamily="2" charset="0"/>
                <a:cs typeface="Calibri"/>
              </a:rPr>
              <a:t> auf folgende </a:t>
            </a:r>
            <a:r>
              <a:rPr lang="de-DE" b="1" dirty="0">
                <a:solidFill>
                  <a:srgbClr val="004359"/>
                </a:solidFill>
                <a:latin typeface="Titillium Web" panose="00000500000000000000" pitchFamily="2" charset="0"/>
                <a:cs typeface="Calibri"/>
              </a:rPr>
              <a:t>Inhalte</a:t>
            </a:r>
            <a:r>
              <a:rPr lang="de-DE" dirty="0">
                <a:solidFill>
                  <a:srgbClr val="004359"/>
                </a:solidFill>
                <a:latin typeface="Titillium Web" panose="00000500000000000000" pitchFamily="2" charset="0"/>
                <a:cs typeface="Calibri"/>
              </a:rPr>
              <a:t>:</a:t>
            </a:r>
          </a:p>
          <a:p>
            <a:pPr>
              <a:buFont typeface="Arial" panose="020B0604020202020204" pitchFamily="34" charset="0"/>
              <a:buChar char="•"/>
            </a:pPr>
            <a:r>
              <a:rPr lang="de-DE" dirty="0">
                <a:solidFill>
                  <a:srgbClr val="004359"/>
                </a:solidFill>
                <a:latin typeface="Titillium Web" panose="00000500000000000000" pitchFamily="2" charset="0"/>
                <a:cs typeface="Calibri"/>
              </a:rPr>
              <a:t> die anordnende Stelle (= zuständiges Hauptzollamt)</a:t>
            </a:r>
          </a:p>
          <a:p>
            <a:pPr>
              <a:buFont typeface="Arial" panose="020B0604020202020204" pitchFamily="34" charset="0"/>
              <a:buChar char="•"/>
            </a:pPr>
            <a:r>
              <a:rPr lang="de-DE" dirty="0">
                <a:solidFill>
                  <a:srgbClr val="004359"/>
                </a:solidFill>
                <a:latin typeface="Titillium Web" panose="00000500000000000000" pitchFamily="2" charset="0"/>
                <a:cs typeface="Calibri"/>
              </a:rPr>
              <a:t> die Rechtsgrundlage für die Prüfung</a:t>
            </a:r>
          </a:p>
          <a:p>
            <a:pPr>
              <a:buFont typeface="Arial" panose="020B0604020202020204" pitchFamily="34" charset="0"/>
              <a:buChar char="•"/>
            </a:pPr>
            <a:r>
              <a:rPr lang="de-DE" dirty="0">
                <a:solidFill>
                  <a:srgbClr val="004359"/>
                </a:solidFill>
                <a:latin typeface="Titillium Web" panose="00000500000000000000" pitchFamily="2" charset="0"/>
                <a:cs typeface="Calibri"/>
              </a:rPr>
              <a:t> den Adressaten der Prüfung, d.h. die genaue Bezeichnung der Person(en) oder des Unternehmens, die geprüft werden sollen</a:t>
            </a:r>
          </a:p>
          <a:p>
            <a:pPr>
              <a:buFont typeface="Arial" panose="020B0604020202020204" pitchFamily="34" charset="0"/>
              <a:buChar char="•"/>
            </a:pPr>
            <a:r>
              <a:rPr lang="de-DE" dirty="0">
                <a:solidFill>
                  <a:srgbClr val="004359"/>
                </a:solidFill>
                <a:latin typeface="Titillium Web" panose="00000500000000000000" pitchFamily="2" charset="0"/>
                <a:cs typeface="Calibri"/>
              </a:rPr>
              <a:t> den Zeitraum, der geprüft werden soll (z.B. 1. Januar 2023 bis 31. Dezember 2023)</a:t>
            </a:r>
          </a:p>
          <a:p>
            <a:pPr>
              <a:buFont typeface="Arial" panose="020B0604020202020204" pitchFamily="34" charset="0"/>
              <a:buChar char="•"/>
            </a:pPr>
            <a:r>
              <a:rPr lang="de-DE" dirty="0">
                <a:solidFill>
                  <a:srgbClr val="004359"/>
                </a:solidFill>
                <a:latin typeface="Titillium Web" panose="00000500000000000000" pitchFamily="2" charset="0"/>
                <a:cs typeface="Calibri"/>
              </a:rPr>
              <a:t> den Prüfungsumfang:</a:t>
            </a:r>
          </a:p>
          <a:p>
            <a:pPr marL="742950" lvl="1" indent="-285750">
              <a:buFont typeface="Wingdings" pitchFamily="2" charset="2"/>
              <a:buChar char="Ø"/>
            </a:pPr>
            <a:r>
              <a:rPr lang="de-DE" dirty="0">
                <a:solidFill>
                  <a:srgbClr val="004359"/>
                </a:solidFill>
                <a:latin typeface="Titillium Web" panose="00000500000000000000" pitchFamily="2" charset="0"/>
                <a:cs typeface="Calibri"/>
              </a:rPr>
              <a:t>welche Steuerarten (z.B. Einfuhrabgaben oder Energiesteuer) oder Steuervergütungen (z.B. Stromsteuervergütung) und welche Sachverhalte (z.B. steuerfreie Verwendung) geprüft werden sollen</a:t>
            </a:r>
          </a:p>
          <a:p>
            <a:pPr marL="742950" lvl="1" indent="-285750">
              <a:buFont typeface="Wingdings" pitchFamily="2" charset="2"/>
              <a:buChar char="Ø"/>
            </a:pPr>
            <a:r>
              <a:rPr lang="de-DE" dirty="0">
                <a:solidFill>
                  <a:srgbClr val="004359"/>
                </a:solidFill>
                <a:latin typeface="Titillium Web" panose="00000500000000000000" pitchFamily="2" charset="0"/>
                <a:cs typeface="Calibri"/>
              </a:rPr>
              <a:t>sofern nur bestimmte Vorgänge zu prüfen sind, welche Vorgänge geprüft werden sollen, z.B. Einfuhren von einem bestimmten Lieferanten (entweder in Form einer umfassenden Einfuhrhandelsprüfung oder als Prüfung bestimmter Sachverhalte wie beispielsweise des Zollwerts oder des präferenziellen Warenursprungs)</a:t>
            </a:r>
          </a:p>
          <a:p>
            <a:r>
              <a:rPr lang="de-DE" dirty="0">
                <a:solidFill>
                  <a:srgbClr val="004359"/>
                </a:solidFill>
                <a:latin typeface="Titillium Web" panose="00000500000000000000" pitchFamily="2" charset="0"/>
                <a:cs typeface="Calibri"/>
              </a:rPr>
              <a:t> =&gt; Der Prüfer darf die Prüfung nicht selbständig ausdehnen, dies muss mit einer neuen Prüfungsanordnung einhergehen</a:t>
            </a:r>
          </a:p>
        </p:txBody>
      </p:sp>
      <p:sp>
        <p:nvSpPr>
          <p:cNvPr id="7" name="Rechteck 6">
            <a:extLst>
              <a:ext uri="{FF2B5EF4-FFF2-40B4-BE49-F238E27FC236}">
                <a16:creationId xmlns:a16="http://schemas.microsoft.com/office/drawing/2014/main" id="{FAAA7F9A-05F4-43B9-EE59-4859DD60D81F}"/>
              </a:ext>
            </a:extLst>
          </p:cNvPr>
          <p:cNvSpPr/>
          <p:nvPr/>
        </p:nvSpPr>
        <p:spPr>
          <a:xfrm>
            <a:off x="1530132" y="6273338"/>
            <a:ext cx="9725301" cy="487034"/>
          </a:xfrm>
          <a:prstGeom prst="rect">
            <a:avLst/>
          </a:prstGeom>
          <a:solidFill>
            <a:srgbClr val="00435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bg1"/>
                </a:solidFill>
                <a:latin typeface="Titillium Web" panose="00000500000000000000" pitchFamily="2" charset="0"/>
              </a:rPr>
              <a:t>[Zollprüfung]	 	[25.09.2024]</a:t>
            </a:r>
          </a:p>
        </p:txBody>
      </p:sp>
      <p:sp>
        <p:nvSpPr>
          <p:cNvPr id="9" name="Rechteck 8">
            <a:extLst>
              <a:ext uri="{FF2B5EF4-FFF2-40B4-BE49-F238E27FC236}">
                <a16:creationId xmlns:a16="http://schemas.microsoft.com/office/drawing/2014/main" id="{8942963E-BF55-06F0-C74D-F8A3AD0F554E}"/>
              </a:ext>
            </a:extLst>
          </p:cNvPr>
          <p:cNvSpPr/>
          <p:nvPr/>
        </p:nvSpPr>
        <p:spPr>
          <a:xfrm>
            <a:off x="131421" y="109787"/>
            <a:ext cx="11926082" cy="627805"/>
          </a:xfrm>
          <a:prstGeom prst="rect">
            <a:avLst/>
          </a:prstGeom>
          <a:solidFill>
            <a:srgbClr val="00435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solidFill>
                  <a:schemeClr val="bg1"/>
                </a:solidFill>
                <a:latin typeface="Titillium Web" panose="00000500000000000000" pitchFamily="2" charset="0"/>
              </a:rPr>
              <a:t>[Zollprüfung] - </a:t>
            </a:r>
            <a:r>
              <a:rPr lang="de-DE" sz="2200" b="1" dirty="0">
                <a:solidFill>
                  <a:schemeClr val="bg1"/>
                </a:solidFill>
                <a:latin typeface="Titillium Web" panose="00000500000000000000" pitchFamily="2" charset="0"/>
              </a:rPr>
              <a:t>[Vor der Zollprüfung]</a:t>
            </a:r>
            <a:r>
              <a:rPr lang="de-DE" sz="2200" b="1" dirty="0">
                <a:solidFill>
                  <a:schemeClr val="bg1"/>
                </a:solidFill>
                <a:latin typeface="Titillium Web" panose="00000500000000000000" pitchFamily="2" charset="0"/>
                <a:cs typeface="Calibri" panose="020F0502020204030204"/>
              </a:rPr>
              <a:t> </a:t>
            </a:r>
          </a:p>
        </p:txBody>
      </p:sp>
      <p:pic>
        <p:nvPicPr>
          <p:cNvPr id="11" name="Grafik 10" descr="Ein Bild, das Schild, sitzend, dunkel, Frau enthält.&#10;&#10;Automatisch generierte Beschreibung">
            <a:extLst>
              <a:ext uri="{FF2B5EF4-FFF2-40B4-BE49-F238E27FC236}">
                <a16:creationId xmlns:a16="http://schemas.microsoft.com/office/drawing/2014/main" id="{413EC191-6A4A-5030-6A0E-575EEC1E4605}"/>
              </a:ext>
            </a:extLst>
          </p:cNvPr>
          <p:cNvPicPr>
            <a:picLocks noChangeAspect="1"/>
          </p:cNvPicPr>
          <p:nvPr/>
        </p:nvPicPr>
        <p:blipFill rotWithShape="1">
          <a:blip r:embed="rId4">
            <a:extLst>
              <a:ext uri="{28A0092B-C50C-407E-A947-70E740481C1C}">
                <a14:useLocalDpi xmlns:a14="http://schemas.microsoft.com/office/drawing/2010/main" val="0"/>
              </a:ext>
            </a:extLst>
          </a:blip>
          <a:srcRect r="18763"/>
          <a:stretch/>
        </p:blipFill>
        <p:spPr>
          <a:xfrm>
            <a:off x="73774" y="6274501"/>
            <a:ext cx="1382584" cy="485871"/>
          </a:xfrm>
          <a:prstGeom prst="rect">
            <a:avLst/>
          </a:prstGeom>
        </p:spPr>
      </p:pic>
      <p:sp>
        <p:nvSpPr>
          <p:cNvPr id="15" name="Rechteck 14">
            <a:extLst>
              <a:ext uri="{FF2B5EF4-FFF2-40B4-BE49-F238E27FC236}">
                <a16:creationId xmlns:a16="http://schemas.microsoft.com/office/drawing/2014/main" id="{B3CFC65F-7160-6A2F-C5AB-0D224DFD209F}"/>
              </a:ext>
            </a:extLst>
          </p:cNvPr>
          <p:cNvSpPr/>
          <p:nvPr/>
        </p:nvSpPr>
        <p:spPr>
          <a:xfrm>
            <a:off x="131421" y="109786"/>
            <a:ext cx="426561" cy="627805"/>
          </a:xfrm>
          <a:prstGeom prst="rect">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8AAE"/>
              </a:solidFill>
              <a:latin typeface="+mj-lt"/>
            </a:endParaRPr>
          </a:p>
        </p:txBody>
      </p:sp>
      <p:sp>
        <p:nvSpPr>
          <p:cNvPr id="35" name="Gleichschenkliges Dreieck 34">
            <a:extLst>
              <a:ext uri="{FF2B5EF4-FFF2-40B4-BE49-F238E27FC236}">
                <a16:creationId xmlns:a16="http://schemas.microsoft.com/office/drawing/2014/main" id="{F45032EE-BADC-F8E3-015E-EAA9E2EA6021}"/>
              </a:ext>
            </a:extLst>
          </p:cNvPr>
          <p:cNvSpPr/>
          <p:nvPr/>
        </p:nvSpPr>
        <p:spPr>
          <a:xfrm rot="5400000">
            <a:off x="1339236" y="6464236"/>
            <a:ext cx="487032" cy="105240"/>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Gleichschenkliges Dreieck 36">
            <a:extLst>
              <a:ext uri="{FF2B5EF4-FFF2-40B4-BE49-F238E27FC236}">
                <a16:creationId xmlns:a16="http://schemas.microsoft.com/office/drawing/2014/main" id="{22017E21-011A-0B22-A17F-A8EEA66F5566}"/>
              </a:ext>
            </a:extLst>
          </p:cNvPr>
          <p:cNvSpPr/>
          <p:nvPr/>
        </p:nvSpPr>
        <p:spPr>
          <a:xfrm rot="16200000">
            <a:off x="10964892" y="6464442"/>
            <a:ext cx="487032" cy="105240"/>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Gleichschenkliges Dreieck 38">
            <a:extLst>
              <a:ext uri="{FF2B5EF4-FFF2-40B4-BE49-F238E27FC236}">
                <a16:creationId xmlns:a16="http://schemas.microsoft.com/office/drawing/2014/main" id="{866DB7AA-5BBE-F191-9ECA-6EB76A794604}"/>
              </a:ext>
            </a:extLst>
          </p:cNvPr>
          <p:cNvSpPr/>
          <p:nvPr/>
        </p:nvSpPr>
        <p:spPr>
          <a:xfrm rot="5400000">
            <a:off x="294540" y="373227"/>
            <a:ext cx="627805" cy="100924"/>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0307964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BA8A4-B5F3-E481-D3E2-45C4A361B5AB}"/>
            </a:ext>
          </a:extLst>
        </p:cNvPr>
        <p:cNvGrpSpPr/>
        <p:nvPr/>
      </p:nvGrpSpPr>
      <p:grpSpPr>
        <a:xfrm>
          <a:off x="0" y="0"/>
          <a:ext cx="0" cy="0"/>
          <a:chOff x="0" y="0"/>
          <a:chExt cx="0" cy="0"/>
        </a:xfrm>
      </p:grpSpPr>
      <p:pic>
        <p:nvPicPr>
          <p:cNvPr id="1028" name="Picture 4">
            <a:extLst>
              <a:ext uri="{FF2B5EF4-FFF2-40B4-BE49-F238E27FC236}">
                <a16:creationId xmlns:a16="http://schemas.microsoft.com/office/drawing/2014/main" id="{DC72D420-726B-6441-71F9-7F536FCFC6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eck 5">
            <a:extLst>
              <a:ext uri="{FF2B5EF4-FFF2-40B4-BE49-F238E27FC236}">
                <a16:creationId xmlns:a16="http://schemas.microsoft.com/office/drawing/2014/main" id="{5E5A5F74-854A-AC83-B146-86B39DBC429D}"/>
              </a:ext>
            </a:extLst>
          </p:cNvPr>
          <p:cNvSpPr/>
          <p:nvPr/>
        </p:nvSpPr>
        <p:spPr>
          <a:xfrm>
            <a:off x="11344102" y="6273338"/>
            <a:ext cx="713401" cy="487034"/>
          </a:xfrm>
          <a:prstGeom prst="rect">
            <a:avLst/>
          </a:prstGeom>
          <a:solidFill>
            <a:srgbClr val="BACF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8AAE"/>
              </a:solidFill>
              <a:latin typeface="+mj-lt"/>
            </a:endParaRPr>
          </a:p>
        </p:txBody>
      </p:sp>
      <p:sp>
        <p:nvSpPr>
          <p:cNvPr id="3" name="Foliennummernplatzhalter 2">
            <a:extLst>
              <a:ext uri="{FF2B5EF4-FFF2-40B4-BE49-F238E27FC236}">
                <a16:creationId xmlns:a16="http://schemas.microsoft.com/office/drawing/2014/main" id="{6610D241-7E0C-266D-0768-1E21B9055D07}"/>
              </a:ext>
            </a:extLst>
          </p:cNvPr>
          <p:cNvSpPr>
            <a:spLocks noGrp="1"/>
          </p:cNvSpPr>
          <p:nvPr>
            <p:ph type="sldNum" sz="quarter" idx="12"/>
          </p:nvPr>
        </p:nvSpPr>
        <p:spPr>
          <a:xfrm>
            <a:off x="11538011" y="6334292"/>
            <a:ext cx="325582" cy="365125"/>
          </a:xfrm>
        </p:spPr>
        <p:txBody>
          <a:bodyPr/>
          <a:lstStyle/>
          <a:p>
            <a:fld id="{FAC1C434-31DD-49E2-A4ED-9B6F0DB5DE80}" type="slidenum">
              <a:rPr lang="de-DE" sz="1400" smtClean="0">
                <a:solidFill>
                  <a:schemeClr val="bg1"/>
                </a:solidFill>
              </a:rPr>
              <a:t>14</a:t>
            </a:fld>
            <a:endParaRPr lang="de-DE" sz="1400">
              <a:solidFill>
                <a:schemeClr val="bg1"/>
              </a:solidFill>
            </a:endParaRPr>
          </a:p>
        </p:txBody>
      </p:sp>
      <p:sp>
        <p:nvSpPr>
          <p:cNvPr id="24" name="Textfeld 23">
            <a:extLst>
              <a:ext uri="{FF2B5EF4-FFF2-40B4-BE49-F238E27FC236}">
                <a16:creationId xmlns:a16="http://schemas.microsoft.com/office/drawing/2014/main" id="{A5AFE4A1-9B52-4959-450A-E6717002F86C}"/>
              </a:ext>
            </a:extLst>
          </p:cNvPr>
          <p:cNvSpPr txBox="1"/>
          <p:nvPr/>
        </p:nvSpPr>
        <p:spPr>
          <a:xfrm>
            <a:off x="557981" y="1059120"/>
            <a:ext cx="10825280" cy="2339102"/>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sz="2000" b="1" dirty="0">
                <a:solidFill>
                  <a:srgbClr val="004359"/>
                </a:solidFill>
                <a:latin typeface="Titillium Web" panose="00000500000000000000" pitchFamily="2" charset="0"/>
                <a:cs typeface="Calibri"/>
              </a:rPr>
              <a:t>Was sind die wichtigsten Prüfpunkte in einer Zollprüfung?</a:t>
            </a:r>
            <a:endParaRPr lang="de-DE" sz="1600" b="1" dirty="0">
              <a:solidFill>
                <a:srgbClr val="004359"/>
              </a:solidFill>
              <a:latin typeface="Titillium Web" panose="00000500000000000000" pitchFamily="2" charset="0"/>
              <a:cs typeface="Calibri"/>
            </a:endParaRPr>
          </a:p>
          <a:p>
            <a:pPr>
              <a:lnSpc>
                <a:spcPct val="150000"/>
              </a:lnSpc>
            </a:pPr>
            <a:r>
              <a:rPr lang="de-DE" dirty="0">
                <a:solidFill>
                  <a:srgbClr val="004359"/>
                </a:solidFill>
                <a:latin typeface="Titillium Web" panose="00000500000000000000" pitchFamily="2" charset="0"/>
                <a:cs typeface="Calibri"/>
              </a:rPr>
              <a:t>Zu den wichtigsten Prüfpunkten innerhalb einer Zollprüfung gehören folgende Punkte:</a:t>
            </a:r>
          </a:p>
          <a:p>
            <a:pPr>
              <a:lnSpc>
                <a:spcPct val="150000"/>
              </a:lnSpc>
            </a:pPr>
            <a:endParaRPr lang="de-DE" dirty="0">
              <a:solidFill>
                <a:srgbClr val="004359"/>
              </a:solidFill>
              <a:latin typeface="Titillium Web" panose="00000500000000000000" pitchFamily="2" charset="0"/>
              <a:cs typeface="Calibri"/>
            </a:endParaRPr>
          </a:p>
          <a:p>
            <a:pPr>
              <a:buFont typeface="Arial" panose="020B0604020202020204" pitchFamily="34" charset="0"/>
              <a:buChar char="•"/>
            </a:pPr>
            <a:r>
              <a:rPr lang="de-DE" dirty="0">
                <a:solidFill>
                  <a:srgbClr val="004359"/>
                </a:solidFill>
                <a:latin typeface="Titillium Web" panose="00000500000000000000" pitchFamily="2" charset="0"/>
                <a:cs typeface="Calibri"/>
              </a:rPr>
              <a:t> Haben Sie die importierten Waren korrekt eingereiht?</a:t>
            </a:r>
          </a:p>
          <a:p>
            <a:pPr lvl="1">
              <a:buFont typeface="Arial" panose="020B0604020202020204" pitchFamily="34" charset="0"/>
              <a:buChar char="•"/>
            </a:pPr>
            <a:r>
              <a:rPr lang="de-DE" dirty="0">
                <a:solidFill>
                  <a:srgbClr val="004359"/>
                </a:solidFill>
                <a:latin typeface="Titillium Web" panose="00000500000000000000" pitchFamily="2" charset="0"/>
                <a:cs typeface="Calibri"/>
              </a:rPr>
              <a:t> Diese möglichen Fehlerquellen gibt es!</a:t>
            </a:r>
          </a:p>
          <a:p>
            <a:pPr lvl="1">
              <a:buFont typeface="Arial" panose="020B0604020202020204" pitchFamily="34" charset="0"/>
              <a:buChar char="•"/>
            </a:pPr>
            <a:r>
              <a:rPr lang="de-DE" dirty="0">
                <a:solidFill>
                  <a:srgbClr val="004359"/>
                </a:solidFill>
                <a:latin typeface="Titillium Web" panose="00000500000000000000" pitchFamily="2" charset="0"/>
                <a:cs typeface="Calibri"/>
              </a:rPr>
              <a:t> Hier schaut der Zoll besonders drauf!</a:t>
            </a:r>
          </a:p>
          <a:p>
            <a:pPr lvl="1">
              <a:buFont typeface="Arial" panose="020B0604020202020204" pitchFamily="34" charset="0"/>
              <a:buChar char="•"/>
            </a:pPr>
            <a:r>
              <a:rPr lang="de-DE" dirty="0">
                <a:solidFill>
                  <a:srgbClr val="004359"/>
                </a:solidFill>
                <a:latin typeface="Titillium Web" panose="00000500000000000000" pitchFamily="2" charset="0"/>
                <a:cs typeface="Calibri"/>
              </a:rPr>
              <a:t> Welche Lösungsansätze gibt es?</a:t>
            </a:r>
          </a:p>
        </p:txBody>
      </p:sp>
      <p:sp>
        <p:nvSpPr>
          <p:cNvPr id="7" name="Rechteck 6">
            <a:extLst>
              <a:ext uri="{FF2B5EF4-FFF2-40B4-BE49-F238E27FC236}">
                <a16:creationId xmlns:a16="http://schemas.microsoft.com/office/drawing/2014/main" id="{CEEA642A-FC04-ABB8-6CBA-E8DF122D1A5C}"/>
              </a:ext>
            </a:extLst>
          </p:cNvPr>
          <p:cNvSpPr/>
          <p:nvPr/>
        </p:nvSpPr>
        <p:spPr>
          <a:xfrm>
            <a:off x="1530132" y="6273338"/>
            <a:ext cx="9725301" cy="487034"/>
          </a:xfrm>
          <a:prstGeom prst="rect">
            <a:avLst/>
          </a:prstGeom>
          <a:solidFill>
            <a:srgbClr val="00435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bg1"/>
                </a:solidFill>
                <a:latin typeface="Titillium Web" panose="00000500000000000000" pitchFamily="2" charset="0"/>
              </a:rPr>
              <a:t>[Zollprüfung]	 	[25.09.2024]</a:t>
            </a:r>
          </a:p>
        </p:txBody>
      </p:sp>
      <p:sp>
        <p:nvSpPr>
          <p:cNvPr id="9" name="Rechteck 8">
            <a:extLst>
              <a:ext uri="{FF2B5EF4-FFF2-40B4-BE49-F238E27FC236}">
                <a16:creationId xmlns:a16="http://schemas.microsoft.com/office/drawing/2014/main" id="{C52F38E6-4D6D-79DE-55E4-77DD69345D85}"/>
              </a:ext>
            </a:extLst>
          </p:cNvPr>
          <p:cNvSpPr/>
          <p:nvPr/>
        </p:nvSpPr>
        <p:spPr>
          <a:xfrm>
            <a:off x="131421" y="109787"/>
            <a:ext cx="11926082" cy="627805"/>
          </a:xfrm>
          <a:prstGeom prst="rect">
            <a:avLst/>
          </a:prstGeom>
          <a:solidFill>
            <a:srgbClr val="00435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solidFill>
                  <a:schemeClr val="bg1"/>
                </a:solidFill>
                <a:latin typeface="Titillium Web" panose="00000500000000000000" pitchFamily="2" charset="0"/>
              </a:rPr>
              <a:t>[Zollprüfung] - </a:t>
            </a:r>
            <a:r>
              <a:rPr lang="de-DE" sz="2200" b="1" dirty="0">
                <a:solidFill>
                  <a:schemeClr val="bg1"/>
                </a:solidFill>
                <a:latin typeface="Titillium Web" panose="00000500000000000000" pitchFamily="2" charset="0"/>
              </a:rPr>
              <a:t>[Ablauf der Zollprüfung]</a:t>
            </a:r>
            <a:r>
              <a:rPr lang="de-DE" sz="2200" b="1" dirty="0">
                <a:solidFill>
                  <a:schemeClr val="bg1"/>
                </a:solidFill>
                <a:latin typeface="Titillium Web" panose="00000500000000000000" pitchFamily="2" charset="0"/>
                <a:cs typeface="Calibri" panose="020F0502020204030204"/>
              </a:rPr>
              <a:t> </a:t>
            </a:r>
          </a:p>
        </p:txBody>
      </p:sp>
      <p:pic>
        <p:nvPicPr>
          <p:cNvPr id="11" name="Grafik 10" descr="Ein Bild, das Schild, sitzend, dunkel, Frau enthält.&#10;&#10;Automatisch generierte Beschreibung">
            <a:extLst>
              <a:ext uri="{FF2B5EF4-FFF2-40B4-BE49-F238E27FC236}">
                <a16:creationId xmlns:a16="http://schemas.microsoft.com/office/drawing/2014/main" id="{958B1987-FDF0-9558-30AE-58EDA7436D85}"/>
              </a:ext>
            </a:extLst>
          </p:cNvPr>
          <p:cNvPicPr>
            <a:picLocks noChangeAspect="1"/>
          </p:cNvPicPr>
          <p:nvPr/>
        </p:nvPicPr>
        <p:blipFill rotWithShape="1">
          <a:blip r:embed="rId4">
            <a:extLst>
              <a:ext uri="{28A0092B-C50C-407E-A947-70E740481C1C}">
                <a14:useLocalDpi xmlns:a14="http://schemas.microsoft.com/office/drawing/2010/main" val="0"/>
              </a:ext>
            </a:extLst>
          </a:blip>
          <a:srcRect r="18763"/>
          <a:stretch/>
        </p:blipFill>
        <p:spPr>
          <a:xfrm>
            <a:off x="73774" y="6274501"/>
            <a:ext cx="1382584" cy="485871"/>
          </a:xfrm>
          <a:prstGeom prst="rect">
            <a:avLst/>
          </a:prstGeom>
        </p:spPr>
      </p:pic>
      <p:sp>
        <p:nvSpPr>
          <p:cNvPr id="15" name="Rechteck 14">
            <a:extLst>
              <a:ext uri="{FF2B5EF4-FFF2-40B4-BE49-F238E27FC236}">
                <a16:creationId xmlns:a16="http://schemas.microsoft.com/office/drawing/2014/main" id="{59AEA509-7CA4-ABAA-3935-3835BEBCBB8D}"/>
              </a:ext>
            </a:extLst>
          </p:cNvPr>
          <p:cNvSpPr/>
          <p:nvPr/>
        </p:nvSpPr>
        <p:spPr>
          <a:xfrm>
            <a:off x="131421" y="109786"/>
            <a:ext cx="426561" cy="627805"/>
          </a:xfrm>
          <a:prstGeom prst="rect">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8AAE"/>
              </a:solidFill>
              <a:latin typeface="+mj-lt"/>
            </a:endParaRPr>
          </a:p>
        </p:txBody>
      </p:sp>
      <p:sp>
        <p:nvSpPr>
          <p:cNvPr id="35" name="Gleichschenkliges Dreieck 34">
            <a:extLst>
              <a:ext uri="{FF2B5EF4-FFF2-40B4-BE49-F238E27FC236}">
                <a16:creationId xmlns:a16="http://schemas.microsoft.com/office/drawing/2014/main" id="{E7AAFA4A-B850-361E-C00F-619B9D6273D8}"/>
              </a:ext>
            </a:extLst>
          </p:cNvPr>
          <p:cNvSpPr/>
          <p:nvPr/>
        </p:nvSpPr>
        <p:spPr>
          <a:xfrm rot="5400000">
            <a:off x="1339236" y="6464236"/>
            <a:ext cx="487032" cy="105240"/>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Gleichschenkliges Dreieck 36">
            <a:extLst>
              <a:ext uri="{FF2B5EF4-FFF2-40B4-BE49-F238E27FC236}">
                <a16:creationId xmlns:a16="http://schemas.microsoft.com/office/drawing/2014/main" id="{3B52CD31-B3E4-2509-6FAD-35C8AB750950}"/>
              </a:ext>
            </a:extLst>
          </p:cNvPr>
          <p:cNvSpPr/>
          <p:nvPr/>
        </p:nvSpPr>
        <p:spPr>
          <a:xfrm rot="16200000">
            <a:off x="10964892" y="6464442"/>
            <a:ext cx="487032" cy="105240"/>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Gleichschenkliges Dreieck 38">
            <a:extLst>
              <a:ext uri="{FF2B5EF4-FFF2-40B4-BE49-F238E27FC236}">
                <a16:creationId xmlns:a16="http://schemas.microsoft.com/office/drawing/2014/main" id="{1D0A332D-90DB-C8B4-F6C3-AA1E35072DC8}"/>
              </a:ext>
            </a:extLst>
          </p:cNvPr>
          <p:cNvSpPr/>
          <p:nvPr/>
        </p:nvSpPr>
        <p:spPr>
          <a:xfrm rot="5400000">
            <a:off x="294540" y="373227"/>
            <a:ext cx="627805" cy="100924"/>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9975516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E5F9D6-9282-4E95-5A9E-91BF176D5221}"/>
            </a:ext>
          </a:extLst>
        </p:cNvPr>
        <p:cNvGrpSpPr/>
        <p:nvPr/>
      </p:nvGrpSpPr>
      <p:grpSpPr>
        <a:xfrm>
          <a:off x="0" y="0"/>
          <a:ext cx="0" cy="0"/>
          <a:chOff x="0" y="0"/>
          <a:chExt cx="0" cy="0"/>
        </a:xfrm>
      </p:grpSpPr>
      <p:pic>
        <p:nvPicPr>
          <p:cNvPr id="1028" name="Picture 4">
            <a:extLst>
              <a:ext uri="{FF2B5EF4-FFF2-40B4-BE49-F238E27FC236}">
                <a16:creationId xmlns:a16="http://schemas.microsoft.com/office/drawing/2014/main" id="{A98DE046-B98F-74EC-72FD-B5111D1713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eck 5">
            <a:extLst>
              <a:ext uri="{FF2B5EF4-FFF2-40B4-BE49-F238E27FC236}">
                <a16:creationId xmlns:a16="http://schemas.microsoft.com/office/drawing/2014/main" id="{8C9C220C-FC5A-FE6C-BBCE-22E60CA6D868}"/>
              </a:ext>
            </a:extLst>
          </p:cNvPr>
          <p:cNvSpPr/>
          <p:nvPr/>
        </p:nvSpPr>
        <p:spPr>
          <a:xfrm>
            <a:off x="11344102" y="6273338"/>
            <a:ext cx="713401" cy="487034"/>
          </a:xfrm>
          <a:prstGeom prst="rect">
            <a:avLst/>
          </a:prstGeom>
          <a:solidFill>
            <a:srgbClr val="BACF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8AAE"/>
              </a:solidFill>
              <a:latin typeface="+mj-lt"/>
            </a:endParaRPr>
          </a:p>
        </p:txBody>
      </p:sp>
      <p:sp>
        <p:nvSpPr>
          <p:cNvPr id="3" name="Foliennummernplatzhalter 2">
            <a:extLst>
              <a:ext uri="{FF2B5EF4-FFF2-40B4-BE49-F238E27FC236}">
                <a16:creationId xmlns:a16="http://schemas.microsoft.com/office/drawing/2014/main" id="{D2D0BC76-EBEB-4586-9BD2-4072A99F79F5}"/>
              </a:ext>
            </a:extLst>
          </p:cNvPr>
          <p:cNvSpPr>
            <a:spLocks noGrp="1"/>
          </p:cNvSpPr>
          <p:nvPr>
            <p:ph type="sldNum" sz="quarter" idx="12"/>
          </p:nvPr>
        </p:nvSpPr>
        <p:spPr>
          <a:xfrm>
            <a:off x="11538011" y="6334292"/>
            <a:ext cx="325582" cy="365125"/>
          </a:xfrm>
        </p:spPr>
        <p:txBody>
          <a:bodyPr/>
          <a:lstStyle/>
          <a:p>
            <a:fld id="{FAC1C434-31DD-49E2-A4ED-9B6F0DB5DE80}" type="slidenum">
              <a:rPr lang="de-DE" sz="1400" smtClean="0">
                <a:solidFill>
                  <a:schemeClr val="bg1"/>
                </a:solidFill>
              </a:rPr>
              <a:t>15</a:t>
            </a:fld>
            <a:endParaRPr lang="de-DE" sz="1400">
              <a:solidFill>
                <a:schemeClr val="bg1"/>
              </a:solidFill>
            </a:endParaRPr>
          </a:p>
        </p:txBody>
      </p:sp>
      <p:sp>
        <p:nvSpPr>
          <p:cNvPr id="24" name="Textfeld 23">
            <a:extLst>
              <a:ext uri="{FF2B5EF4-FFF2-40B4-BE49-F238E27FC236}">
                <a16:creationId xmlns:a16="http://schemas.microsoft.com/office/drawing/2014/main" id="{5B1278FB-50D6-B1D0-6ACD-396467219AF3}"/>
              </a:ext>
            </a:extLst>
          </p:cNvPr>
          <p:cNvSpPr txBox="1"/>
          <p:nvPr/>
        </p:nvSpPr>
        <p:spPr>
          <a:xfrm>
            <a:off x="557981" y="1059120"/>
            <a:ext cx="10825280" cy="2616101"/>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sz="2000" b="1" dirty="0">
                <a:solidFill>
                  <a:srgbClr val="004359"/>
                </a:solidFill>
                <a:latin typeface="Titillium Web" panose="00000500000000000000" pitchFamily="2" charset="0"/>
                <a:cs typeface="Calibri"/>
              </a:rPr>
              <a:t>Was sind die wichtigsten Prüfpunkte in einer Zollprüfung?</a:t>
            </a:r>
            <a:endParaRPr lang="de-DE" sz="1600" b="1" dirty="0">
              <a:solidFill>
                <a:srgbClr val="004359"/>
              </a:solidFill>
              <a:latin typeface="Titillium Web" panose="00000500000000000000" pitchFamily="2" charset="0"/>
              <a:cs typeface="Calibri"/>
            </a:endParaRPr>
          </a:p>
          <a:p>
            <a:pPr>
              <a:lnSpc>
                <a:spcPct val="150000"/>
              </a:lnSpc>
            </a:pPr>
            <a:r>
              <a:rPr lang="de-DE" dirty="0">
                <a:solidFill>
                  <a:srgbClr val="004359"/>
                </a:solidFill>
                <a:latin typeface="Titillium Web" panose="00000500000000000000" pitchFamily="2" charset="0"/>
                <a:cs typeface="Calibri"/>
              </a:rPr>
              <a:t>Zu den wichtigsten Prüfpunkten innerhalb einer Zollprüfung gehören folgende Punkte:</a:t>
            </a:r>
          </a:p>
          <a:p>
            <a:pPr>
              <a:lnSpc>
                <a:spcPct val="150000"/>
              </a:lnSpc>
            </a:pPr>
            <a:endParaRPr lang="de-DE" dirty="0">
              <a:solidFill>
                <a:srgbClr val="004359"/>
              </a:solidFill>
              <a:latin typeface="Titillium Web" panose="00000500000000000000" pitchFamily="2" charset="0"/>
              <a:cs typeface="Calibri"/>
            </a:endParaRPr>
          </a:p>
          <a:p>
            <a:pPr>
              <a:buFont typeface="Arial" panose="020B0604020202020204" pitchFamily="34" charset="0"/>
              <a:buChar char="•"/>
            </a:pPr>
            <a:r>
              <a:rPr lang="de-DE" dirty="0">
                <a:solidFill>
                  <a:srgbClr val="004359"/>
                </a:solidFill>
                <a:latin typeface="Titillium Web" panose="00000500000000000000" pitchFamily="2" charset="0"/>
                <a:cs typeface="Calibri"/>
              </a:rPr>
              <a:t> Sind alle infrage kommenden Drittlandlieferungen dem deutschen Zoll gemeldet worden? </a:t>
            </a:r>
          </a:p>
          <a:p>
            <a:pPr lvl="1">
              <a:buFont typeface="Arial" panose="020B0604020202020204" pitchFamily="34" charset="0"/>
              <a:buChar char="•"/>
            </a:pPr>
            <a:r>
              <a:rPr lang="de-DE" dirty="0">
                <a:solidFill>
                  <a:srgbClr val="004359"/>
                </a:solidFill>
                <a:latin typeface="Titillium Web" panose="00000500000000000000" pitchFamily="2" charset="0"/>
                <a:cs typeface="Calibri"/>
              </a:rPr>
              <a:t> Diese möglichen Fehlerquellen gibt es!</a:t>
            </a:r>
          </a:p>
          <a:p>
            <a:pPr lvl="1">
              <a:buFont typeface="Arial" panose="020B0604020202020204" pitchFamily="34" charset="0"/>
              <a:buChar char="•"/>
            </a:pPr>
            <a:r>
              <a:rPr lang="de-DE" dirty="0">
                <a:solidFill>
                  <a:srgbClr val="004359"/>
                </a:solidFill>
                <a:latin typeface="Titillium Web" panose="00000500000000000000" pitchFamily="2" charset="0"/>
                <a:cs typeface="Calibri"/>
              </a:rPr>
              <a:t> Hier schaut der Zoll besonders drauf!</a:t>
            </a:r>
          </a:p>
          <a:p>
            <a:pPr lvl="1">
              <a:buFont typeface="Arial" panose="020B0604020202020204" pitchFamily="34" charset="0"/>
              <a:buChar char="•"/>
            </a:pPr>
            <a:r>
              <a:rPr lang="de-DE" dirty="0">
                <a:solidFill>
                  <a:srgbClr val="004359"/>
                </a:solidFill>
                <a:latin typeface="Titillium Web" panose="00000500000000000000" pitchFamily="2" charset="0"/>
                <a:cs typeface="Calibri"/>
              </a:rPr>
              <a:t> Welche Lösungsansätze gibt es?</a:t>
            </a:r>
          </a:p>
          <a:p>
            <a:pPr lvl="1"/>
            <a:endParaRPr lang="de-DE" dirty="0">
              <a:solidFill>
                <a:srgbClr val="004359"/>
              </a:solidFill>
              <a:latin typeface="Titillium Web" panose="00000500000000000000" pitchFamily="2" charset="0"/>
              <a:cs typeface="Calibri"/>
            </a:endParaRPr>
          </a:p>
        </p:txBody>
      </p:sp>
      <p:sp>
        <p:nvSpPr>
          <p:cNvPr id="7" name="Rechteck 6">
            <a:extLst>
              <a:ext uri="{FF2B5EF4-FFF2-40B4-BE49-F238E27FC236}">
                <a16:creationId xmlns:a16="http://schemas.microsoft.com/office/drawing/2014/main" id="{88007F20-A79D-A20D-4EC1-BB65BA67B017}"/>
              </a:ext>
            </a:extLst>
          </p:cNvPr>
          <p:cNvSpPr/>
          <p:nvPr/>
        </p:nvSpPr>
        <p:spPr>
          <a:xfrm>
            <a:off x="1530132" y="6273338"/>
            <a:ext cx="9725301" cy="487034"/>
          </a:xfrm>
          <a:prstGeom prst="rect">
            <a:avLst/>
          </a:prstGeom>
          <a:solidFill>
            <a:srgbClr val="00435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bg1"/>
                </a:solidFill>
                <a:latin typeface="Titillium Web" panose="00000500000000000000" pitchFamily="2" charset="0"/>
              </a:rPr>
              <a:t>[Zollprüfung]	 	[25.09.2024]</a:t>
            </a:r>
          </a:p>
        </p:txBody>
      </p:sp>
      <p:sp>
        <p:nvSpPr>
          <p:cNvPr id="9" name="Rechteck 8">
            <a:extLst>
              <a:ext uri="{FF2B5EF4-FFF2-40B4-BE49-F238E27FC236}">
                <a16:creationId xmlns:a16="http://schemas.microsoft.com/office/drawing/2014/main" id="{356A32B9-7B76-847B-83F9-15C6EE34E32D}"/>
              </a:ext>
            </a:extLst>
          </p:cNvPr>
          <p:cNvSpPr/>
          <p:nvPr/>
        </p:nvSpPr>
        <p:spPr>
          <a:xfrm>
            <a:off x="131421" y="109787"/>
            <a:ext cx="11926082" cy="627805"/>
          </a:xfrm>
          <a:prstGeom prst="rect">
            <a:avLst/>
          </a:prstGeom>
          <a:solidFill>
            <a:srgbClr val="00435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solidFill>
                  <a:schemeClr val="bg1"/>
                </a:solidFill>
                <a:latin typeface="Titillium Web" panose="00000500000000000000" pitchFamily="2" charset="0"/>
              </a:rPr>
              <a:t>[Zollprüfung] - </a:t>
            </a:r>
            <a:r>
              <a:rPr lang="de-DE" sz="2200" b="1" dirty="0">
                <a:solidFill>
                  <a:schemeClr val="bg1"/>
                </a:solidFill>
                <a:latin typeface="Titillium Web" panose="00000500000000000000" pitchFamily="2" charset="0"/>
              </a:rPr>
              <a:t>[Ablauf der Zollprüfung]</a:t>
            </a:r>
            <a:r>
              <a:rPr lang="de-DE" sz="2200" b="1" dirty="0">
                <a:solidFill>
                  <a:schemeClr val="bg1"/>
                </a:solidFill>
                <a:latin typeface="Titillium Web" panose="00000500000000000000" pitchFamily="2" charset="0"/>
                <a:cs typeface="Calibri" panose="020F0502020204030204"/>
              </a:rPr>
              <a:t> </a:t>
            </a:r>
          </a:p>
        </p:txBody>
      </p:sp>
      <p:pic>
        <p:nvPicPr>
          <p:cNvPr id="11" name="Grafik 10" descr="Ein Bild, das Schild, sitzend, dunkel, Frau enthält.&#10;&#10;Automatisch generierte Beschreibung">
            <a:extLst>
              <a:ext uri="{FF2B5EF4-FFF2-40B4-BE49-F238E27FC236}">
                <a16:creationId xmlns:a16="http://schemas.microsoft.com/office/drawing/2014/main" id="{03BBF9CC-9D4D-3335-6364-59FA5C2E80FB}"/>
              </a:ext>
            </a:extLst>
          </p:cNvPr>
          <p:cNvPicPr>
            <a:picLocks noChangeAspect="1"/>
          </p:cNvPicPr>
          <p:nvPr/>
        </p:nvPicPr>
        <p:blipFill rotWithShape="1">
          <a:blip r:embed="rId4">
            <a:extLst>
              <a:ext uri="{28A0092B-C50C-407E-A947-70E740481C1C}">
                <a14:useLocalDpi xmlns:a14="http://schemas.microsoft.com/office/drawing/2010/main" val="0"/>
              </a:ext>
            </a:extLst>
          </a:blip>
          <a:srcRect r="18763"/>
          <a:stretch/>
        </p:blipFill>
        <p:spPr>
          <a:xfrm>
            <a:off x="73774" y="6274501"/>
            <a:ext cx="1382584" cy="485871"/>
          </a:xfrm>
          <a:prstGeom prst="rect">
            <a:avLst/>
          </a:prstGeom>
        </p:spPr>
      </p:pic>
      <p:sp>
        <p:nvSpPr>
          <p:cNvPr id="15" name="Rechteck 14">
            <a:extLst>
              <a:ext uri="{FF2B5EF4-FFF2-40B4-BE49-F238E27FC236}">
                <a16:creationId xmlns:a16="http://schemas.microsoft.com/office/drawing/2014/main" id="{A981BE66-6FAA-7571-D508-D82D1492F8E6}"/>
              </a:ext>
            </a:extLst>
          </p:cNvPr>
          <p:cNvSpPr/>
          <p:nvPr/>
        </p:nvSpPr>
        <p:spPr>
          <a:xfrm>
            <a:off x="131421" y="109786"/>
            <a:ext cx="426561" cy="627805"/>
          </a:xfrm>
          <a:prstGeom prst="rect">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8AAE"/>
              </a:solidFill>
              <a:latin typeface="+mj-lt"/>
            </a:endParaRPr>
          </a:p>
        </p:txBody>
      </p:sp>
      <p:sp>
        <p:nvSpPr>
          <p:cNvPr id="35" name="Gleichschenkliges Dreieck 34">
            <a:extLst>
              <a:ext uri="{FF2B5EF4-FFF2-40B4-BE49-F238E27FC236}">
                <a16:creationId xmlns:a16="http://schemas.microsoft.com/office/drawing/2014/main" id="{9E9B8116-798B-2442-B66C-1EB73311FB7D}"/>
              </a:ext>
            </a:extLst>
          </p:cNvPr>
          <p:cNvSpPr/>
          <p:nvPr/>
        </p:nvSpPr>
        <p:spPr>
          <a:xfrm rot="5400000">
            <a:off x="1339236" y="6464236"/>
            <a:ext cx="487032" cy="105240"/>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Gleichschenkliges Dreieck 36">
            <a:extLst>
              <a:ext uri="{FF2B5EF4-FFF2-40B4-BE49-F238E27FC236}">
                <a16:creationId xmlns:a16="http://schemas.microsoft.com/office/drawing/2014/main" id="{417F8DDD-8DE4-9BAA-145A-AE0AE949B973}"/>
              </a:ext>
            </a:extLst>
          </p:cNvPr>
          <p:cNvSpPr/>
          <p:nvPr/>
        </p:nvSpPr>
        <p:spPr>
          <a:xfrm rot="16200000">
            <a:off x="10964892" y="6464442"/>
            <a:ext cx="487032" cy="105240"/>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Gleichschenkliges Dreieck 38">
            <a:extLst>
              <a:ext uri="{FF2B5EF4-FFF2-40B4-BE49-F238E27FC236}">
                <a16:creationId xmlns:a16="http://schemas.microsoft.com/office/drawing/2014/main" id="{394C5937-9D10-FEF9-DD06-271E5AA628CF}"/>
              </a:ext>
            </a:extLst>
          </p:cNvPr>
          <p:cNvSpPr/>
          <p:nvPr/>
        </p:nvSpPr>
        <p:spPr>
          <a:xfrm rot="5400000">
            <a:off x="294540" y="373227"/>
            <a:ext cx="627805" cy="100924"/>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7324629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0B1B0E-B8CF-8C25-196C-0EF55B1635D6}"/>
            </a:ext>
          </a:extLst>
        </p:cNvPr>
        <p:cNvGrpSpPr/>
        <p:nvPr/>
      </p:nvGrpSpPr>
      <p:grpSpPr>
        <a:xfrm>
          <a:off x="0" y="0"/>
          <a:ext cx="0" cy="0"/>
          <a:chOff x="0" y="0"/>
          <a:chExt cx="0" cy="0"/>
        </a:xfrm>
      </p:grpSpPr>
      <p:pic>
        <p:nvPicPr>
          <p:cNvPr id="1028" name="Picture 4">
            <a:extLst>
              <a:ext uri="{FF2B5EF4-FFF2-40B4-BE49-F238E27FC236}">
                <a16:creationId xmlns:a16="http://schemas.microsoft.com/office/drawing/2014/main" id="{8E5DB7BD-6EE6-01C1-6879-3AB07DBA7F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eck 5">
            <a:extLst>
              <a:ext uri="{FF2B5EF4-FFF2-40B4-BE49-F238E27FC236}">
                <a16:creationId xmlns:a16="http://schemas.microsoft.com/office/drawing/2014/main" id="{7DC9C77C-643E-9FA0-2024-E8C57D409D87}"/>
              </a:ext>
            </a:extLst>
          </p:cNvPr>
          <p:cNvSpPr/>
          <p:nvPr/>
        </p:nvSpPr>
        <p:spPr>
          <a:xfrm>
            <a:off x="11344102" y="6273338"/>
            <a:ext cx="713401" cy="487034"/>
          </a:xfrm>
          <a:prstGeom prst="rect">
            <a:avLst/>
          </a:prstGeom>
          <a:solidFill>
            <a:srgbClr val="BACF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8AAE"/>
              </a:solidFill>
              <a:latin typeface="+mj-lt"/>
            </a:endParaRPr>
          </a:p>
        </p:txBody>
      </p:sp>
      <p:sp>
        <p:nvSpPr>
          <p:cNvPr id="3" name="Foliennummernplatzhalter 2">
            <a:extLst>
              <a:ext uri="{FF2B5EF4-FFF2-40B4-BE49-F238E27FC236}">
                <a16:creationId xmlns:a16="http://schemas.microsoft.com/office/drawing/2014/main" id="{6EC5F157-AB2E-9B35-AB57-D4903348993B}"/>
              </a:ext>
            </a:extLst>
          </p:cNvPr>
          <p:cNvSpPr>
            <a:spLocks noGrp="1"/>
          </p:cNvSpPr>
          <p:nvPr>
            <p:ph type="sldNum" sz="quarter" idx="12"/>
          </p:nvPr>
        </p:nvSpPr>
        <p:spPr>
          <a:xfrm>
            <a:off x="11538011" y="6334292"/>
            <a:ext cx="325582" cy="365125"/>
          </a:xfrm>
        </p:spPr>
        <p:txBody>
          <a:bodyPr/>
          <a:lstStyle/>
          <a:p>
            <a:fld id="{FAC1C434-31DD-49E2-A4ED-9B6F0DB5DE80}" type="slidenum">
              <a:rPr lang="de-DE" sz="1400" smtClean="0">
                <a:solidFill>
                  <a:schemeClr val="bg1"/>
                </a:solidFill>
              </a:rPr>
              <a:t>16</a:t>
            </a:fld>
            <a:endParaRPr lang="de-DE" sz="1400">
              <a:solidFill>
                <a:schemeClr val="bg1"/>
              </a:solidFill>
            </a:endParaRPr>
          </a:p>
        </p:txBody>
      </p:sp>
      <p:sp>
        <p:nvSpPr>
          <p:cNvPr id="24" name="Textfeld 23">
            <a:extLst>
              <a:ext uri="{FF2B5EF4-FFF2-40B4-BE49-F238E27FC236}">
                <a16:creationId xmlns:a16="http://schemas.microsoft.com/office/drawing/2014/main" id="{F4D584E8-98AD-743B-C28C-A19CA1288823}"/>
              </a:ext>
            </a:extLst>
          </p:cNvPr>
          <p:cNvSpPr txBox="1"/>
          <p:nvPr/>
        </p:nvSpPr>
        <p:spPr>
          <a:xfrm>
            <a:off x="557981" y="1059120"/>
            <a:ext cx="10825280" cy="2616101"/>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sz="2000" b="1" dirty="0">
                <a:solidFill>
                  <a:srgbClr val="004359"/>
                </a:solidFill>
                <a:latin typeface="Titillium Web" panose="00000500000000000000" pitchFamily="2" charset="0"/>
                <a:cs typeface="Calibri"/>
              </a:rPr>
              <a:t>Was sind die wichtigsten Prüfpunkte in einer Zollprüfung?</a:t>
            </a:r>
            <a:endParaRPr lang="de-DE" sz="1600" b="1" dirty="0">
              <a:solidFill>
                <a:srgbClr val="004359"/>
              </a:solidFill>
              <a:latin typeface="Titillium Web" panose="00000500000000000000" pitchFamily="2" charset="0"/>
              <a:cs typeface="Calibri"/>
            </a:endParaRPr>
          </a:p>
          <a:p>
            <a:pPr>
              <a:lnSpc>
                <a:spcPct val="150000"/>
              </a:lnSpc>
            </a:pPr>
            <a:r>
              <a:rPr lang="de-DE" dirty="0">
                <a:solidFill>
                  <a:srgbClr val="004359"/>
                </a:solidFill>
                <a:latin typeface="Titillium Web" panose="00000500000000000000" pitchFamily="2" charset="0"/>
                <a:cs typeface="Calibri"/>
              </a:rPr>
              <a:t>Zu den wichtigsten Prüfpunkten innerhalb einer Zollprüfung gehören folgende Punkte:</a:t>
            </a:r>
          </a:p>
          <a:p>
            <a:pPr>
              <a:lnSpc>
                <a:spcPct val="150000"/>
              </a:lnSpc>
            </a:pPr>
            <a:endParaRPr lang="de-DE" dirty="0">
              <a:solidFill>
                <a:srgbClr val="004359"/>
              </a:solidFill>
              <a:latin typeface="Titillium Web" panose="00000500000000000000" pitchFamily="2" charset="0"/>
              <a:cs typeface="Calibri"/>
            </a:endParaRPr>
          </a:p>
          <a:p>
            <a:pPr>
              <a:buFont typeface="Arial" panose="020B0604020202020204" pitchFamily="34" charset="0"/>
              <a:buChar char="•"/>
            </a:pPr>
            <a:r>
              <a:rPr lang="de-DE" dirty="0">
                <a:solidFill>
                  <a:srgbClr val="004359"/>
                </a:solidFill>
                <a:latin typeface="Titillium Web" panose="00000500000000000000" pitchFamily="2" charset="0"/>
                <a:cs typeface="Calibri"/>
              </a:rPr>
              <a:t>Wurden die korrekten Zoll- und Steuerwerte angemeldet? </a:t>
            </a:r>
          </a:p>
          <a:p>
            <a:pPr lvl="1">
              <a:buFont typeface="Arial" panose="020B0604020202020204" pitchFamily="34" charset="0"/>
              <a:buChar char="•"/>
            </a:pPr>
            <a:r>
              <a:rPr lang="de-DE" dirty="0">
                <a:solidFill>
                  <a:srgbClr val="004359"/>
                </a:solidFill>
                <a:latin typeface="Titillium Web" panose="00000500000000000000" pitchFamily="2" charset="0"/>
                <a:cs typeface="Calibri"/>
              </a:rPr>
              <a:t> Diese möglichen Fehlerquellen gibt es!</a:t>
            </a:r>
          </a:p>
          <a:p>
            <a:pPr lvl="1">
              <a:buFont typeface="Arial" panose="020B0604020202020204" pitchFamily="34" charset="0"/>
              <a:buChar char="•"/>
            </a:pPr>
            <a:r>
              <a:rPr lang="de-DE" dirty="0">
                <a:solidFill>
                  <a:srgbClr val="004359"/>
                </a:solidFill>
                <a:latin typeface="Titillium Web" panose="00000500000000000000" pitchFamily="2" charset="0"/>
                <a:cs typeface="Calibri"/>
              </a:rPr>
              <a:t> Hier schaut der Zoll besonders drauf!</a:t>
            </a:r>
          </a:p>
          <a:p>
            <a:pPr lvl="1">
              <a:buFont typeface="Arial" panose="020B0604020202020204" pitchFamily="34" charset="0"/>
              <a:buChar char="•"/>
            </a:pPr>
            <a:r>
              <a:rPr lang="de-DE" dirty="0">
                <a:solidFill>
                  <a:srgbClr val="004359"/>
                </a:solidFill>
                <a:latin typeface="Titillium Web" panose="00000500000000000000" pitchFamily="2" charset="0"/>
                <a:cs typeface="Calibri"/>
              </a:rPr>
              <a:t> Welche Lösungsansätze gibt es?</a:t>
            </a:r>
          </a:p>
          <a:p>
            <a:pPr lvl="1"/>
            <a:endParaRPr lang="de-DE" dirty="0">
              <a:solidFill>
                <a:srgbClr val="004359"/>
              </a:solidFill>
              <a:latin typeface="Titillium Web" panose="00000500000000000000" pitchFamily="2" charset="0"/>
              <a:cs typeface="Calibri"/>
            </a:endParaRPr>
          </a:p>
        </p:txBody>
      </p:sp>
      <p:sp>
        <p:nvSpPr>
          <p:cNvPr id="7" name="Rechteck 6">
            <a:extLst>
              <a:ext uri="{FF2B5EF4-FFF2-40B4-BE49-F238E27FC236}">
                <a16:creationId xmlns:a16="http://schemas.microsoft.com/office/drawing/2014/main" id="{3B51FFAD-66D8-13BD-6806-1BAC28EDBF9E}"/>
              </a:ext>
            </a:extLst>
          </p:cNvPr>
          <p:cNvSpPr/>
          <p:nvPr/>
        </p:nvSpPr>
        <p:spPr>
          <a:xfrm>
            <a:off x="1530132" y="6273338"/>
            <a:ext cx="9725301" cy="487034"/>
          </a:xfrm>
          <a:prstGeom prst="rect">
            <a:avLst/>
          </a:prstGeom>
          <a:solidFill>
            <a:srgbClr val="00435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bg1"/>
                </a:solidFill>
                <a:latin typeface="Titillium Web" panose="00000500000000000000" pitchFamily="2" charset="0"/>
              </a:rPr>
              <a:t>[Zollprüfung]	 	[25.09.2024]</a:t>
            </a:r>
          </a:p>
        </p:txBody>
      </p:sp>
      <p:sp>
        <p:nvSpPr>
          <p:cNvPr id="9" name="Rechteck 8">
            <a:extLst>
              <a:ext uri="{FF2B5EF4-FFF2-40B4-BE49-F238E27FC236}">
                <a16:creationId xmlns:a16="http://schemas.microsoft.com/office/drawing/2014/main" id="{50C792B8-66A9-B1FD-5891-471951714178}"/>
              </a:ext>
            </a:extLst>
          </p:cNvPr>
          <p:cNvSpPr/>
          <p:nvPr/>
        </p:nvSpPr>
        <p:spPr>
          <a:xfrm>
            <a:off x="131421" y="109787"/>
            <a:ext cx="11926082" cy="627805"/>
          </a:xfrm>
          <a:prstGeom prst="rect">
            <a:avLst/>
          </a:prstGeom>
          <a:solidFill>
            <a:srgbClr val="00435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solidFill>
                  <a:schemeClr val="bg1"/>
                </a:solidFill>
                <a:latin typeface="Titillium Web" panose="00000500000000000000" pitchFamily="2" charset="0"/>
              </a:rPr>
              <a:t>[Zollprüfung] - </a:t>
            </a:r>
            <a:r>
              <a:rPr lang="de-DE" sz="2200" b="1" dirty="0">
                <a:solidFill>
                  <a:schemeClr val="bg1"/>
                </a:solidFill>
                <a:latin typeface="Titillium Web" panose="00000500000000000000" pitchFamily="2" charset="0"/>
              </a:rPr>
              <a:t>[Ablauf der Zollprüfung]</a:t>
            </a:r>
            <a:r>
              <a:rPr lang="de-DE" sz="2200" b="1" dirty="0">
                <a:solidFill>
                  <a:schemeClr val="bg1"/>
                </a:solidFill>
                <a:latin typeface="Titillium Web" panose="00000500000000000000" pitchFamily="2" charset="0"/>
                <a:cs typeface="Calibri" panose="020F0502020204030204"/>
              </a:rPr>
              <a:t> </a:t>
            </a:r>
          </a:p>
        </p:txBody>
      </p:sp>
      <p:pic>
        <p:nvPicPr>
          <p:cNvPr id="11" name="Grafik 10" descr="Ein Bild, das Schild, sitzend, dunkel, Frau enthält.&#10;&#10;Automatisch generierte Beschreibung">
            <a:extLst>
              <a:ext uri="{FF2B5EF4-FFF2-40B4-BE49-F238E27FC236}">
                <a16:creationId xmlns:a16="http://schemas.microsoft.com/office/drawing/2014/main" id="{E03A5F13-590E-E3E5-F4A2-58BE6FB39FFA}"/>
              </a:ext>
            </a:extLst>
          </p:cNvPr>
          <p:cNvPicPr>
            <a:picLocks noChangeAspect="1"/>
          </p:cNvPicPr>
          <p:nvPr/>
        </p:nvPicPr>
        <p:blipFill rotWithShape="1">
          <a:blip r:embed="rId4">
            <a:extLst>
              <a:ext uri="{28A0092B-C50C-407E-A947-70E740481C1C}">
                <a14:useLocalDpi xmlns:a14="http://schemas.microsoft.com/office/drawing/2010/main" val="0"/>
              </a:ext>
            </a:extLst>
          </a:blip>
          <a:srcRect r="18763"/>
          <a:stretch/>
        </p:blipFill>
        <p:spPr>
          <a:xfrm>
            <a:off x="73774" y="6274501"/>
            <a:ext cx="1382584" cy="485871"/>
          </a:xfrm>
          <a:prstGeom prst="rect">
            <a:avLst/>
          </a:prstGeom>
        </p:spPr>
      </p:pic>
      <p:sp>
        <p:nvSpPr>
          <p:cNvPr id="15" name="Rechteck 14">
            <a:extLst>
              <a:ext uri="{FF2B5EF4-FFF2-40B4-BE49-F238E27FC236}">
                <a16:creationId xmlns:a16="http://schemas.microsoft.com/office/drawing/2014/main" id="{AE481A6A-F61A-E57C-E89F-DBA168B97F3E}"/>
              </a:ext>
            </a:extLst>
          </p:cNvPr>
          <p:cNvSpPr/>
          <p:nvPr/>
        </p:nvSpPr>
        <p:spPr>
          <a:xfrm>
            <a:off x="131421" y="109786"/>
            <a:ext cx="426561" cy="627805"/>
          </a:xfrm>
          <a:prstGeom prst="rect">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8AAE"/>
              </a:solidFill>
              <a:latin typeface="+mj-lt"/>
            </a:endParaRPr>
          </a:p>
        </p:txBody>
      </p:sp>
      <p:sp>
        <p:nvSpPr>
          <p:cNvPr id="35" name="Gleichschenkliges Dreieck 34">
            <a:extLst>
              <a:ext uri="{FF2B5EF4-FFF2-40B4-BE49-F238E27FC236}">
                <a16:creationId xmlns:a16="http://schemas.microsoft.com/office/drawing/2014/main" id="{18F5DE23-5E45-711A-C16B-3169542F72D7}"/>
              </a:ext>
            </a:extLst>
          </p:cNvPr>
          <p:cNvSpPr/>
          <p:nvPr/>
        </p:nvSpPr>
        <p:spPr>
          <a:xfrm rot="5400000">
            <a:off x="1339236" y="6464236"/>
            <a:ext cx="487032" cy="105240"/>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Gleichschenkliges Dreieck 36">
            <a:extLst>
              <a:ext uri="{FF2B5EF4-FFF2-40B4-BE49-F238E27FC236}">
                <a16:creationId xmlns:a16="http://schemas.microsoft.com/office/drawing/2014/main" id="{81646C62-82DC-456F-856B-6DE938BC6F87}"/>
              </a:ext>
            </a:extLst>
          </p:cNvPr>
          <p:cNvSpPr/>
          <p:nvPr/>
        </p:nvSpPr>
        <p:spPr>
          <a:xfrm rot="16200000">
            <a:off x="10964892" y="6464442"/>
            <a:ext cx="487032" cy="105240"/>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Gleichschenkliges Dreieck 38">
            <a:extLst>
              <a:ext uri="{FF2B5EF4-FFF2-40B4-BE49-F238E27FC236}">
                <a16:creationId xmlns:a16="http://schemas.microsoft.com/office/drawing/2014/main" id="{7574BB63-EB3C-626F-5C93-25F9E4B91ED7}"/>
              </a:ext>
            </a:extLst>
          </p:cNvPr>
          <p:cNvSpPr/>
          <p:nvPr/>
        </p:nvSpPr>
        <p:spPr>
          <a:xfrm rot="5400000">
            <a:off x="294540" y="373227"/>
            <a:ext cx="627805" cy="100924"/>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8758648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C361B-1E79-35E5-FBDB-606A4B82AEA2}"/>
            </a:ext>
          </a:extLst>
        </p:cNvPr>
        <p:cNvGrpSpPr/>
        <p:nvPr/>
      </p:nvGrpSpPr>
      <p:grpSpPr>
        <a:xfrm>
          <a:off x="0" y="0"/>
          <a:ext cx="0" cy="0"/>
          <a:chOff x="0" y="0"/>
          <a:chExt cx="0" cy="0"/>
        </a:xfrm>
      </p:grpSpPr>
      <p:pic>
        <p:nvPicPr>
          <p:cNvPr id="1028" name="Picture 4">
            <a:extLst>
              <a:ext uri="{FF2B5EF4-FFF2-40B4-BE49-F238E27FC236}">
                <a16:creationId xmlns:a16="http://schemas.microsoft.com/office/drawing/2014/main" id="{F24FA50F-EFAF-59CA-3047-6C0539D77A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eck 5">
            <a:extLst>
              <a:ext uri="{FF2B5EF4-FFF2-40B4-BE49-F238E27FC236}">
                <a16:creationId xmlns:a16="http://schemas.microsoft.com/office/drawing/2014/main" id="{3ABC7D87-7A02-7EFC-722F-1ACF5EBBE2AA}"/>
              </a:ext>
            </a:extLst>
          </p:cNvPr>
          <p:cNvSpPr/>
          <p:nvPr/>
        </p:nvSpPr>
        <p:spPr>
          <a:xfrm>
            <a:off x="11344102" y="6273338"/>
            <a:ext cx="713401" cy="487034"/>
          </a:xfrm>
          <a:prstGeom prst="rect">
            <a:avLst/>
          </a:prstGeom>
          <a:solidFill>
            <a:srgbClr val="BACF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8AAE"/>
              </a:solidFill>
              <a:latin typeface="+mj-lt"/>
            </a:endParaRPr>
          </a:p>
        </p:txBody>
      </p:sp>
      <p:sp>
        <p:nvSpPr>
          <p:cNvPr id="3" name="Foliennummernplatzhalter 2">
            <a:extLst>
              <a:ext uri="{FF2B5EF4-FFF2-40B4-BE49-F238E27FC236}">
                <a16:creationId xmlns:a16="http://schemas.microsoft.com/office/drawing/2014/main" id="{8F2070FC-0F35-C041-C6F7-8C880F6A5C62}"/>
              </a:ext>
            </a:extLst>
          </p:cNvPr>
          <p:cNvSpPr>
            <a:spLocks noGrp="1"/>
          </p:cNvSpPr>
          <p:nvPr>
            <p:ph type="sldNum" sz="quarter" idx="12"/>
          </p:nvPr>
        </p:nvSpPr>
        <p:spPr>
          <a:xfrm>
            <a:off x="11538011" y="6334292"/>
            <a:ext cx="325582" cy="365125"/>
          </a:xfrm>
        </p:spPr>
        <p:txBody>
          <a:bodyPr/>
          <a:lstStyle/>
          <a:p>
            <a:fld id="{FAC1C434-31DD-49E2-A4ED-9B6F0DB5DE80}" type="slidenum">
              <a:rPr lang="de-DE" sz="1400" smtClean="0">
                <a:solidFill>
                  <a:schemeClr val="bg1"/>
                </a:solidFill>
              </a:rPr>
              <a:t>17</a:t>
            </a:fld>
            <a:endParaRPr lang="de-DE" sz="1400">
              <a:solidFill>
                <a:schemeClr val="bg1"/>
              </a:solidFill>
            </a:endParaRPr>
          </a:p>
        </p:txBody>
      </p:sp>
      <p:sp>
        <p:nvSpPr>
          <p:cNvPr id="24" name="Textfeld 23">
            <a:extLst>
              <a:ext uri="{FF2B5EF4-FFF2-40B4-BE49-F238E27FC236}">
                <a16:creationId xmlns:a16="http://schemas.microsoft.com/office/drawing/2014/main" id="{3FC13EFF-72D2-60D9-A4D3-E343BD0E7327}"/>
              </a:ext>
            </a:extLst>
          </p:cNvPr>
          <p:cNvSpPr txBox="1"/>
          <p:nvPr/>
        </p:nvSpPr>
        <p:spPr>
          <a:xfrm>
            <a:off x="557981" y="1059120"/>
            <a:ext cx="10825280" cy="2616101"/>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sz="2000" b="1" dirty="0">
                <a:solidFill>
                  <a:srgbClr val="004359"/>
                </a:solidFill>
                <a:latin typeface="Titillium Web" panose="00000500000000000000" pitchFamily="2" charset="0"/>
                <a:cs typeface="Calibri"/>
              </a:rPr>
              <a:t>Was sind die wichtigsten Prüfpunkte in einer Zollprüfung?</a:t>
            </a:r>
            <a:endParaRPr lang="de-DE" sz="1600" b="1" dirty="0">
              <a:solidFill>
                <a:srgbClr val="004359"/>
              </a:solidFill>
              <a:latin typeface="Titillium Web" panose="00000500000000000000" pitchFamily="2" charset="0"/>
              <a:cs typeface="Calibri"/>
            </a:endParaRPr>
          </a:p>
          <a:p>
            <a:pPr>
              <a:lnSpc>
                <a:spcPct val="150000"/>
              </a:lnSpc>
            </a:pPr>
            <a:r>
              <a:rPr lang="de-DE" dirty="0">
                <a:solidFill>
                  <a:srgbClr val="004359"/>
                </a:solidFill>
                <a:latin typeface="Titillium Web" panose="00000500000000000000" pitchFamily="2" charset="0"/>
                <a:cs typeface="Calibri"/>
              </a:rPr>
              <a:t>Zu den wichtigsten Prüfpunkten innerhalb einer Zollprüfung gehören folgende Punkte:</a:t>
            </a:r>
          </a:p>
          <a:p>
            <a:pPr>
              <a:lnSpc>
                <a:spcPct val="150000"/>
              </a:lnSpc>
            </a:pPr>
            <a:endParaRPr lang="de-DE" dirty="0">
              <a:solidFill>
                <a:srgbClr val="004359"/>
              </a:solidFill>
              <a:latin typeface="Titillium Web" panose="00000500000000000000" pitchFamily="2" charset="0"/>
              <a:cs typeface="Calibri"/>
            </a:endParaRPr>
          </a:p>
          <a:p>
            <a:pPr>
              <a:buFont typeface="Arial" panose="020B0604020202020204" pitchFamily="34" charset="0"/>
              <a:buChar char="•"/>
            </a:pPr>
            <a:r>
              <a:rPr lang="de-DE" dirty="0">
                <a:solidFill>
                  <a:srgbClr val="004359"/>
                </a:solidFill>
                <a:latin typeface="Titillium Web" panose="00000500000000000000" pitchFamily="2" charset="0"/>
                <a:cs typeface="Calibri"/>
              </a:rPr>
              <a:t> Wurden die korrekten Zoll- und Steuerwerte angemeldet? </a:t>
            </a:r>
          </a:p>
          <a:p>
            <a:pPr lvl="1">
              <a:buFont typeface="Arial" panose="020B0604020202020204" pitchFamily="34" charset="0"/>
              <a:buChar char="•"/>
            </a:pPr>
            <a:r>
              <a:rPr lang="de-DE" dirty="0">
                <a:solidFill>
                  <a:srgbClr val="004359"/>
                </a:solidFill>
                <a:latin typeface="Titillium Web" panose="00000500000000000000" pitchFamily="2" charset="0"/>
                <a:cs typeface="Calibri"/>
              </a:rPr>
              <a:t>  Diese möglichen Fehlerquellen gibt es!</a:t>
            </a:r>
          </a:p>
          <a:p>
            <a:pPr lvl="1">
              <a:buFont typeface="Arial" panose="020B0604020202020204" pitchFamily="34" charset="0"/>
              <a:buChar char="•"/>
            </a:pPr>
            <a:r>
              <a:rPr lang="de-DE" dirty="0">
                <a:solidFill>
                  <a:srgbClr val="004359"/>
                </a:solidFill>
                <a:latin typeface="Titillium Web" panose="00000500000000000000" pitchFamily="2" charset="0"/>
                <a:cs typeface="Calibri"/>
              </a:rPr>
              <a:t> Hier schaut der Zoll besonders drauf!</a:t>
            </a:r>
          </a:p>
          <a:p>
            <a:pPr lvl="1">
              <a:buFont typeface="Arial" panose="020B0604020202020204" pitchFamily="34" charset="0"/>
              <a:buChar char="•"/>
            </a:pPr>
            <a:r>
              <a:rPr lang="de-DE" dirty="0">
                <a:solidFill>
                  <a:srgbClr val="004359"/>
                </a:solidFill>
                <a:latin typeface="Titillium Web" panose="00000500000000000000" pitchFamily="2" charset="0"/>
                <a:cs typeface="Calibri"/>
              </a:rPr>
              <a:t> Welche Lösungsansätze gibt es?</a:t>
            </a:r>
          </a:p>
          <a:p>
            <a:pPr lvl="1"/>
            <a:endParaRPr lang="de-DE" dirty="0">
              <a:solidFill>
                <a:srgbClr val="004359"/>
              </a:solidFill>
              <a:latin typeface="Titillium Web" panose="00000500000000000000" pitchFamily="2" charset="0"/>
              <a:cs typeface="Calibri"/>
            </a:endParaRPr>
          </a:p>
        </p:txBody>
      </p:sp>
      <p:sp>
        <p:nvSpPr>
          <p:cNvPr id="7" name="Rechteck 6">
            <a:extLst>
              <a:ext uri="{FF2B5EF4-FFF2-40B4-BE49-F238E27FC236}">
                <a16:creationId xmlns:a16="http://schemas.microsoft.com/office/drawing/2014/main" id="{28C5FD79-302D-CB83-622C-9A9E3E8E5975}"/>
              </a:ext>
            </a:extLst>
          </p:cNvPr>
          <p:cNvSpPr/>
          <p:nvPr/>
        </p:nvSpPr>
        <p:spPr>
          <a:xfrm>
            <a:off x="1530132" y="6273338"/>
            <a:ext cx="9725301" cy="487034"/>
          </a:xfrm>
          <a:prstGeom prst="rect">
            <a:avLst/>
          </a:prstGeom>
          <a:solidFill>
            <a:srgbClr val="00435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bg1"/>
                </a:solidFill>
                <a:latin typeface="Titillium Web" panose="00000500000000000000" pitchFamily="2" charset="0"/>
              </a:rPr>
              <a:t>[Zollprüfung]	 	[25.09.2024]</a:t>
            </a:r>
          </a:p>
        </p:txBody>
      </p:sp>
      <p:sp>
        <p:nvSpPr>
          <p:cNvPr id="9" name="Rechteck 8">
            <a:extLst>
              <a:ext uri="{FF2B5EF4-FFF2-40B4-BE49-F238E27FC236}">
                <a16:creationId xmlns:a16="http://schemas.microsoft.com/office/drawing/2014/main" id="{DF6A708A-D023-BE78-803C-5B5B73239E79}"/>
              </a:ext>
            </a:extLst>
          </p:cNvPr>
          <p:cNvSpPr/>
          <p:nvPr/>
        </p:nvSpPr>
        <p:spPr>
          <a:xfrm>
            <a:off x="131421" y="109787"/>
            <a:ext cx="11926082" cy="627805"/>
          </a:xfrm>
          <a:prstGeom prst="rect">
            <a:avLst/>
          </a:prstGeom>
          <a:solidFill>
            <a:srgbClr val="00435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solidFill>
                  <a:schemeClr val="bg1"/>
                </a:solidFill>
                <a:latin typeface="Titillium Web" panose="00000500000000000000" pitchFamily="2" charset="0"/>
              </a:rPr>
              <a:t>[Zollprüfung] - </a:t>
            </a:r>
            <a:r>
              <a:rPr lang="de-DE" sz="2200" b="1" dirty="0">
                <a:solidFill>
                  <a:schemeClr val="bg1"/>
                </a:solidFill>
                <a:latin typeface="Titillium Web" panose="00000500000000000000" pitchFamily="2" charset="0"/>
              </a:rPr>
              <a:t>[Ablauf der Zollprüfung]</a:t>
            </a:r>
            <a:r>
              <a:rPr lang="de-DE" sz="2200" b="1" dirty="0">
                <a:solidFill>
                  <a:schemeClr val="bg1"/>
                </a:solidFill>
                <a:latin typeface="Titillium Web" panose="00000500000000000000" pitchFamily="2" charset="0"/>
                <a:cs typeface="Calibri" panose="020F0502020204030204"/>
              </a:rPr>
              <a:t> </a:t>
            </a:r>
          </a:p>
        </p:txBody>
      </p:sp>
      <p:pic>
        <p:nvPicPr>
          <p:cNvPr id="11" name="Grafik 10" descr="Ein Bild, das Schild, sitzend, dunkel, Frau enthält.&#10;&#10;Automatisch generierte Beschreibung">
            <a:extLst>
              <a:ext uri="{FF2B5EF4-FFF2-40B4-BE49-F238E27FC236}">
                <a16:creationId xmlns:a16="http://schemas.microsoft.com/office/drawing/2014/main" id="{DB1B42B3-8862-54FE-92C7-564A9BB17234}"/>
              </a:ext>
            </a:extLst>
          </p:cNvPr>
          <p:cNvPicPr>
            <a:picLocks noChangeAspect="1"/>
          </p:cNvPicPr>
          <p:nvPr/>
        </p:nvPicPr>
        <p:blipFill rotWithShape="1">
          <a:blip r:embed="rId4">
            <a:extLst>
              <a:ext uri="{28A0092B-C50C-407E-A947-70E740481C1C}">
                <a14:useLocalDpi xmlns:a14="http://schemas.microsoft.com/office/drawing/2010/main" val="0"/>
              </a:ext>
            </a:extLst>
          </a:blip>
          <a:srcRect r="18763"/>
          <a:stretch/>
        </p:blipFill>
        <p:spPr>
          <a:xfrm>
            <a:off x="73774" y="6274501"/>
            <a:ext cx="1382584" cy="485871"/>
          </a:xfrm>
          <a:prstGeom prst="rect">
            <a:avLst/>
          </a:prstGeom>
        </p:spPr>
      </p:pic>
      <p:sp>
        <p:nvSpPr>
          <p:cNvPr id="15" name="Rechteck 14">
            <a:extLst>
              <a:ext uri="{FF2B5EF4-FFF2-40B4-BE49-F238E27FC236}">
                <a16:creationId xmlns:a16="http://schemas.microsoft.com/office/drawing/2014/main" id="{3AD3BDC1-66F5-23BC-9819-CBBD3139A9D5}"/>
              </a:ext>
            </a:extLst>
          </p:cNvPr>
          <p:cNvSpPr/>
          <p:nvPr/>
        </p:nvSpPr>
        <p:spPr>
          <a:xfrm>
            <a:off x="131421" y="109786"/>
            <a:ext cx="426561" cy="627805"/>
          </a:xfrm>
          <a:prstGeom prst="rect">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8AAE"/>
              </a:solidFill>
              <a:latin typeface="+mj-lt"/>
            </a:endParaRPr>
          </a:p>
        </p:txBody>
      </p:sp>
      <p:sp>
        <p:nvSpPr>
          <p:cNvPr id="35" name="Gleichschenkliges Dreieck 34">
            <a:extLst>
              <a:ext uri="{FF2B5EF4-FFF2-40B4-BE49-F238E27FC236}">
                <a16:creationId xmlns:a16="http://schemas.microsoft.com/office/drawing/2014/main" id="{CADD12C7-6376-5DAB-3457-B4C2565B4037}"/>
              </a:ext>
            </a:extLst>
          </p:cNvPr>
          <p:cNvSpPr/>
          <p:nvPr/>
        </p:nvSpPr>
        <p:spPr>
          <a:xfrm rot="5400000">
            <a:off x="1339236" y="6464236"/>
            <a:ext cx="487032" cy="105240"/>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Gleichschenkliges Dreieck 36">
            <a:extLst>
              <a:ext uri="{FF2B5EF4-FFF2-40B4-BE49-F238E27FC236}">
                <a16:creationId xmlns:a16="http://schemas.microsoft.com/office/drawing/2014/main" id="{46CB25DF-B11F-7859-EEA8-1B94A577DD5E}"/>
              </a:ext>
            </a:extLst>
          </p:cNvPr>
          <p:cNvSpPr/>
          <p:nvPr/>
        </p:nvSpPr>
        <p:spPr>
          <a:xfrm rot="16200000">
            <a:off x="10964892" y="6464442"/>
            <a:ext cx="487032" cy="105240"/>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Gleichschenkliges Dreieck 38">
            <a:extLst>
              <a:ext uri="{FF2B5EF4-FFF2-40B4-BE49-F238E27FC236}">
                <a16:creationId xmlns:a16="http://schemas.microsoft.com/office/drawing/2014/main" id="{69FDE6C0-62FD-F813-860A-5C79848E494E}"/>
              </a:ext>
            </a:extLst>
          </p:cNvPr>
          <p:cNvSpPr/>
          <p:nvPr/>
        </p:nvSpPr>
        <p:spPr>
          <a:xfrm rot="5400000">
            <a:off x="294540" y="373227"/>
            <a:ext cx="627805" cy="100924"/>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6511695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9C291F-6A76-DCBE-573D-DFB5FE9615B1}"/>
            </a:ext>
          </a:extLst>
        </p:cNvPr>
        <p:cNvGrpSpPr/>
        <p:nvPr/>
      </p:nvGrpSpPr>
      <p:grpSpPr>
        <a:xfrm>
          <a:off x="0" y="0"/>
          <a:ext cx="0" cy="0"/>
          <a:chOff x="0" y="0"/>
          <a:chExt cx="0" cy="0"/>
        </a:xfrm>
      </p:grpSpPr>
      <p:pic>
        <p:nvPicPr>
          <p:cNvPr id="1028" name="Picture 4">
            <a:extLst>
              <a:ext uri="{FF2B5EF4-FFF2-40B4-BE49-F238E27FC236}">
                <a16:creationId xmlns:a16="http://schemas.microsoft.com/office/drawing/2014/main" id="{DF4ECE82-298F-ADC9-7D91-5D1ADCFC22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eck 5">
            <a:extLst>
              <a:ext uri="{FF2B5EF4-FFF2-40B4-BE49-F238E27FC236}">
                <a16:creationId xmlns:a16="http://schemas.microsoft.com/office/drawing/2014/main" id="{BBFB86BA-B641-B824-DA7D-0D1CCC2AB114}"/>
              </a:ext>
            </a:extLst>
          </p:cNvPr>
          <p:cNvSpPr/>
          <p:nvPr/>
        </p:nvSpPr>
        <p:spPr>
          <a:xfrm>
            <a:off x="11344102" y="6273338"/>
            <a:ext cx="713401" cy="487034"/>
          </a:xfrm>
          <a:prstGeom prst="rect">
            <a:avLst/>
          </a:prstGeom>
          <a:solidFill>
            <a:srgbClr val="BACF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8AAE"/>
              </a:solidFill>
              <a:latin typeface="+mj-lt"/>
            </a:endParaRPr>
          </a:p>
        </p:txBody>
      </p:sp>
      <p:sp>
        <p:nvSpPr>
          <p:cNvPr id="3" name="Foliennummernplatzhalter 2">
            <a:extLst>
              <a:ext uri="{FF2B5EF4-FFF2-40B4-BE49-F238E27FC236}">
                <a16:creationId xmlns:a16="http://schemas.microsoft.com/office/drawing/2014/main" id="{2F72FC08-0BE0-FE02-355D-1312D651F208}"/>
              </a:ext>
            </a:extLst>
          </p:cNvPr>
          <p:cNvSpPr>
            <a:spLocks noGrp="1"/>
          </p:cNvSpPr>
          <p:nvPr>
            <p:ph type="sldNum" sz="quarter" idx="12"/>
          </p:nvPr>
        </p:nvSpPr>
        <p:spPr>
          <a:xfrm>
            <a:off x="11538011" y="6334292"/>
            <a:ext cx="325582" cy="365125"/>
          </a:xfrm>
        </p:spPr>
        <p:txBody>
          <a:bodyPr/>
          <a:lstStyle/>
          <a:p>
            <a:fld id="{FAC1C434-31DD-49E2-A4ED-9B6F0DB5DE80}" type="slidenum">
              <a:rPr lang="de-DE" sz="1400" smtClean="0">
                <a:solidFill>
                  <a:schemeClr val="bg1"/>
                </a:solidFill>
              </a:rPr>
              <a:t>18</a:t>
            </a:fld>
            <a:endParaRPr lang="de-DE" sz="1400">
              <a:solidFill>
                <a:schemeClr val="bg1"/>
              </a:solidFill>
            </a:endParaRPr>
          </a:p>
        </p:txBody>
      </p:sp>
      <p:sp>
        <p:nvSpPr>
          <p:cNvPr id="24" name="Textfeld 23">
            <a:extLst>
              <a:ext uri="{FF2B5EF4-FFF2-40B4-BE49-F238E27FC236}">
                <a16:creationId xmlns:a16="http://schemas.microsoft.com/office/drawing/2014/main" id="{6DB0CD8E-482C-4671-88E7-36B25ACA0942}"/>
              </a:ext>
            </a:extLst>
          </p:cNvPr>
          <p:cNvSpPr txBox="1"/>
          <p:nvPr/>
        </p:nvSpPr>
        <p:spPr>
          <a:xfrm>
            <a:off x="557981" y="1059120"/>
            <a:ext cx="10825280" cy="2339102"/>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sz="2000" b="1" dirty="0">
                <a:solidFill>
                  <a:srgbClr val="004359"/>
                </a:solidFill>
                <a:latin typeface="Titillium Web" panose="00000500000000000000" pitchFamily="2" charset="0"/>
                <a:cs typeface="Calibri"/>
              </a:rPr>
              <a:t>Was sind die wichtigsten Prüfpunkte in einer Zollprüfung?</a:t>
            </a:r>
            <a:endParaRPr lang="de-DE" sz="1600" b="1" dirty="0">
              <a:solidFill>
                <a:srgbClr val="004359"/>
              </a:solidFill>
              <a:latin typeface="Titillium Web" panose="00000500000000000000" pitchFamily="2" charset="0"/>
              <a:cs typeface="Calibri"/>
            </a:endParaRPr>
          </a:p>
          <a:p>
            <a:pPr>
              <a:lnSpc>
                <a:spcPct val="150000"/>
              </a:lnSpc>
            </a:pPr>
            <a:r>
              <a:rPr lang="de-DE" dirty="0">
                <a:solidFill>
                  <a:srgbClr val="004359"/>
                </a:solidFill>
                <a:latin typeface="Titillium Web" panose="00000500000000000000" pitchFamily="2" charset="0"/>
                <a:cs typeface="Calibri"/>
              </a:rPr>
              <a:t>Zu den wichtigsten Prüfpunkten innerhalb einer Zollprüfung gehören folgende Punkte:</a:t>
            </a:r>
          </a:p>
          <a:p>
            <a:pPr>
              <a:lnSpc>
                <a:spcPct val="150000"/>
              </a:lnSpc>
            </a:pPr>
            <a:endParaRPr lang="de-DE" dirty="0">
              <a:solidFill>
                <a:srgbClr val="004359"/>
              </a:solidFill>
              <a:latin typeface="Titillium Web" panose="00000500000000000000" pitchFamily="2" charset="0"/>
              <a:cs typeface="Calibri"/>
            </a:endParaRPr>
          </a:p>
          <a:p>
            <a:pPr>
              <a:buFont typeface="Arial" panose="020B0604020202020204" pitchFamily="34" charset="0"/>
              <a:buChar char="•"/>
            </a:pPr>
            <a:r>
              <a:rPr lang="de-DE" dirty="0">
                <a:solidFill>
                  <a:srgbClr val="004359"/>
                </a:solidFill>
                <a:latin typeface="Titillium Web" panose="00000500000000000000" pitchFamily="2" charset="0"/>
                <a:cs typeface="Calibri"/>
              </a:rPr>
              <a:t> Mussten </a:t>
            </a:r>
            <a:r>
              <a:rPr lang="de-DE" dirty="0">
                <a:solidFill>
                  <a:srgbClr val="004359"/>
                </a:solidFill>
                <a:latin typeface="Titillium Web" panose="00000500000000000000" pitchFamily="2" charset="0"/>
                <a:cs typeface="Calibri"/>
                <a:hlinkClick r:id="rId4" tooltip="Anti-Dumping: Zölle und Maßnahmen">
                  <a:extLst>
                    <a:ext uri="{A12FA001-AC4F-418D-AE19-62706E023703}">
                      <ahyp:hlinkClr xmlns:ahyp="http://schemas.microsoft.com/office/drawing/2018/hyperlinkcolor" val="tx"/>
                    </a:ext>
                  </a:extLst>
                </a:hlinkClick>
              </a:rPr>
              <a:t>Antidumping</a:t>
            </a:r>
            <a:r>
              <a:rPr lang="de-DE" dirty="0">
                <a:solidFill>
                  <a:srgbClr val="004359"/>
                </a:solidFill>
                <a:latin typeface="Titillium Web" panose="00000500000000000000" pitchFamily="2" charset="0"/>
                <a:cs typeface="Calibri"/>
              </a:rPr>
              <a:t>- oder Ausgleichszölle gezahlt werden? </a:t>
            </a:r>
          </a:p>
          <a:p>
            <a:pPr lvl="1">
              <a:buFont typeface="Arial" panose="020B0604020202020204" pitchFamily="34" charset="0"/>
              <a:buChar char="•"/>
            </a:pPr>
            <a:r>
              <a:rPr lang="de-DE" dirty="0">
                <a:solidFill>
                  <a:srgbClr val="004359"/>
                </a:solidFill>
                <a:latin typeface="Titillium Web" panose="00000500000000000000" pitchFamily="2" charset="0"/>
                <a:cs typeface="Calibri"/>
              </a:rPr>
              <a:t> Diese möglichen Fehlerquellen gibt es!</a:t>
            </a:r>
          </a:p>
          <a:p>
            <a:pPr lvl="1">
              <a:buFont typeface="Arial" panose="020B0604020202020204" pitchFamily="34" charset="0"/>
              <a:buChar char="•"/>
            </a:pPr>
            <a:r>
              <a:rPr lang="de-DE" dirty="0">
                <a:solidFill>
                  <a:srgbClr val="004359"/>
                </a:solidFill>
                <a:latin typeface="Titillium Web" panose="00000500000000000000" pitchFamily="2" charset="0"/>
                <a:cs typeface="Calibri"/>
              </a:rPr>
              <a:t> Hier schaut der Zoll besonders drauf!</a:t>
            </a:r>
          </a:p>
          <a:p>
            <a:pPr lvl="1">
              <a:buFont typeface="Arial" panose="020B0604020202020204" pitchFamily="34" charset="0"/>
              <a:buChar char="•"/>
            </a:pPr>
            <a:r>
              <a:rPr lang="de-DE" dirty="0">
                <a:solidFill>
                  <a:srgbClr val="004359"/>
                </a:solidFill>
                <a:latin typeface="Titillium Web" panose="00000500000000000000" pitchFamily="2" charset="0"/>
                <a:cs typeface="Calibri"/>
              </a:rPr>
              <a:t> Welche Lösungsansätze gibt es?</a:t>
            </a:r>
          </a:p>
        </p:txBody>
      </p:sp>
      <p:sp>
        <p:nvSpPr>
          <p:cNvPr id="7" name="Rechteck 6">
            <a:extLst>
              <a:ext uri="{FF2B5EF4-FFF2-40B4-BE49-F238E27FC236}">
                <a16:creationId xmlns:a16="http://schemas.microsoft.com/office/drawing/2014/main" id="{E97ED3B4-842D-2536-C930-B26CCC6B5F23}"/>
              </a:ext>
            </a:extLst>
          </p:cNvPr>
          <p:cNvSpPr/>
          <p:nvPr/>
        </p:nvSpPr>
        <p:spPr>
          <a:xfrm>
            <a:off x="1530132" y="6273338"/>
            <a:ext cx="9725301" cy="487034"/>
          </a:xfrm>
          <a:prstGeom prst="rect">
            <a:avLst/>
          </a:prstGeom>
          <a:solidFill>
            <a:srgbClr val="00435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bg1"/>
                </a:solidFill>
                <a:latin typeface="Titillium Web" panose="00000500000000000000" pitchFamily="2" charset="0"/>
              </a:rPr>
              <a:t>[Zollprüfung]	 	[25.09.2024]</a:t>
            </a:r>
          </a:p>
        </p:txBody>
      </p:sp>
      <p:sp>
        <p:nvSpPr>
          <p:cNvPr id="9" name="Rechteck 8">
            <a:extLst>
              <a:ext uri="{FF2B5EF4-FFF2-40B4-BE49-F238E27FC236}">
                <a16:creationId xmlns:a16="http://schemas.microsoft.com/office/drawing/2014/main" id="{2421D46D-BA66-17F0-B1AE-C713034EF2E2}"/>
              </a:ext>
            </a:extLst>
          </p:cNvPr>
          <p:cNvSpPr/>
          <p:nvPr/>
        </p:nvSpPr>
        <p:spPr>
          <a:xfrm>
            <a:off x="131421" y="109787"/>
            <a:ext cx="11926082" cy="627805"/>
          </a:xfrm>
          <a:prstGeom prst="rect">
            <a:avLst/>
          </a:prstGeom>
          <a:solidFill>
            <a:srgbClr val="00435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solidFill>
                  <a:schemeClr val="bg1"/>
                </a:solidFill>
                <a:latin typeface="Titillium Web" panose="00000500000000000000" pitchFamily="2" charset="0"/>
              </a:rPr>
              <a:t>[Zollprüfung] - </a:t>
            </a:r>
            <a:r>
              <a:rPr lang="de-DE" sz="2200" b="1" dirty="0">
                <a:solidFill>
                  <a:schemeClr val="bg1"/>
                </a:solidFill>
                <a:latin typeface="Titillium Web" panose="00000500000000000000" pitchFamily="2" charset="0"/>
              </a:rPr>
              <a:t>[Ablauf der Zollprüfung]</a:t>
            </a:r>
            <a:r>
              <a:rPr lang="de-DE" sz="2200" b="1" dirty="0">
                <a:solidFill>
                  <a:schemeClr val="bg1"/>
                </a:solidFill>
                <a:latin typeface="Titillium Web" panose="00000500000000000000" pitchFamily="2" charset="0"/>
                <a:cs typeface="Calibri" panose="020F0502020204030204"/>
              </a:rPr>
              <a:t> </a:t>
            </a:r>
          </a:p>
        </p:txBody>
      </p:sp>
      <p:pic>
        <p:nvPicPr>
          <p:cNvPr id="11" name="Grafik 10" descr="Ein Bild, das Schild, sitzend, dunkel, Frau enthält.&#10;&#10;Automatisch generierte Beschreibung">
            <a:extLst>
              <a:ext uri="{FF2B5EF4-FFF2-40B4-BE49-F238E27FC236}">
                <a16:creationId xmlns:a16="http://schemas.microsoft.com/office/drawing/2014/main" id="{59824A98-35A9-AF9E-13A6-0A9261FD4556}"/>
              </a:ext>
            </a:extLst>
          </p:cNvPr>
          <p:cNvPicPr>
            <a:picLocks noChangeAspect="1"/>
          </p:cNvPicPr>
          <p:nvPr/>
        </p:nvPicPr>
        <p:blipFill rotWithShape="1">
          <a:blip r:embed="rId5">
            <a:extLst>
              <a:ext uri="{28A0092B-C50C-407E-A947-70E740481C1C}">
                <a14:useLocalDpi xmlns:a14="http://schemas.microsoft.com/office/drawing/2010/main" val="0"/>
              </a:ext>
            </a:extLst>
          </a:blip>
          <a:srcRect r="18763"/>
          <a:stretch/>
        </p:blipFill>
        <p:spPr>
          <a:xfrm>
            <a:off x="73774" y="6274501"/>
            <a:ext cx="1382584" cy="485871"/>
          </a:xfrm>
          <a:prstGeom prst="rect">
            <a:avLst/>
          </a:prstGeom>
        </p:spPr>
      </p:pic>
      <p:sp>
        <p:nvSpPr>
          <p:cNvPr id="15" name="Rechteck 14">
            <a:extLst>
              <a:ext uri="{FF2B5EF4-FFF2-40B4-BE49-F238E27FC236}">
                <a16:creationId xmlns:a16="http://schemas.microsoft.com/office/drawing/2014/main" id="{EE9A9B42-FDBC-9451-7419-851BB9464756}"/>
              </a:ext>
            </a:extLst>
          </p:cNvPr>
          <p:cNvSpPr/>
          <p:nvPr/>
        </p:nvSpPr>
        <p:spPr>
          <a:xfrm>
            <a:off x="131421" y="109786"/>
            <a:ext cx="426561" cy="627805"/>
          </a:xfrm>
          <a:prstGeom prst="rect">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8AAE"/>
              </a:solidFill>
              <a:latin typeface="+mj-lt"/>
            </a:endParaRPr>
          </a:p>
        </p:txBody>
      </p:sp>
      <p:sp>
        <p:nvSpPr>
          <p:cNvPr id="35" name="Gleichschenkliges Dreieck 34">
            <a:extLst>
              <a:ext uri="{FF2B5EF4-FFF2-40B4-BE49-F238E27FC236}">
                <a16:creationId xmlns:a16="http://schemas.microsoft.com/office/drawing/2014/main" id="{2C965F66-AE86-A146-2EA5-552173E06D6A}"/>
              </a:ext>
            </a:extLst>
          </p:cNvPr>
          <p:cNvSpPr/>
          <p:nvPr/>
        </p:nvSpPr>
        <p:spPr>
          <a:xfrm rot="5400000">
            <a:off x="1339236" y="6464236"/>
            <a:ext cx="487032" cy="105240"/>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Gleichschenkliges Dreieck 36">
            <a:extLst>
              <a:ext uri="{FF2B5EF4-FFF2-40B4-BE49-F238E27FC236}">
                <a16:creationId xmlns:a16="http://schemas.microsoft.com/office/drawing/2014/main" id="{5976881B-18A2-BD85-2163-CFA87AC04717}"/>
              </a:ext>
            </a:extLst>
          </p:cNvPr>
          <p:cNvSpPr/>
          <p:nvPr/>
        </p:nvSpPr>
        <p:spPr>
          <a:xfrm rot="16200000">
            <a:off x="10964892" y="6464442"/>
            <a:ext cx="487032" cy="105240"/>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Gleichschenkliges Dreieck 38">
            <a:extLst>
              <a:ext uri="{FF2B5EF4-FFF2-40B4-BE49-F238E27FC236}">
                <a16:creationId xmlns:a16="http://schemas.microsoft.com/office/drawing/2014/main" id="{1B6A11E1-2FAF-63B4-92C7-E23675A5FE6B}"/>
              </a:ext>
            </a:extLst>
          </p:cNvPr>
          <p:cNvSpPr/>
          <p:nvPr/>
        </p:nvSpPr>
        <p:spPr>
          <a:xfrm rot="5400000">
            <a:off x="294540" y="373227"/>
            <a:ext cx="627805" cy="100924"/>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110368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9F8152-EB00-DD62-09D1-15EDD0A22772}"/>
            </a:ext>
          </a:extLst>
        </p:cNvPr>
        <p:cNvGrpSpPr/>
        <p:nvPr/>
      </p:nvGrpSpPr>
      <p:grpSpPr>
        <a:xfrm>
          <a:off x="0" y="0"/>
          <a:ext cx="0" cy="0"/>
          <a:chOff x="0" y="0"/>
          <a:chExt cx="0" cy="0"/>
        </a:xfrm>
      </p:grpSpPr>
      <p:pic>
        <p:nvPicPr>
          <p:cNvPr id="1028" name="Picture 4">
            <a:extLst>
              <a:ext uri="{FF2B5EF4-FFF2-40B4-BE49-F238E27FC236}">
                <a16:creationId xmlns:a16="http://schemas.microsoft.com/office/drawing/2014/main" id="{D4302101-DA35-CE64-9863-49FF166DD9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eck 5">
            <a:extLst>
              <a:ext uri="{FF2B5EF4-FFF2-40B4-BE49-F238E27FC236}">
                <a16:creationId xmlns:a16="http://schemas.microsoft.com/office/drawing/2014/main" id="{803812D6-779E-6BBD-CDBF-85F636B330B5}"/>
              </a:ext>
            </a:extLst>
          </p:cNvPr>
          <p:cNvSpPr/>
          <p:nvPr/>
        </p:nvSpPr>
        <p:spPr>
          <a:xfrm>
            <a:off x="11344102" y="6273338"/>
            <a:ext cx="713401" cy="487034"/>
          </a:xfrm>
          <a:prstGeom prst="rect">
            <a:avLst/>
          </a:prstGeom>
          <a:solidFill>
            <a:srgbClr val="BACF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8AAE"/>
              </a:solidFill>
              <a:latin typeface="+mj-lt"/>
            </a:endParaRPr>
          </a:p>
        </p:txBody>
      </p:sp>
      <p:sp>
        <p:nvSpPr>
          <p:cNvPr id="3" name="Foliennummernplatzhalter 2">
            <a:extLst>
              <a:ext uri="{FF2B5EF4-FFF2-40B4-BE49-F238E27FC236}">
                <a16:creationId xmlns:a16="http://schemas.microsoft.com/office/drawing/2014/main" id="{314220AA-076F-9987-F768-688BD3F72B5B}"/>
              </a:ext>
            </a:extLst>
          </p:cNvPr>
          <p:cNvSpPr>
            <a:spLocks noGrp="1"/>
          </p:cNvSpPr>
          <p:nvPr>
            <p:ph type="sldNum" sz="quarter" idx="12"/>
          </p:nvPr>
        </p:nvSpPr>
        <p:spPr>
          <a:xfrm>
            <a:off x="11538011" y="6334292"/>
            <a:ext cx="325582" cy="365125"/>
          </a:xfrm>
        </p:spPr>
        <p:txBody>
          <a:bodyPr/>
          <a:lstStyle/>
          <a:p>
            <a:fld id="{FAC1C434-31DD-49E2-A4ED-9B6F0DB5DE80}" type="slidenum">
              <a:rPr lang="de-DE" sz="1400" smtClean="0">
                <a:solidFill>
                  <a:schemeClr val="bg1"/>
                </a:solidFill>
              </a:rPr>
              <a:t>19</a:t>
            </a:fld>
            <a:endParaRPr lang="de-DE" sz="1400">
              <a:solidFill>
                <a:schemeClr val="bg1"/>
              </a:solidFill>
            </a:endParaRPr>
          </a:p>
        </p:txBody>
      </p:sp>
      <p:sp>
        <p:nvSpPr>
          <p:cNvPr id="24" name="Textfeld 23">
            <a:extLst>
              <a:ext uri="{FF2B5EF4-FFF2-40B4-BE49-F238E27FC236}">
                <a16:creationId xmlns:a16="http://schemas.microsoft.com/office/drawing/2014/main" id="{D6BC8ED3-1C15-3972-796B-6AF16F16C140}"/>
              </a:ext>
            </a:extLst>
          </p:cNvPr>
          <p:cNvSpPr txBox="1"/>
          <p:nvPr/>
        </p:nvSpPr>
        <p:spPr>
          <a:xfrm>
            <a:off x="557981" y="1059120"/>
            <a:ext cx="10825280" cy="3170099"/>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sz="2000" b="1" dirty="0">
                <a:solidFill>
                  <a:srgbClr val="004359"/>
                </a:solidFill>
                <a:latin typeface="Titillium Web" panose="00000500000000000000" pitchFamily="2" charset="0"/>
                <a:cs typeface="Calibri"/>
              </a:rPr>
              <a:t>Was sind die wichtigsten Prüfpunkte in einer Zollprüfung?</a:t>
            </a:r>
            <a:endParaRPr lang="de-DE" sz="1600" b="1" dirty="0">
              <a:solidFill>
                <a:srgbClr val="004359"/>
              </a:solidFill>
              <a:latin typeface="Titillium Web" panose="00000500000000000000" pitchFamily="2" charset="0"/>
              <a:cs typeface="Calibri"/>
            </a:endParaRPr>
          </a:p>
          <a:p>
            <a:pPr>
              <a:lnSpc>
                <a:spcPct val="150000"/>
              </a:lnSpc>
            </a:pPr>
            <a:r>
              <a:rPr lang="de-DE" dirty="0">
                <a:solidFill>
                  <a:srgbClr val="004359"/>
                </a:solidFill>
                <a:latin typeface="Titillium Web" panose="00000500000000000000" pitchFamily="2" charset="0"/>
                <a:cs typeface="Calibri"/>
              </a:rPr>
              <a:t>Zu den wichtigsten Prüfpunkten innerhalb einer Zollprüfung gehören folgende Punkte:</a:t>
            </a:r>
          </a:p>
          <a:p>
            <a:pPr>
              <a:lnSpc>
                <a:spcPct val="150000"/>
              </a:lnSpc>
            </a:pPr>
            <a:endParaRPr lang="de-DE" dirty="0">
              <a:solidFill>
                <a:srgbClr val="004359"/>
              </a:solidFill>
              <a:latin typeface="Titillium Web" panose="00000500000000000000" pitchFamily="2" charset="0"/>
              <a:cs typeface="Calibri"/>
            </a:endParaRPr>
          </a:p>
          <a:p>
            <a:pPr>
              <a:buFont typeface="Arial" panose="020B0604020202020204" pitchFamily="34" charset="0"/>
              <a:buChar char="•"/>
            </a:pPr>
            <a:r>
              <a:rPr lang="de-DE" dirty="0">
                <a:solidFill>
                  <a:srgbClr val="004359"/>
                </a:solidFill>
                <a:latin typeface="Titillium Web" panose="00000500000000000000" pitchFamily="2" charset="0"/>
                <a:cs typeface="Calibri"/>
              </a:rPr>
              <a:t> Ende der Zollprüfung: Wird in der Zollprüfung festgestellt, dass die Besteuerungsgrundlagen des Unternehmens zu ändern sind, wird eine sog. Schlussbesprechung durchgeführt (§ 201 AO)</a:t>
            </a:r>
          </a:p>
          <a:p>
            <a:endParaRPr lang="de-DE" dirty="0">
              <a:solidFill>
                <a:srgbClr val="004359"/>
              </a:solidFill>
              <a:latin typeface="Titillium Web" panose="00000500000000000000" pitchFamily="2" charset="0"/>
              <a:cs typeface="Calibri"/>
            </a:endParaRPr>
          </a:p>
          <a:p>
            <a:pPr>
              <a:buFont typeface="Arial" panose="020B0604020202020204" pitchFamily="34" charset="0"/>
              <a:buChar char="•"/>
            </a:pPr>
            <a:r>
              <a:rPr lang="de-DE" dirty="0">
                <a:solidFill>
                  <a:srgbClr val="004359"/>
                </a:solidFill>
                <a:latin typeface="Titillium Web" panose="00000500000000000000" pitchFamily="2" charset="0"/>
                <a:cs typeface="Calibri"/>
              </a:rPr>
              <a:t>Das Ergebnis der Zollprüfung wird in einem gesonderten Prüfungsbericht festgehalten (§ 202 AO)</a:t>
            </a:r>
          </a:p>
          <a:p>
            <a:endParaRPr lang="de-DE" dirty="0">
              <a:solidFill>
                <a:srgbClr val="004359"/>
              </a:solidFill>
              <a:latin typeface="Titillium Web" panose="00000500000000000000" pitchFamily="2" charset="0"/>
              <a:cs typeface="Calibri"/>
            </a:endParaRPr>
          </a:p>
          <a:p>
            <a:pPr>
              <a:buFont typeface="Arial" panose="020B0604020202020204" pitchFamily="34" charset="0"/>
              <a:buChar char="•"/>
            </a:pPr>
            <a:r>
              <a:rPr lang="de-DE" dirty="0">
                <a:solidFill>
                  <a:srgbClr val="004359"/>
                </a:solidFill>
                <a:latin typeface="Titillium Web" panose="00000500000000000000" pitchFamily="2" charset="0"/>
                <a:cs typeface="Calibri"/>
              </a:rPr>
              <a:t>Das für die Besteuerung verantwortliche Hauptzollamt prüft den Bericht und führt ggf. entsprechende Korrekturen am Besteuerungsverfahren durch (Nacherhebungen, Erstattungen etc.).</a:t>
            </a:r>
          </a:p>
        </p:txBody>
      </p:sp>
      <p:sp>
        <p:nvSpPr>
          <p:cNvPr id="7" name="Rechteck 6">
            <a:extLst>
              <a:ext uri="{FF2B5EF4-FFF2-40B4-BE49-F238E27FC236}">
                <a16:creationId xmlns:a16="http://schemas.microsoft.com/office/drawing/2014/main" id="{125690AE-7DF1-C034-28B6-84B4F3F5DDDE}"/>
              </a:ext>
            </a:extLst>
          </p:cNvPr>
          <p:cNvSpPr/>
          <p:nvPr/>
        </p:nvSpPr>
        <p:spPr>
          <a:xfrm>
            <a:off x="1530132" y="6273338"/>
            <a:ext cx="9725301" cy="487034"/>
          </a:xfrm>
          <a:prstGeom prst="rect">
            <a:avLst/>
          </a:prstGeom>
          <a:solidFill>
            <a:srgbClr val="00435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bg1"/>
                </a:solidFill>
                <a:latin typeface="Titillium Web" panose="00000500000000000000" pitchFamily="2" charset="0"/>
              </a:rPr>
              <a:t>[Zollprüfung]	 	[25.09.2024]</a:t>
            </a:r>
          </a:p>
        </p:txBody>
      </p:sp>
      <p:sp>
        <p:nvSpPr>
          <p:cNvPr id="9" name="Rechteck 8">
            <a:extLst>
              <a:ext uri="{FF2B5EF4-FFF2-40B4-BE49-F238E27FC236}">
                <a16:creationId xmlns:a16="http://schemas.microsoft.com/office/drawing/2014/main" id="{8777A2B1-CDDB-9DE4-111E-72FC94C745D8}"/>
              </a:ext>
            </a:extLst>
          </p:cNvPr>
          <p:cNvSpPr/>
          <p:nvPr/>
        </p:nvSpPr>
        <p:spPr>
          <a:xfrm>
            <a:off x="131421" y="109787"/>
            <a:ext cx="11926082" cy="627805"/>
          </a:xfrm>
          <a:prstGeom prst="rect">
            <a:avLst/>
          </a:prstGeom>
          <a:solidFill>
            <a:srgbClr val="00435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solidFill>
                  <a:schemeClr val="bg1"/>
                </a:solidFill>
                <a:latin typeface="Titillium Web" panose="00000500000000000000" pitchFamily="2" charset="0"/>
              </a:rPr>
              <a:t>[Zollprüfung] - </a:t>
            </a:r>
            <a:r>
              <a:rPr lang="de-DE" sz="2200" b="1" dirty="0">
                <a:solidFill>
                  <a:schemeClr val="bg1"/>
                </a:solidFill>
                <a:latin typeface="Titillium Web" panose="00000500000000000000" pitchFamily="2" charset="0"/>
              </a:rPr>
              <a:t>[Ende der Zollprüfung]</a:t>
            </a:r>
            <a:r>
              <a:rPr lang="de-DE" sz="2200" b="1" dirty="0">
                <a:solidFill>
                  <a:schemeClr val="bg1"/>
                </a:solidFill>
                <a:latin typeface="Titillium Web" panose="00000500000000000000" pitchFamily="2" charset="0"/>
                <a:cs typeface="Calibri" panose="020F0502020204030204"/>
              </a:rPr>
              <a:t> </a:t>
            </a:r>
          </a:p>
        </p:txBody>
      </p:sp>
      <p:pic>
        <p:nvPicPr>
          <p:cNvPr id="11" name="Grafik 10" descr="Ein Bild, das Schild, sitzend, dunkel, Frau enthält.&#10;&#10;Automatisch generierte Beschreibung">
            <a:extLst>
              <a:ext uri="{FF2B5EF4-FFF2-40B4-BE49-F238E27FC236}">
                <a16:creationId xmlns:a16="http://schemas.microsoft.com/office/drawing/2014/main" id="{30E71436-11FF-ED45-4C29-49AC154125B4}"/>
              </a:ext>
            </a:extLst>
          </p:cNvPr>
          <p:cNvPicPr>
            <a:picLocks noChangeAspect="1"/>
          </p:cNvPicPr>
          <p:nvPr/>
        </p:nvPicPr>
        <p:blipFill rotWithShape="1">
          <a:blip r:embed="rId4">
            <a:extLst>
              <a:ext uri="{28A0092B-C50C-407E-A947-70E740481C1C}">
                <a14:useLocalDpi xmlns:a14="http://schemas.microsoft.com/office/drawing/2010/main" val="0"/>
              </a:ext>
            </a:extLst>
          </a:blip>
          <a:srcRect r="18763"/>
          <a:stretch/>
        </p:blipFill>
        <p:spPr>
          <a:xfrm>
            <a:off x="73774" y="6274501"/>
            <a:ext cx="1382584" cy="485871"/>
          </a:xfrm>
          <a:prstGeom prst="rect">
            <a:avLst/>
          </a:prstGeom>
        </p:spPr>
      </p:pic>
      <p:sp>
        <p:nvSpPr>
          <p:cNvPr id="15" name="Rechteck 14">
            <a:extLst>
              <a:ext uri="{FF2B5EF4-FFF2-40B4-BE49-F238E27FC236}">
                <a16:creationId xmlns:a16="http://schemas.microsoft.com/office/drawing/2014/main" id="{13A83321-0E8C-01C6-F677-663249DD4F1F}"/>
              </a:ext>
            </a:extLst>
          </p:cNvPr>
          <p:cNvSpPr/>
          <p:nvPr/>
        </p:nvSpPr>
        <p:spPr>
          <a:xfrm>
            <a:off x="131421" y="109786"/>
            <a:ext cx="426561" cy="627805"/>
          </a:xfrm>
          <a:prstGeom prst="rect">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8AAE"/>
              </a:solidFill>
              <a:latin typeface="+mj-lt"/>
            </a:endParaRPr>
          </a:p>
        </p:txBody>
      </p:sp>
      <p:sp>
        <p:nvSpPr>
          <p:cNvPr id="35" name="Gleichschenkliges Dreieck 34">
            <a:extLst>
              <a:ext uri="{FF2B5EF4-FFF2-40B4-BE49-F238E27FC236}">
                <a16:creationId xmlns:a16="http://schemas.microsoft.com/office/drawing/2014/main" id="{A105F90B-CC63-DAA6-31FA-2CD45F9C1FDB}"/>
              </a:ext>
            </a:extLst>
          </p:cNvPr>
          <p:cNvSpPr/>
          <p:nvPr/>
        </p:nvSpPr>
        <p:spPr>
          <a:xfrm rot="5400000">
            <a:off x="1339236" y="6464236"/>
            <a:ext cx="487032" cy="105240"/>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Gleichschenkliges Dreieck 36">
            <a:extLst>
              <a:ext uri="{FF2B5EF4-FFF2-40B4-BE49-F238E27FC236}">
                <a16:creationId xmlns:a16="http://schemas.microsoft.com/office/drawing/2014/main" id="{A38065BA-044C-3E07-1ABC-B4C68516B9EA}"/>
              </a:ext>
            </a:extLst>
          </p:cNvPr>
          <p:cNvSpPr/>
          <p:nvPr/>
        </p:nvSpPr>
        <p:spPr>
          <a:xfrm rot="16200000">
            <a:off x="10964892" y="6464442"/>
            <a:ext cx="487032" cy="105240"/>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Gleichschenkliges Dreieck 38">
            <a:extLst>
              <a:ext uri="{FF2B5EF4-FFF2-40B4-BE49-F238E27FC236}">
                <a16:creationId xmlns:a16="http://schemas.microsoft.com/office/drawing/2014/main" id="{2178B7AD-5BEE-67E9-076C-064A03571297}"/>
              </a:ext>
            </a:extLst>
          </p:cNvPr>
          <p:cNvSpPr/>
          <p:nvPr/>
        </p:nvSpPr>
        <p:spPr>
          <a:xfrm rot="5400000">
            <a:off x="294540" y="373227"/>
            <a:ext cx="627805" cy="100924"/>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5267901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D6EE6312-5FCD-40FA-890C-29F067C878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hteck 1">
            <a:extLst>
              <a:ext uri="{FF2B5EF4-FFF2-40B4-BE49-F238E27FC236}">
                <a16:creationId xmlns:a16="http://schemas.microsoft.com/office/drawing/2014/main" id="{C53891C8-11E8-48B1-AA7F-106A4E11867D}"/>
              </a:ext>
            </a:extLst>
          </p:cNvPr>
          <p:cNvSpPr/>
          <p:nvPr/>
        </p:nvSpPr>
        <p:spPr>
          <a:xfrm>
            <a:off x="11344102" y="6273338"/>
            <a:ext cx="713401" cy="487034"/>
          </a:xfrm>
          <a:prstGeom prst="rect">
            <a:avLst/>
          </a:prstGeom>
          <a:solidFill>
            <a:srgbClr val="BACF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8AAE"/>
              </a:solidFill>
              <a:latin typeface="+mj-lt"/>
            </a:endParaRPr>
          </a:p>
        </p:txBody>
      </p:sp>
      <p:sp>
        <p:nvSpPr>
          <p:cNvPr id="3" name="Foliennummernplatzhalter 2">
            <a:extLst>
              <a:ext uri="{FF2B5EF4-FFF2-40B4-BE49-F238E27FC236}">
                <a16:creationId xmlns:a16="http://schemas.microsoft.com/office/drawing/2014/main" id="{AB0F6EA8-427B-4658-8D03-A101566A5378}"/>
              </a:ext>
            </a:extLst>
          </p:cNvPr>
          <p:cNvSpPr>
            <a:spLocks noGrp="1"/>
          </p:cNvSpPr>
          <p:nvPr>
            <p:ph type="sldNum" sz="quarter" idx="12"/>
          </p:nvPr>
        </p:nvSpPr>
        <p:spPr>
          <a:xfrm>
            <a:off x="11538011" y="6334292"/>
            <a:ext cx="325582" cy="365125"/>
          </a:xfrm>
        </p:spPr>
        <p:txBody>
          <a:bodyPr/>
          <a:lstStyle/>
          <a:p>
            <a:fld id="{FAC1C434-31DD-49E2-A4ED-9B6F0DB5DE80}" type="slidenum">
              <a:rPr lang="de-DE" sz="1400" smtClean="0">
                <a:solidFill>
                  <a:schemeClr val="bg1"/>
                </a:solidFill>
              </a:rPr>
              <a:t>2</a:t>
            </a:fld>
            <a:endParaRPr lang="de-DE" sz="1400">
              <a:solidFill>
                <a:schemeClr val="bg1"/>
              </a:solidFill>
            </a:endParaRPr>
          </a:p>
        </p:txBody>
      </p:sp>
      <p:sp>
        <p:nvSpPr>
          <p:cNvPr id="12" name="Rechteck 11">
            <a:extLst>
              <a:ext uri="{FF2B5EF4-FFF2-40B4-BE49-F238E27FC236}">
                <a16:creationId xmlns:a16="http://schemas.microsoft.com/office/drawing/2014/main" id="{E9D395D5-6F08-4840-AB01-164A177246DD}"/>
              </a:ext>
            </a:extLst>
          </p:cNvPr>
          <p:cNvSpPr/>
          <p:nvPr/>
        </p:nvSpPr>
        <p:spPr>
          <a:xfrm>
            <a:off x="1530132" y="6273338"/>
            <a:ext cx="9725301" cy="487034"/>
          </a:xfrm>
          <a:prstGeom prst="rect">
            <a:avLst/>
          </a:prstGeom>
          <a:solidFill>
            <a:srgbClr val="00435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bg1"/>
                </a:solidFill>
                <a:latin typeface="Titillium Web" panose="00000500000000000000" pitchFamily="2" charset="0"/>
              </a:rPr>
              <a:t>[Zollprüfung]	 	[25.09.2024]</a:t>
            </a:r>
          </a:p>
        </p:txBody>
      </p:sp>
      <p:sp>
        <p:nvSpPr>
          <p:cNvPr id="9" name="Textfeld 8">
            <a:extLst>
              <a:ext uri="{FF2B5EF4-FFF2-40B4-BE49-F238E27FC236}">
                <a16:creationId xmlns:a16="http://schemas.microsoft.com/office/drawing/2014/main" id="{557946A5-268F-44F8-89C4-4A1FC32A7F12}"/>
              </a:ext>
            </a:extLst>
          </p:cNvPr>
          <p:cNvSpPr txBox="1"/>
          <p:nvPr/>
        </p:nvSpPr>
        <p:spPr>
          <a:xfrm>
            <a:off x="517573" y="1000570"/>
            <a:ext cx="11539930" cy="5539978"/>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de-DE" sz="2400" b="1" dirty="0">
                <a:solidFill>
                  <a:srgbClr val="004359"/>
                </a:solidFill>
                <a:latin typeface="Titillium Web" panose="00000500000000000000" pitchFamily="2" charset="0"/>
                <a:cs typeface="Calibri"/>
              </a:rPr>
              <a:t>Ihr Tagesplan:</a:t>
            </a:r>
          </a:p>
          <a:p>
            <a:br>
              <a:rPr lang="de-DE" sz="2000" b="1" dirty="0">
                <a:solidFill>
                  <a:srgbClr val="1D4592"/>
                </a:solidFill>
                <a:latin typeface="Titillium Web" panose="00000500000000000000" pitchFamily="2" charset="0"/>
                <a:cs typeface="Calibri"/>
              </a:rPr>
            </a:br>
            <a:r>
              <a:rPr lang="de-DE" sz="2400" b="1" dirty="0">
                <a:solidFill>
                  <a:srgbClr val="004359"/>
                </a:solidFill>
                <a:latin typeface="Titillium Web" panose="00000500000000000000" pitchFamily="2" charset="0"/>
                <a:cs typeface="Calibri"/>
              </a:rPr>
              <a:t>Heute möchten wir Ihnen ein tieferes Verständnis der Bedeutung einer Zollprüfung und der optimalen Vorbereitung darauf mitgeben.</a:t>
            </a:r>
          </a:p>
          <a:p>
            <a:endParaRPr lang="de-DE" sz="2400" b="1" dirty="0">
              <a:solidFill>
                <a:srgbClr val="004359"/>
              </a:solidFill>
              <a:latin typeface="Titillium Web" panose="00000500000000000000" pitchFamily="2" charset="0"/>
              <a:cs typeface="Calibri"/>
            </a:endParaRPr>
          </a:p>
          <a:p>
            <a:endParaRPr lang="de-DE" sz="2000" b="1" dirty="0">
              <a:solidFill>
                <a:srgbClr val="1D4592"/>
              </a:solidFill>
              <a:latin typeface="Titillium Web" panose="00000500000000000000" pitchFamily="2" charset="0"/>
              <a:cs typeface="Calibri"/>
            </a:endParaRPr>
          </a:p>
          <a:p>
            <a:endParaRPr lang="de-DE" sz="2000" b="1" dirty="0">
              <a:solidFill>
                <a:srgbClr val="1D4592"/>
              </a:solidFill>
              <a:latin typeface="Titillium Web" panose="00000500000000000000" pitchFamily="2" charset="0"/>
              <a:cs typeface="Calibri"/>
            </a:endParaRPr>
          </a:p>
          <a:p>
            <a:endParaRPr lang="de-DE" sz="2000" b="1" dirty="0">
              <a:solidFill>
                <a:srgbClr val="1D4592"/>
              </a:solidFill>
              <a:latin typeface="Titillium Web" panose="00000500000000000000" pitchFamily="2" charset="0"/>
              <a:cs typeface="Calibri"/>
            </a:endParaRPr>
          </a:p>
          <a:p>
            <a:endParaRPr lang="de-DE" sz="2000" b="1" dirty="0">
              <a:solidFill>
                <a:srgbClr val="1D4592"/>
              </a:solidFill>
              <a:latin typeface="Titillium Web" panose="00000500000000000000" pitchFamily="2" charset="0"/>
              <a:cs typeface="Calibri"/>
            </a:endParaRPr>
          </a:p>
          <a:p>
            <a:endParaRPr lang="de-DE" sz="2000" b="1" dirty="0">
              <a:solidFill>
                <a:srgbClr val="1D4592"/>
              </a:solidFill>
              <a:latin typeface="Titillium Web" panose="00000500000000000000" pitchFamily="2" charset="0"/>
              <a:cs typeface="Calibri"/>
            </a:endParaRPr>
          </a:p>
          <a:p>
            <a:endParaRPr lang="de-DE" sz="2000" b="1" dirty="0">
              <a:solidFill>
                <a:srgbClr val="1D4592"/>
              </a:solidFill>
              <a:latin typeface="Titillium Web" panose="00000500000000000000" pitchFamily="2" charset="0"/>
              <a:cs typeface="Calibri"/>
            </a:endParaRPr>
          </a:p>
          <a:p>
            <a:endParaRPr lang="de-DE" sz="2000" b="1" dirty="0">
              <a:solidFill>
                <a:srgbClr val="1D4592"/>
              </a:solidFill>
              <a:latin typeface="Titillium Web" panose="00000500000000000000" pitchFamily="2" charset="0"/>
              <a:cs typeface="Calibri"/>
            </a:endParaRPr>
          </a:p>
          <a:p>
            <a:pPr>
              <a:lnSpc>
                <a:spcPct val="150000"/>
              </a:lnSpc>
            </a:pPr>
            <a:endParaRPr lang="de-DE" sz="2000" b="1" dirty="0">
              <a:solidFill>
                <a:srgbClr val="1D4592"/>
              </a:solidFill>
              <a:latin typeface="Titillium Web" panose="00000500000000000000" pitchFamily="2" charset="0"/>
              <a:cs typeface="Calibri"/>
            </a:endParaRPr>
          </a:p>
          <a:p>
            <a:pPr marL="342900" indent="-342900">
              <a:buFont typeface="Arial"/>
              <a:buChar char="•"/>
            </a:pPr>
            <a:endParaRPr lang="de-DE" dirty="0">
              <a:solidFill>
                <a:srgbClr val="1D4592"/>
              </a:solidFill>
              <a:latin typeface="Titillium Web" panose="00000500000000000000" pitchFamily="2" charset="0"/>
              <a:cs typeface="Calibri"/>
            </a:endParaRPr>
          </a:p>
          <a:p>
            <a:endParaRPr lang="de-DE" sz="2000" dirty="0">
              <a:solidFill>
                <a:srgbClr val="1D4592"/>
              </a:solidFill>
              <a:latin typeface="Titillium Web" panose="00000500000000000000" pitchFamily="2" charset="0"/>
              <a:cs typeface="Calibri"/>
            </a:endParaRPr>
          </a:p>
          <a:p>
            <a:endParaRPr lang="de-DE" b="1" dirty="0">
              <a:latin typeface="Titillium Web" panose="00000500000000000000" pitchFamily="2" charset="0"/>
              <a:cs typeface="Calibri"/>
            </a:endParaRPr>
          </a:p>
        </p:txBody>
      </p:sp>
      <p:sp>
        <p:nvSpPr>
          <p:cNvPr id="10" name="Rechteck 9">
            <a:extLst>
              <a:ext uri="{FF2B5EF4-FFF2-40B4-BE49-F238E27FC236}">
                <a16:creationId xmlns:a16="http://schemas.microsoft.com/office/drawing/2014/main" id="{848B4432-E2B9-4370-AA06-F699106FE618}"/>
              </a:ext>
            </a:extLst>
          </p:cNvPr>
          <p:cNvSpPr/>
          <p:nvPr/>
        </p:nvSpPr>
        <p:spPr>
          <a:xfrm>
            <a:off x="131421" y="109787"/>
            <a:ext cx="11926082" cy="627805"/>
          </a:xfrm>
          <a:prstGeom prst="rect">
            <a:avLst/>
          </a:prstGeom>
          <a:solidFill>
            <a:srgbClr val="00435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solidFill>
                  <a:schemeClr val="bg1"/>
                </a:solidFill>
                <a:latin typeface="Titillium Web" panose="00000500000000000000" pitchFamily="2" charset="0"/>
              </a:rPr>
              <a:t>[Zollprüfung]</a:t>
            </a:r>
          </a:p>
        </p:txBody>
      </p:sp>
      <p:pic>
        <p:nvPicPr>
          <p:cNvPr id="20" name="Grafik 20" descr="Tageskalender">
            <a:extLst>
              <a:ext uri="{FF2B5EF4-FFF2-40B4-BE49-F238E27FC236}">
                <a16:creationId xmlns:a16="http://schemas.microsoft.com/office/drawing/2014/main" id="{3DEDB8D2-3070-42E2-8798-6247468CCCC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0151" y="1069010"/>
            <a:ext cx="416768" cy="424544"/>
          </a:xfrm>
          <a:prstGeom prst="rect">
            <a:avLst/>
          </a:prstGeom>
        </p:spPr>
      </p:pic>
      <p:pic>
        <p:nvPicPr>
          <p:cNvPr id="14" name="Grafik 14" descr="Kopf mit Zahnrädern">
            <a:extLst>
              <a:ext uri="{FF2B5EF4-FFF2-40B4-BE49-F238E27FC236}">
                <a16:creationId xmlns:a16="http://schemas.microsoft.com/office/drawing/2014/main" id="{AC69C4C2-B7D7-4082-9A7B-94F1E728B5D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2168" y="4271774"/>
            <a:ext cx="424544" cy="424544"/>
          </a:xfrm>
          <a:prstGeom prst="rect">
            <a:avLst/>
          </a:prstGeom>
        </p:spPr>
      </p:pic>
      <p:pic>
        <p:nvPicPr>
          <p:cNvPr id="7" name="Grafik 6" descr="Ein Bild, das Schild, sitzend, dunkel, Frau enthält.&#10;&#10;Automatisch generierte Beschreibung">
            <a:extLst>
              <a:ext uri="{FF2B5EF4-FFF2-40B4-BE49-F238E27FC236}">
                <a16:creationId xmlns:a16="http://schemas.microsoft.com/office/drawing/2014/main" id="{5377D0B0-7964-461C-8D77-108F99A4E503}"/>
              </a:ext>
            </a:extLst>
          </p:cNvPr>
          <p:cNvPicPr>
            <a:picLocks noChangeAspect="1"/>
          </p:cNvPicPr>
          <p:nvPr/>
        </p:nvPicPr>
        <p:blipFill rotWithShape="1">
          <a:blip r:embed="rId8">
            <a:extLst>
              <a:ext uri="{28A0092B-C50C-407E-A947-70E740481C1C}">
                <a14:useLocalDpi xmlns:a14="http://schemas.microsoft.com/office/drawing/2010/main" val="0"/>
              </a:ext>
            </a:extLst>
          </a:blip>
          <a:srcRect r="18763"/>
          <a:stretch/>
        </p:blipFill>
        <p:spPr>
          <a:xfrm>
            <a:off x="73774" y="6274501"/>
            <a:ext cx="1382584" cy="485871"/>
          </a:xfrm>
          <a:prstGeom prst="rect">
            <a:avLst/>
          </a:prstGeom>
        </p:spPr>
      </p:pic>
      <p:sp>
        <p:nvSpPr>
          <p:cNvPr id="17" name="Rechteck 16">
            <a:extLst>
              <a:ext uri="{FF2B5EF4-FFF2-40B4-BE49-F238E27FC236}">
                <a16:creationId xmlns:a16="http://schemas.microsoft.com/office/drawing/2014/main" id="{E5A6BC81-3003-4F6B-8575-7B003EFD6714}"/>
              </a:ext>
            </a:extLst>
          </p:cNvPr>
          <p:cNvSpPr/>
          <p:nvPr/>
        </p:nvSpPr>
        <p:spPr>
          <a:xfrm>
            <a:off x="131421" y="109786"/>
            <a:ext cx="426561" cy="627805"/>
          </a:xfrm>
          <a:prstGeom prst="rect">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8AAE"/>
              </a:solidFill>
              <a:latin typeface="+mj-lt"/>
            </a:endParaRPr>
          </a:p>
        </p:txBody>
      </p:sp>
      <p:sp>
        <p:nvSpPr>
          <p:cNvPr id="27" name="Gleichschenkliges Dreieck 26">
            <a:extLst>
              <a:ext uri="{FF2B5EF4-FFF2-40B4-BE49-F238E27FC236}">
                <a16:creationId xmlns:a16="http://schemas.microsoft.com/office/drawing/2014/main" id="{4534E722-18EF-42E5-ABC2-E904FD5D899A}"/>
              </a:ext>
            </a:extLst>
          </p:cNvPr>
          <p:cNvSpPr/>
          <p:nvPr/>
        </p:nvSpPr>
        <p:spPr>
          <a:xfrm rot="5400000">
            <a:off x="294540" y="373227"/>
            <a:ext cx="627805" cy="100924"/>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Textfeld 27">
            <a:extLst>
              <a:ext uri="{FF2B5EF4-FFF2-40B4-BE49-F238E27FC236}">
                <a16:creationId xmlns:a16="http://schemas.microsoft.com/office/drawing/2014/main" id="{5364D0A0-8FB3-4567-9DC0-91D2183B25F1}"/>
              </a:ext>
            </a:extLst>
          </p:cNvPr>
          <p:cNvSpPr txBox="1"/>
          <p:nvPr/>
        </p:nvSpPr>
        <p:spPr>
          <a:xfrm>
            <a:off x="557981" y="4271773"/>
            <a:ext cx="6381662" cy="461665"/>
          </a:xfrm>
          <a:prstGeom prst="rect">
            <a:avLst/>
          </a:prstGeom>
          <a:noFill/>
        </p:spPr>
        <p:txBody>
          <a:bodyPr wrap="square" rtlCol="0">
            <a:spAutoFit/>
          </a:bodyPr>
          <a:lstStyle/>
          <a:p>
            <a:r>
              <a:rPr lang="de-DE" sz="2400" b="1" dirty="0">
                <a:solidFill>
                  <a:srgbClr val="004359"/>
                </a:solidFill>
                <a:latin typeface="Titillium Web" panose="00000500000000000000" pitchFamily="2" charset="0"/>
                <a:cs typeface="Calibri"/>
              </a:rPr>
              <a:t>Ihre</a:t>
            </a:r>
            <a:r>
              <a:rPr lang="de-DE" sz="2400" dirty="0">
                <a:solidFill>
                  <a:srgbClr val="004359"/>
                </a:solidFill>
                <a:latin typeface="Titillium Web" panose="00000500000000000000" pitchFamily="2" charset="0"/>
              </a:rPr>
              <a:t> </a:t>
            </a:r>
            <a:r>
              <a:rPr lang="de-DE" sz="2400" b="1" dirty="0">
                <a:solidFill>
                  <a:srgbClr val="004359"/>
                </a:solidFill>
                <a:latin typeface="Titillium Web" panose="00000500000000000000" pitchFamily="2" charset="0"/>
                <a:cs typeface="Calibri"/>
              </a:rPr>
              <a:t>Experten: Julianna Straib-Lorenz</a:t>
            </a:r>
          </a:p>
        </p:txBody>
      </p:sp>
      <p:sp>
        <p:nvSpPr>
          <p:cNvPr id="29" name="Gleichschenkliges Dreieck 28">
            <a:extLst>
              <a:ext uri="{FF2B5EF4-FFF2-40B4-BE49-F238E27FC236}">
                <a16:creationId xmlns:a16="http://schemas.microsoft.com/office/drawing/2014/main" id="{DA6E052B-0139-40D5-AC79-E0228DA14395}"/>
              </a:ext>
            </a:extLst>
          </p:cNvPr>
          <p:cNvSpPr/>
          <p:nvPr/>
        </p:nvSpPr>
        <p:spPr>
          <a:xfrm rot="5400000">
            <a:off x="1339236" y="6464236"/>
            <a:ext cx="487032" cy="105240"/>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Gleichschenkliges Dreieck 30">
            <a:extLst>
              <a:ext uri="{FF2B5EF4-FFF2-40B4-BE49-F238E27FC236}">
                <a16:creationId xmlns:a16="http://schemas.microsoft.com/office/drawing/2014/main" id="{065803FB-F328-4AEC-A825-D149343F69A7}"/>
              </a:ext>
            </a:extLst>
          </p:cNvPr>
          <p:cNvSpPr/>
          <p:nvPr/>
        </p:nvSpPr>
        <p:spPr>
          <a:xfrm rot="16200000">
            <a:off x="10964892" y="6464442"/>
            <a:ext cx="487032" cy="105240"/>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2716691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16812E9F-092E-4EE4-D60A-16590391C380}"/>
            </a:ext>
          </a:extLst>
        </p:cNvPr>
        <p:cNvGrpSpPr/>
        <p:nvPr/>
      </p:nvGrpSpPr>
      <p:grpSpPr>
        <a:xfrm>
          <a:off x="0" y="0"/>
          <a:ext cx="0" cy="0"/>
          <a:chOff x="0" y="0"/>
          <a:chExt cx="0" cy="0"/>
        </a:xfrm>
      </p:grpSpPr>
      <p:pic>
        <p:nvPicPr>
          <p:cNvPr id="1028" name="Picture 4">
            <a:extLst>
              <a:ext uri="{FF2B5EF4-FFF2-40B4-BE49-F238E27FC236}">
                <a16:creationId xmlns:a16="http://schemas.microsoft.com/office/drawing/2014/main" id="{50C69C3A-8804-783F-3128-CCD129DC54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eck 5">
            <a:extLst>
              <a:ext uri="{FF2B5EF4-FFF2-40B4-BE49-F238E27FC236}">
                <a16:creationId xmlns:a16="http://schemas.microsoft.com/office/drawing/2014/main" id="{9D742DDE-B1CA-0453-F876-5FDDC6D81E12}"/>
              </a:ext>
            </a:extLst>
          </p:cNvPr>
          <p:cNvSpPr/>
          <p:nvPr/>
        </p:nvSpPr>
        <p:spPr>
          <a:xfrm>
            <a:off x="11344102" y="6273338"/>
            <a:ext cx="713401" cy="487034"/>
          </a:xfrm>
          <a:prstGeom prst="rect">
            <a:avLst/>
          </a:prstGeom>
          <a:solidFill>
            <a:srgbClr val="BACF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8AAE"/>
              </a:solidFill>
              <a:latin typeface="+mj-lt"/>
            </a:endParaRPr>
          </a:p>
        </p:txBody>
      </p:sp>
      <p:sp>
        <p:nvSpPr>
          <p:cNvPr id="3" name="Foliennummernplatzhalter 2">
            <a:extLst>
              <a:ext uri="{FF2B5EF4-FFF2-40B4-BE49-F238E27FC236}">
                <a16:creationId xmlns:a16="http://schemas.microsoft.com/office/drawing/2014/main" id="{AC5E10CF-2E9A-546E-4893-0FA71F729568}"/>
              </a:ext>
            </a:extLst>
          </p:cNvPr>
          <p:cNvSpPr>
            <a:spLocks noGrp="1"/>
          </p:cNvSpPr>
          <p:nvPr>
            <p:ph type="sldNum" sz="quarter" idx="12"/>
          </p:nvPr>
        </p:nvSpPr>
        <p:spPr>
          <a:xfrm>
            <a:off x="11538011" y="6334292"/>
            <a:ext cx="325582" cy="365125"/>
          </a:xfrm>
        </p:spPr>
        <p:txBody>
          <a:bodyPr/>
          <a:lstStyle/>
          <a:p>
            <a:fld id="{FAC1C434-31DD-49E2-A4ED-9B6F0DB5DE80}" type="slidenum">
              <a:rPr lang="de-DE" sz="1400" smtClean="0">
                <a:solidFill>
                  <a:schemeClr val="bg1"/>
                </a:solidFill>
              </a:rPr>
              <a:t>20</a:t>
            </a:fld>
            <a:endParaRPr lang="de-DE" sz="1400">
              <a:solidFill>
                <a:schemeClr val="bg1"/>
              </a:solidFill>
            </a:endParaRPr>
          </a:p>
        </p:txBody>
      </p:sp>
      <p:sp>
        <p:nvSpPr>
          <p:cNvPr id="24" name="Textfeld 23">
            <a:extLst>
              <a:ext uri="{FF2B5EF4-FFF2-40B4-BE49-F238E27FC236}">
                <a16:creationId xmlns:a16="http://schemas.microsoft.com/office/drawing/2014/main" id="{F43C69D3-EC05-43CF-5DFE-E4D14199911B}"/>
              </a:ext>
            </a:extLst>
          </p:cNvPr>
          <p:cNvSpPr txBox="1"/>
          <p:nvPr/>
        </p:nvSpPr>
        <p:spPr>
          <a:xfrm>
            <a:off x="557981" y="1059120"/>
            <a:ext cx="10825280" cy="4508927"/>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sz="2000" b="1" dirty="0">
                <a:solidFill>
                  <a:srgbClr val="004359"/>
                </a:solidFill>
                <a:latin typeface="Titillium Web" panose="00000500000000000000" pitchFamily="2" charset="0"/>
                <a:cs typeface="Calibri"/>
              </a:rPr>
              <a:t>Konsequenzen bei Verstößen in einer Zollprüfung?</a:t>
            </a:r>
            <a:endParaRPr lang="de-DE" sz="1600" b="1" dirty="0">
              <a:solidFill>
                <a:srgbClr val="004359"/>
              </a:solidFill>
              <a:latin typeface="Titillium Web" panose="00000500000000000000" pitchFamily="2" charset="0"/>
              <a:cs typeface="Calibri"/>
            </a:endParaRPr>
          </a:p>
          <a:p>
            <a:pPr>
              <a:lnSpc>
                <a:spcPct val="150000"/>
              </a:lnSpc>
            </a:pPr>
            <a:endParaRPr lang="de-DE" dirty="0">
              <a:solidFill>
                <a:srgbClr val="004359"/>
              </a:solidFill>
              <a:latin typeface="Titillium Web" panose="00000500000000000000" pitchFamily="2" charset="0"/>
              <a:cs typeface="Calibri"/>
            </a:endParaRPr>
          </a:p>
          <a:p>
            <a:pPr marL="342900" indent="-342900">
              <a:buFont typeface="Arial" panose="020B0604020202020204" pitchFamily="34" charset="0"/>
              <a:buChar char="•"/>
            </a:pPr>
            <a:r>
              <a:rPr lang="de-DE" sz="2000" dirty="0">
                <a:solidFill>
                  <a:srgbClr val="004359"/>
                </a:solidFill>
                <a:latin typeface="Titillium Web" panose="00000500000000000000" pitchFamily="2" charset="0"/>
                <a:cs typeface="Calibri"/>
              </a:rPr>
              <a:t>Stellt der Zoll fest, dass Sie gegen zollrechtliche Vorgaben verstoßen wurde (z. B. nicht gezahlte Zölle), sind Nacherhebungen und Erstattungen ggf. erforderlich (§§ 328 ff. AO)</a:t>
            </a:r>
          </a:p>
          <a:p>
            <a:pPr marL="342900" indent="-342900">
              <a:buFont typeface="Arial" panose="020B0604020202020204" pitchFamily="34" charset="0"/>
              <a:buChar char="•"/>
            </a:pPr>
            <a:r>
              <a:rPr lang="de-DE" sz="2000" dirty="0">
                <a:solidFill>
                  <a:srgbClr val="004359"/>
                </a:solidFill>
                <a:latin typeface="Titillium Web" panose="00000500000000000000" pitchFamily="2" charset="0"/>
                <a:cs typeface="Calibri"/>
              </a:rPr>
              <a:t>Kommt im Rahmen der Zollprüfung der Verdacht auf, dass Sie eine Straftat oder Ordnungswidrigkeit begangen haben, darf das Zollamt die Prüfung erst fortsetzen, wenn Sie über die Einleitung des Straf- oder Bußgeldverfahrens informiert wurden</a:t>
            </a:r>
          </a:p>
          <a:p>
            <a:pPr marL="342900" indent="-342900">
              <a:buFont typeface="Arial" panose="020B0604020202020204" pitchFamily="34" charset="0"/>
              <a:buChar char="•"/>
            </a:pPr>
            <a:r>
              <a:rPr lang="de-DE" sz="2000" dirty="0">
                <a:solidFill>
                  <a:srgbClr val="004359"/>
                </a:solidFill>
                <a:latin typeface="Titillium Web" panose="00000500000000000000" pitchFamily="2" charset="0"/>
                <a:cs typeface="Calibri"/>
              </a:rPr>
              <a:t>Die Prüferin oder der Prüfer muss Sie darüber aufklären, dass Sie nicht mehr zur Mitwirkung bei der Aufklärung des Sachverhalts gezwungen werden können (§§ 393, 397 AO)</a:t>
            </a:r>
          </a:p>
          <a:p>
            <a:pPr marL="342900" indent="-342900">
              <a:buFont typeface="Arial" panose="020B0604020202020204" pitchFamily="34" charset="0"/>
              <a:buChar char="•"/>
            </a:pPr>
            <a:r>
              <a:rPr lang="de-DE" sz="2000" dirty="0">
                <a:solidFill>
                  <a:srgbClr val="004359"/>
                </a:solidFill>
                <a:latin typeface="Titillium Web" panose="00000500000000000000" pitchFamily="2" charset="0"/>
                <a:cs typeface="Calibri"/>
              </a:rPr>
              <a:t>Bei geringfügigen Ordnungswidrigkeiten darf die Prüfung fortgeführt werden, sofern keine formellen Maßnahmen eingeleitet wurden oder Sie lediglich eine Verwarnung erhalten haben</a:t>
            </a:r>
          </a:p>
          <a:p>
            <a:pPr marL="342900" indent="-342900">
              <a:buFont typeface="Arial" panose="020B0604020202020204" pitchFamily="34" charset="0"/>
              <a:buChar char="•"/>
            </a:pPr>
            <a:r>
              <a:rPr lang="de-DE" sz="2000" dirty="0">
                <a:solidFill>
                  <a:srgbClr val="004359"/>
                </a:solidFill>
                <a:latin typeface="Titillium Web" panose="00000500000000000000" pitchFamily="2" charset="0"/>
                <a:cs typeface="Calibri"/>
              </a:rPr>
              <a:t>Sie müssen möglicherweise ein Verwarnungsgeld zahlen</a:t>
            </a:r>
          </a:p>
          <a:p>
            <a:pPr marL="342900" indent="-342900">
              <a:buFont typeface="Arial" panose="020B0604020202020204" pitchFamily="34" charset="0"/>
              <a:buChar char="•"/>
            </a:pPr>
            <a:r>
              <a:rPr lang="de-DE" sz="2000" dirty="0">
                <a:solidFill>
                  <a:srgbClr val="004359"/>
                </a:solidFill>
                <a:latin typeface="Titillium Web" panose="00000500000000000000" pitchFamily="2" charset="0"/>
                <a:cs typeface="Calibri"/>
              </a:rPr>
              <a:t>Bei schwerwiegenden Fehlern oder Unregelmäßigkeiten kann ein Straf- oder Bußgeldverfahren eingeleitet werden.</a:t>
            </a:r>
          </a:p>
        </p:txBody>
      </p:sp>
      <p:sp>
        <p:nvSpPr>
          <p:cNvPr id="7" name="Rechteck 6">
            <a:extLst>
              <a:ext uri="{FF2B5EF4-FFF2-40B4-BE49-F238E27FC236}">
                <a16:creationId xmlns:a16="http://schemas.microsoft.com/office/drawing/2014/main" id="{2DF347A8-989D-DF86-DBD8-93BE8836FD8A}"/>
              </a:ext>
            </a:extLst>
          </p:cNvPr>
          <p:cNvSpPr/>
          <p:nvPr/>
        </p:nvSpPr>
        <p:spPr>
          <a:xfrm>
            <a:off x="1530132" y="6273338"/>
            <a:ext cx="9725301" cy="487034"/>
          </a:xfrm>
          <a:prstGeom prst="rect">
            <a:avLst/>
          </a:prstGeom>
          <a:solidFill>
            <a:srgbClr val="00435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bg1"/>
                </a:solidFill>
                <a:latin typeface="Titillium Web" panose="00000500000000000000" pitchFamily="2" charset="0"/>
              </a:rPr>
              <a:t>[Zollprüfung]	 	[25.09.2024]</a:t>
            </a:r>
          </a:p>
        </p:txBody>
      </p:sp>
      <p:sp>
        <p:nvSpPr>
          <p:cNvPr id="9" name="Rechteck 8">
            <a:extLst>
              <a:ext uri="{FF2B5EF4-FFF2-40B4-BE49-F238E27FC236}">
                <a16:creationId xmlns:a16="http://schemas.microsoft.com/office/drawing/2014/main" id="{B329530F-A280-3837-ABB8-72D328F86DC2}"/>
              </a:ext>
            </a:extLst>
          </p:cNvPr>
          <p:cNvSpPr/>
          <p:nvPr/>
        </p:nvSpPr>
        <p:spPr>
          <a:xfrm>
            <a:off x="131421" y="109787"/>
            <a:ext cx="11926082" cy="627805"/>
          </a:xfrm>
          <a:prstGeom prst="rect">
            <a:avLst/>
          </a:prstGeom>
          <a:solidFill>
            <a:srgbClr val="00435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solidFill>
                  <a:schemeClr val="bg1"/>
                </a:solidFill>
                <a:latin typeface="Titillium Web" panose="00000500000000000000" pitchFamily="2" charset="0"/>
              </a:rPr>
              <a:t>[Zollprüfung] - </a:t>
            </a:r>
            <a:r>
              <a:rPr lang="de-DE" sz="2200" b="1" dirty="0">
                <a:solidFill>
                  <a:schemeClr val="bg1"/>
                </a:solidFill>
                <a:latin typeface="Titillium Web" panose="00000500000000000000" pitchFamily="2" charset="0"/>
              </a:rPr>
              <a:t>[Konsequenzen]</a:t>
            </a:r>
            <a:r>
              <a:rPr lang="de-DE" sz="2200" b="1" dirty="0">
                <a:solidFill>
                  <a:schemeClr val="bg1"/>
                </a:solidFill>
                <a:latin typeface="Titillium Web" panose="00000500000000000000" pitchFamily="2" charset="0"/>
                <a:cs typeface="Calibri" panose="020F0502020204030204"/>
              </a:rPr>
              <a:t> </a:t>
            </a:r>
          </a:p>
        </p:txBody>
      </p:sp>
      <p:pic>
        <p:nvPicPr>
          <p:cNvPr id="11" name="Grafik 10" descr="Ein Bild, das Schild, sitzend, dunkel, Frau enthält.&#10;&#10;Automatisch generierte Beschreibung">
            <a:extLst>
              <a:ext uri="{FF2B5EF4-FFF2-40B4-BE49-F238E27FC236}">
                <a16:creationId xmlns:a16="http://schemas.microsoft.com/office/drawing/2014/main" id="{76DC205D-CE6C-6372-170F-767882E7F543}"/>
              </a:ext>
            </a:extLst>
          </p:cNvPr>
          <p:cNvPicPr>
            <a:picLocks noChangeAspect="1"/>
          </p:cNvPicPr>
          <p:nvPr/>
        </p:nvPicPr>
        <p:blipFill rotWithShape="1">
          <a:blip r:embed="rId5">
            <a:extLst>
              <a:ext uri="{28A0092B-C50C-407E-A947-70E740481C1C}">
                <a14:useLocalDpi xmlns:a14="http://schemas.microsoft.com/office/drawing/2010/main" val="0"/>
              </a:ext>
            </a:extLst>
          </a:blip>
          <a:srcRect r="18763"/>
          <a:stretch/>
        </p:blipFill>
        <p:spPr>
          <a:xfrm>
            <a:off x="73774" y="6274501"/>
            <a:ext cx="1382584" cy="485871"/>
          </a:xfrm>
          <a:prstGeom prst="rect">
            <a:avLst/>
          </a:prstGeom>
        </p:spPr>
      </p:pic>
      <p:sp>
        <p:nvSpPr>
          <p:cNvPr id="15" name="Rechteck 14">
            <a:extLst>
              <a:ext uri="{FF2B5EF4-FFF2-40B4-BE49-F238E27FC236}">
                <a16:creationId xmlns:a16="http://schemas.microsoft.com/office/drawing/2014/main" id="{E34CB064-B5A9-209A-8BEC-8352DE420FB0}"/>
              </a:ext>
            </a:extLst>
          </p:cNvPr>
          <p:cNvSpPr/>
          <p:nvPr/>
        </p:nvSpPr>
        <p:spPr>
          <a:xfrm>
            <a:off x="131421" y="109786"/>
            <a:ext cx="426561" cy="627805"/>
          </a:xfrm>
          <a:prstGeom prst="rect">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8AAE"/>
              </a:solidFill>
              <a:latin typeface="+mj-lt"/>
            </a:endParaRPr>
          </a:p>
        </p:txBody>
      </p:sp>
      <p:sp>
        <p:nvSpPr>
          <p:cNvPr id="35" name="Gleichschenkliges Dreieck 34">
            <a:extLst>
              <a:ext uri="{FF2B5EF4-FFF2-40B4-BE49-F238E27FC236}">
                <a16:creationId xmlns:a16="http://schemas.microsoft.com/office/drawing/2014/main" id="{8F5A0A54-2E0C-1C23-3F8A-0EB9ACD8D403}"/>
              </a:ext>
            </a:extLst>
          </p:cNvPr>
          <p:cNvSpPr/>
          <p:nvPr/>
        </p:nvSpPr>
        <p:spPr>
          <a:xfrm rot="5400000">
            <a:off x="1339236" y="6464236"/>
            <a:ext cx="487032" cy="105240"/>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Gleichschenkliges Dreieck 36">
            <a:extLst>
              <a:ext uri="{FF2B5EF4-FFF2-40B4-BE49-F238E27FC236}">
                <a16:creationId xmlns:a16="http://schemas.microsoft.com/office/drawing/2014/main" id="{DCFA1795-A59E-6907-B0D4-ECA4C95ECB3A}"/>
              </a:ext>
            </a:extLst>
          </p:cNvPr>
          <p:cNvSpPr/>
          <p:nvPr/>
        </p:nvSpPr>
        <p:spPr>
          <a:xfrm rot="16200000">
            <a:off x="10964892" y="6464442"/>
            <a:ext cx="487032" cy="105240"/>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Gleichschenkliges Dreieck 38">
            <a:extLst>
              <a:ext uri="{FF2B5EF4-FFF2-40B4-BE49-F238E27FC236}">
                <a16:creationId xmlns:a16="http://schemas.microsoft.com/office/drawing/2014/main" id="{31B3021E-8C2F-05DE-E626-960FB42842A6}"/>
              </a:ext>
            </a:extLst>
          </p:cNvPr>
          <p:cNvSpPr/>
          <p:nvPr/>
        </p:nvSpPr>
        <p:spPr>
          <a:xfrm rot="5400000">
            <a:off x="294540" y="373227"/>
            <a:ext cx="627805" cy="100924"/>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848401822"/>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D6EE6312-5FCD-40FA-890C-29F067C878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hteck 3">
            <a:extLst>
              <a:ext uri="{FF2B5EF4-FFF2-40B4-BE49-F238E27FC236}">
                <a16:creationId xmlns:a16="http://schemas.microsoft.com/office/drawing/2014/main" id="{D79F96AE-B146-468F-91FF-3B48B3CDAD95}"/>
              </a:ext>
            </a:extLst>
          </p:cNvPr>
          <p:cNvSpPr/>
          <p:nvPr/>
        </p:nvSpPr>
        <p:spPr>
          <a:xfrm>
            <a:off x="11344102" y="6273338"/>
            <a:ext cx="713401" cy="487034"/>
          </a:xfrm>
          <a:prstGeom prst="rect">
            <a:avLst/>
          </a:prstGeom>
          <a:solidFill>
            <a:srgbClr val="BACF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8AAE"/>
              </a:solidFill>
              <a:latin typeface="+mj-lt"/>
            </a:endParaRPr>
          </a:p>
        </p:txBody>
      </p:sp>
      <p:sp>
        <p:nvSpPr>
          <p:cNvPr id="3" name="Foliennummernplatzhalter 2">
            <a:extLst>
              <a:ext uri="{FF2B5EF4-FFF2-40B4-BE49-F238E27FC236}">
                <a16:creationId xmlns:a16="http://schemas.microsoft.com/office/drawing/2014/main" id="{AB0F6EA8-427B-4658-8D03-A101566A5378}"/>
              </a:ext>
            </a:extLst>
          </p:cNvPr>
          <p:cNvSpPr>
            <a:spLocks noGrp="1"/>
          </p:cNvSpPr>
          <p:nvPr>
            <p:ph type="sldNum" sz="quarter" idx="12"/>
          </p:nvPr>
        </p:nvSpPr>
        <p:spPr>
          <a:xfrm>
            <a:off x="11538011" y="6334292"/>
            <a:ext cx="325582" cy="365125"/>
          </a:xfrm>
        </p:spPr>
        <p:txBody>
          <a:bodyPr/>
          <a:lstStyle/>
          <a:p>
            <a:fld id="{FAC1C434-31DD-49E2-A4ED-9B6F0DB5DE80}" type="slidenum">
              <a:rPr lang="de-DE" sz="1400" smtClean="0">
                <a:solidFill>
                  <a:schemeClr val="bg1"/>
                </a:solidFill>
              </a:rPr>
              <a:t>3</a:t>
            </a:fld>
            <a:endParaRPr lang="de-DE" sz="1400">
              <a:solidFill>
                <a:schemeClr val="bg1"/>
              </a:solidFill>
            </a:endParaRPr>
          </a:p>
        </p:txBody>
      </p:sp>
      <p:sp>
        <p:nvSpPr>
          <p:cNvPr id="24" name="Textfeld 23">
            <a:extLst>
              <a:ext uri="{FF2B5EF4-FFF2-40B4-BE49-F238E27FC236}">
                <a16:creationId xmlns:a16="http://schemas.microsoft.com/office/drawing/2014/main" id="{7E38975A-3CDF-4AA3-80A7-0468977F864F}"/>
              </a:ext>
            </a:extLst>
          </p:cNvPr>
          <p:cNvSpPr txBox="1"/>
          <p:nvPr/>
        </p:nvSpPr>
        <p:spPr>
          <a:xfrm>
            <a:off x="557981" y="1036432"/>
            <a:ext cx="11539930" cy="2595903"/>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de-DE" sz="2000" b="1" dirty="0">
                <a:solidFill>
                  <a:srgbClr val="004359"/>
                </a:solidFill>
                <a:latin typeface="Titillium Web" panose="00000500000000000000" pitchFamily="2" charset="0"/>
                <a:cs typeface="Calibri"/>
              </a:rPr>
              <a:t>Inhalt des Vortrags:</a:t>
            </a:r>
          </a:p>
          <a:p>
            <a:pPr marL="342900" indent="-342900">
              <a:lnSpc>
                <a:spcPct val="150000"/>
              </a:lnSpc>
              <a:buFont typeface="Arial" panose="020B0604020202020204" pitchFamily="34" charset="0"/>
              <a:buChar char="•"/>
            </a:pPr>
            <a:r>
              <a:rPr lang="de-DE" dirty="0">
                <a:solidFill>
                  <a:srgbClr val="004359"/>
                </a:solidFill>
                <a:latin typeface="Titillium Web" panose="00000500000000000000" pitchFamily="2" charset="0"/>
                <a:cs typeface="Calibri"/>
              </a:rPr>
              <a:t>Was ist eine Zollprüfung? </a:t>
            </a:r>
          </a:p>
          <a:p>
            <a:pPr marL="342900" indent="-342900">
              <a:lnSpc>
                <a:spcPct val="150000"/>
              </a:lnSpc>
              <a:buFont typeface="Arial" panose="020B0604020202020204" pitchFamily="34" charset="0"/>
              <a:buChar char="•"/>
            </a:pPr>
            <a:r>
              <a:rPr lang="de-DE" dirty="0">
                <a:solidFill>
                  <a:srgbClr val="004359"/>
                </a:solidFill>
                <a:latin typeface="Titillium Web" panose="00000500000000000000" pitchFamily="2" charset="0"/>
                <a:cs typeface="Calibri"/>
              </a:rPr>
              <a:t>Was können Gründe </a:t>
            </a:r>
            <a:r>
              <a:rPr lang="de-DE" sz="1800" kern="100" dirty="0">
                <a:effectLst/>
                <a:latin typeface="Aptos" panose="020B0004020202020204" pitchFamily="34" charset="0"/>
                <a:ea typeface="Aptos" panose="020B0004020202020204" pitchFamily="34" charset="0"/>
                <a:cs typeface="Times New Roman" panose="02020603050405020304" pitchFamily="18" charset="0"/>
              </a:rPr>
              <a:t>f</a:t>
            </a:r>
            <a:r>
              <a:rPr lang="de-DE" dirty="0">
                <a:solidFill>
                  <a:srgbClr val="004359"/>
                </a:solidFill>
                <a:latin typeface="Titillium Web" panose="00000500000000000000" pitchFamily="2" charset="0"/>
                <a:cs typeface="Calibri"/>
              </a:rPr>
              <a:t>ür eine Zollprüfung sein? </a:t>
            </a:r>
          </a:p>
          <a:p>
            <a:pPr marL="342900" indent="-342900">
              <a:lnSpc>
                <a:spcPct val="150000"/>
              </a:lnSpc>
              <a:buFont typeface="Arial" panose="020B0604020202020204" pitchFamily="34" charset="0"/>
              <a:buChar char="•"/>
            </a:pPr>
            <a:r>
              <a:rPr lang="de-DE" dirty="0">
                <a:solidFill>
                  <a:srgbClr val="004359"/>
                </a:solidFill>
                <a:latin typeface="Titillium Web" panose="00000500000000000000" pitchFamily="2" charset="0"/>
                <a:cs typeface="Calibri"/>
              </a:rPr>
              <a:t>Was ist die optimale Vorbereitung auf eine Zollprüfung? </a:t>
            </a:r>
          </a:p>
          <a:p>
            <a:pPr marL="342900" indent="-342900">
              <a:lnSpc>
                <a:spcPct val="150000"/>
              </a:lnSpc>
              <a:buFont typeface="Arial" panose="020B0604020202020204" pitchFamily="34" charset="0"/>
              <a:buChar char="•"/>
            </a:pPr>
            <a:r>
              <a:rPr lang="de-DE" dirty="0">
                <a:solidFill>
                  <a:srgbClr val="004359"/>
                </a:solidFill>
                <a:latin typeface="Titillium Web" panose="00000500000000000000" pitchFamily="2" charset="0"/>
                <a:cs typeface="Calibri"/>
              </a:rPr>
              <a:t>Durchführung der Zollprüfung </a:t>
            </a:r>
          </a:p>
          <a:p>
            <a:pPr marL="342900" indent="-342900">
              <a:lnSpc>
                <a:spcPct val="150000"/>
              </a:lnSpc>
              <a:buFont typeface="Arial" panose="020B0604020202020204" pitchFamily="34" charset="0"/>
              <a:buChar char="•"/>
            </a:pPr>
            <a:r>
              <a:rPr lang="de-DE" dirty="0">
                <a:solidFill>
                  <a:srgbClr val="004359"/>
                </a:solidFill>
                <a:latin typeface="Titillium Web" panose="00000500000000000000" pitchFamily="2" charset="0"/>
                <a:cs typeface="Calibri"/>
              </a:rPr>
              <a:t>Nach der Zollprüfung </a:t>
            </a:r>
          </a:p>
        </p:txBody>
      </p:sp>
      <p:pic>
        <p:nvPicPr>
          <p:cNvPr id="8" name="Grafik 7" descr="Bücher">
            <a:extLst>
              <a:ext uri="{FF2B5EF4-FFF2-40B4-BE49-F238E27FC236}">
                <a16:creationId xmlns:a16="http://schemas.microsoft.com/office/drawing/2014/main" id="{7C362C6D-4C18-4A5A-AE1F-7339659F21C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31421" y="1162879"/>
            <a:ext cx="387922" cy="387922"/>
          </a:xfrm>
          <a:prstGeom prst="rect">
            <a:avLst/>
          </a:prstGeom>
        </p:spPr>
      </p:pic>
      <p:sp>
        <p:nvSpPr>
          <p:cNvPr id="13" name="Rechteck 12">
            <a:extLst>
              <a:ext uri="{FF2B5EF4-FFF2-40B4-BE49-F238E27FC236}">
                <a16:creationId xmlns:a16="http://schemas.microsoft.com/office/drawing/2014/main" id="{030F4DD7-52FA-410E-AD53-BE5DABC14AFF}"/>
              </a:ext>
            </a:extLst>
          </p:cNvPr>
          <p:cNvSpPr/>
          <p:nvPr/>
        </p:nvSpPr>
        <p:spPr>
          <a:xfrm>
            <a:off x="1530132" y="6273338"/>
            <a:ext cx="9725301" cy="487034"/>
          </a:xfrm>
          <a:prstGeom prst="rect">
            <a:avLst/>
          </a:prstGeom>
          <a:solidFill>
            <a:srgbClr val="00435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bg1"/>
                </a:solidFill>
                <a:latin typeface="Titillium Web" panose="00000500000000000000" pitchFamily="2" charset="0"/>
              </a:rPr>
              <a:t>[Zollprüfung]	 	[25.09.2024]</a:t>
            </a:r>
          </a:p>
        </p:txBody>
      </p:sp>
      <p:sp>
        <p:nvSpPr>
          <p:cNvPr id="14" name="Rechteck 13">
            <a:extLst>
              <a:ext uri="{FF2B5EF4-FFF2-40B4-BE49-F238E27FC236}">
                <a16:creationId xmlns:a16="http://schemas.microsoft.com/office/drawing/2014/main" id="{7E6F9C16-80AF-4F80-8E86-B3467376EF44}"/>
              </a:ext>
            </a:extLst>
          </p:cNvPr>
          <p:cNvSpPr/>
          <p:nvPr/>
        </p:nvSpPr>
        <p:spPr>
          <a:xfrm>
            <a:off x="131421" y="109787"/>
            <a:ext cx="11926082" cy="627805"/>
          </a:xfrm>
          <a:prstGeom prst="rect">
            <a:avLst/>
          </a:prstGeom>
          <a:solidFill>
            <a:srgbClr val="00435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solidFill>
                  <a:schemeClr val="bg1"/>
                </a:solidFill>
                <a:latin typeface="Titillium Web" panose="00000500000000000000" pitchFamily="2" charset="0"/>
              </a:rPr>
              <a:t>[Zollprüfung]</a:t>
            </a:r>
          </a:p>
        </p:txBody>
      </p:sp>
      <p:pic>
        <p:nvPicPr>
          <p:cNvPr id="16" name="Grafik 15" descr="Ein Bild, das Schild, sitzend, dunkel, Frau enthält.&#10;&#10;Automatisch generierte Beschreibung">
            <a:extLst>
              <a:ext uri="{FF2B5EF4-FFF2-40B4-BE49-F238E27FC236}">
                <a16:creationId xmlns:a16="http://schemas.microsoft.com/office/drawing/2014/main" id="{37D22B76-231F-4E5B-BF2E-5083C6D243EC}"/>
              </a:ext>
            </a:extLst>
          </p:cNvPr>
          <p:cNvPicPr>
            <a:picLocks noChangeAspect="1"/>
          </p:cNvPicPr>
          <p:nvPr/>
        </p:nvPicPr>
        <p:blipFill rotWithShape="1">
          <a:blip r:embed="rId6">
            <a:extLst>
              <a:ext uri="{28A0092B-C50C-407E-A947-70E740481C1C}">
                <a14:useLocalDpi xmlns:a14="http://schemas.microsoft.com/office/drawing/2010/main" val="0"/>
              </a:ext>
            </a:extLst>
          </a:blip>
          <a:srcRect r="18763"/>
          <a:stretch/>
        </p:blipFill>
        <p:spPr>
          <a:xfrm>
            <a:off x="73774" y="6273338"/>
            <a:ext cx="1382584" cy="485871"/>
          </a:xfrm>
          <a:prstGeom prst="rect">
            <a:avLst/>
          </a:prstGeom>
        </p:spPr>
      </p:pic>
      <p:sp>
        <p:nvSpPr>
          <p:cNvPr id="20" name="Rechteck 19">
            <a:extLst>
              <a:ext uri="{FF2B5EF4-FFF2-40B4-BE49-F238E27FC236}">
                <a16:creationId xmlns:a16="http://schemas.microsoft.com/office/drawing/2014/main" id="{054832E9-1291-4780-AA04-D7CF86445079}"/>
              </a:ext>
            </a:extLst>
          </p:cNvPr>
          <p:cNvSpPr/>
          <p:nvPr/>
        </p:nvSpPr>
        <p:spPr>
          <a:xfrm>
            <a:off x="131421" y="109786"/>
            <a:ext cx="426561" cy="627805"/>
          </a:xfrm>
          <a:prstGeom prst="rect">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8AAE"/>
              </a:solidFill>
              <a:latin typeface="+mj-lt"/>
            </a:endParaRPr>
          </a:p>
        </p:txBody>
      </p:sp>
      <p:sp>
        <p:nvSpPr>
          <p:cNvPr id="26" name="Gleichschenkliges Dreieck 25">
            <a:extLst>
              <a:ext uri="{FF2B5EF4-FFF2-40B4-BE49-F238E27FC236}">
                <a16:creationId xmlns:a16="http://schemas.microsoft.com/office/drawing/2014/main" id="{D0777265-C32B-4115-9439-66BC1CA91021}"/>
              </a:ext>
            </a:extLst>
          </p:cNvPr>
          <p:cNvSpPr/>
          <p:nvPr/>
        </p:nvSpPr>
        <p:spPr>
          <a:xfrm rot="5400000">
            <a:off x="1339236" y="6464236"/>
            <a:ext cx="487032" cy="105240"/>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Gleichschenkliges Dreieck 27">
            <a:extLst>
              <a:ext uri="{FF2B5EF4-FFF2-40B4-BE49-F238E27FC236}">
                <a16:creationId xmlns:a16="http://schemas.microsoft.com/office/drawing/2014/main" id="{2C8EA424-4213-4948-B20D-CE1D36D44664}"/>
              </a:ext>
            </a:extLst>
          </p:cNvPr>
          <p:cNvSpPr/>
          <p:nvPr/>
        </p:nvSpPr>
        <p:spPr>
          <a:xfrm rot="16200000">
            <a:off x="10964892" y="6464442"/>
            <a:ext cx="487032" cy="105240"/>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Gleichschenkliges Dreieck 29">
            <a:extLst>
              <a:ext uri="{FF2B5EF4-FFF2-40B4-BE49-F238E27FC236}">
                <a16:creationId xmlns:a16="http://schemas.microsoft.com/office/drawing/2014/main" id="{EA8C08F7-A907-4282-91D6-CE1DF2C8476C}"/>
              </a:ext>
            </a:extLst>
          </p:cNvPr>
          <p:cNvSpPr/>
          <p:nvPr/>
        </p:nvSpPr>
        <p:spPr>
          <a:xfrm rot="5400000">
            <a:off x="294540" y="373227"/>
            <a:ext cx="627805" cy="100924"/>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033728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D6EE6312-5FCD-40FA-890C-29F067C878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eck 5">
            <a:extLst>
              <a:ext uri="{FF2B5EF4-FFF2-40B4-BE49-F238E27FC236}">
                <a16:creationId xmlns:a16="http://schemas.microsoft.com/office/drawing/2014/main" id="{FEC2815A-FF13-4299-9520-7738A0CD6194}"/>
              </a:ext>
            </a:extLst>
          </p:cNvPr>
          <p:cNvSpPr/>
          <p:nvPr/>
        </p:nvSpPr>
        <p:spPr>
          <a:xfrm>
            <a:off x="11344102" y="6273338"/>
            <a:ext cx="713401" cy="487034"/>
          </a:xfrm>
          <a:prstGeom prst="rect">
            <a:avLst/>
          </a:prstGeom>
          <a:solidFill>
            <a:srgbClr val="BACF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8AAE"/>
              </a:solidFill>
              <a:latin typeface="+mj-lt"/>
            </a:endParaRPr>
          </a:p>
        </p:txBody>
      </p:sp>
      <p:sp>
        <p:nvSpPr>
          <p:cNvPr id="3" name="Foliennummernplatzhalter 2">
            <a:extLst>
              <a:ext uri="{FF2B5EF4-FFF2-40B4-BE49-F238E27FC236}">
                <a16:creationId xmlns:a16="http://schemas.microsoft.com/office/drawing/2014/main" id="{AB0F6EA8-427B-4658-8D03-A101566A5378}"/>
              </a:ext>
            </a:extLst>
          </p:cNvPr>
          <p:cNvSpPr>
            <a:spLocks noGrp="1"/>
          </p:cNvSpPr>
          <p:nvPr>
            <p:ph type="sldNum" sz="quarter" idx="12"/>
          </p:nvPr>
        </p:nvSpPr>
        <p:spPr>
          <a:xfrm>
            <a:off x="11538011" y="6334292"/>
            <a:ext cx="325582" cy="365125"/>
          </a:xfrm>
        </p:spPr>
        <p:txBody>
          <a:bodyPr/>
          <a:lstStyle/>
          <a:p>
            <a:fld id="{FAC1C434-31DD-49E2-A4ED-9B6F0DB5DE80}" type="slidenum">
              <a:rPr lang="de-DE" sz="1400" smtClean="0">
                <a:solidFill>
                  <a:schemeClr val="bg1"/>
                </a:solidFill>
              </a:rPr>
              <a:t>4</a:t>
            </a:fld>
            <a:endParaRPr lang="de-DE" sz="1400">
              <a:solidFill>
                <a:schemeClr val="bg1"/>
              </a:solidFill>
            </a:endParaRPr>
          </a:p>
        </p:txBody>
      </p:sp>
      <p:sp>
        <p:nvSpPr>
          <p:cNvPr id="24" name="Textfeld 23">
            <a:extLst>
              <a:ext uri="{FF2B5EF4-FFF2-40B4-BE49-F238E27FC236}">
                <a16:creationId xmlns:a16="http://schemas.microsoft.com/office/drawing/2014/main" id="{7E38975A-3CDF-4AA3-80A7-0468977F864F}"/>
              </a:ext>
            </a:extLst>
          </p:cNvPr>
          <p:cNvSpPr txBox="1"/>
          <p:nvPr/>
        </p:nvSpPr>
        <p:spPr>
          <a:xfrm>
            <a:off x="557981" y="1059120"/>
            <a:ext cx="10825280" cy="5940088"/>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sz="2000" b="1" dirty="0">
                <a:solidFill>
                  <a:srgbClr val="004359"/>
                </a:solidFill>
                <a:latin typeface="Titillium Web" panose="00000500000000000000" pitchFamily="2" charset="0"/>
                <a:cs typeface="Calibri"/>
              </a:rPr>
              <a:t>Was versteht man unter einer Zollprüfung?</a:t>
            </a:r>
            <a:endParaRPr lang="de-DE" sz="1600" b="1" dirty="0">
              <a:solidFill>
                <a:srgbClr val="004359"/>
              </a:solidFill>
              <a:latin typeface="Titillium Web" panose="00000500000000000000" pitchFamily="2" charset="0"/>
              <a:cs typeface="Calibri"/>
            </a:endParaRPr>
          </a:p>
          <a:p>
            <a:pPr>
              <a:lnSpc>
                <a:spcPct val="150000"/>
              </a:lnSpc>
            </a:pPr>
            <a:r>
              <a:rPr lang="de-DE" dirty="0">
                <a:solidFill>
                  <a:srgbClr val="004359"/>
                </a:solidFill>
                <a:latin typeface="Titillium Web" panose="00000500000000000000" pitchFamily="2" charset="0"/>
                <a:cs typeface="Calibri"/>
              </a:rPr>
              <a:t>Der Begriff „Zollprüfung“ versammelt unterschiedliche Bedeutungen. Darunter können Sie unterschiedliche Prüfungen Ihres Unternehmens verstehen. Mitunter zählt dazu (es gibt noch weitere Prüfungen, die nationaler Natur sind):</a:t>
            </a:r>
          </a:p>
          <a:p>
            <a:pPr marL="342900" indent="-342900">
              <a:lnSpc>
                <a:spcPct val="150000"/>
              </a:lnSpc>
              <a:buFont typeface="Arial"/>
              <a:buChar char="•"/>
            </a:pPr>
            <a:r>
              <a:rPr lang="de-DE" u="sng" dirty="0">
                <a:solidFill>
                  <a:srgbClr val="004359"/>
                </a:solidFill>
                <a:latin typeface="Titillium Web" panose="00000500000000000000" pitchFamily="2" charset="0"/>
                <a:cs typeface="Calibri"/>
              </a:rPr>
              <a:t>Allgemeine Zollprüfung</a:t>
            </a:r>
          </a:p>
          <a:p>
            <a:pPr marL="800100" lvl="1" indent="-342900">
              <a:lnSpc>
                <a:spcPct val="150000"/>
              </a:lnSpc>
              <a:buFont typeface="Arial"/>
              <a:buChar char="•"/>
            </a:pPr>
            <a:r>
              <a:rPr lang="de-DE" dirty="0">
                <a:solidFill>
                  <a:srgbClr val="004359"/>
                </a:solidFill>
                <a:latin typeface="Titillium Web" panose="00000500000000000000" pitchFamily="2" charset="0"/>
                <a:cs typeface="Calibri"/>
              </a:rPr>
              <a:t>Haben Sie die erforderlichen Einfuhrabgaben bezahlt? (Vollständigkeitsprüfung, Prüfung der Zollnummern, Sonderzölle und Präferenzzölle, korrekter Zollwert)</a:t>
            </a:r>
          </a:p>
          <a:p>
            <a:pPr marL="342900" indent="-342900">
              <a:lnSpc>
                <a:spcPct val="150000"/>
              </a:lnSpc>
              <a:buFont typeface="Arial"/>
              <a:buChar char="•"/>
            </a:pPr>
            <a:r>
              <a:rPr lang="de-DE" u="sng" dirty="0">
                <a:solidFill>
                  <a:srgbClr val="004359"/>
                </a:solidFill>
                <a:latin typeface="Titillium Web" panose="00000500000000000000" pitchFamily="2" charset="0"/>
                <a:cs typeface="Calibri"/>
              </a:rPr>
              <a:t>Außenwirtschaftsprüfung</a:t>
            </a:r>
          </a:p>
          <a:p>
            <a:pPr marL="800100" lvl="1" indent="-342900">
              <a:lnSpc>
                <a:spcPct val="150000"/>
              </a:lnSpc>
              <a:buFont typeface="Arial"/>
              <a:buChar char="•"/>
            </a:pPr>
            <a:r>
              <a:rPr lang="de-DE" dirty="0">
                <a:solidFill>
                  <a:srgbClr val="004359"/>
                </a:solidFill>
                <a:latin typeface="Titillium Web" panose="00000500000000000000" pitchFamily="2" charset="0"/>
                <a:cs typeface="Calibri"/>
              </a:rPr>
              <a:t>Haben Sie das europäische sowie das deutsche  Außenwirtschafts- und Exportkontrollrecht (AWG, AWV, </a:t>
            </a:r>
            <a:r>
              <a:rPr lang="de-DE" dirty="0">
                <a:solidFill>
                  <a:srgbClr val="004359"/>
                </a:solidFill>
                <a:latin typeface="Titillium Web" panose="00000500000000000000" pitchFamily="2" charset="0"/>
                <a:cs typeface="Calibri"/>
                <a:hlinkClick r:id="rId4" tooltip="Dual-Use-Verordnung: Neue Regeln zur Ausfuhr von Gütern ab September 2021">
                  <a:extLst>
                    <a:ext uri="{A12FA001-AC4F-418D-AE19-62706E023703}">
                      <ahyp:hlinkClr xmlns:ahyp="http://schemas.microsoft.com/office/drawing/2018/hyperlinkcolor" val="tx"/>
                    </a:ext>
                  </a:extLst>
                </a:hlinkClick>
              </a:rPr>
              <a:t>Dual-Use-Verordnung</a:t>
            </a:r>
            <a:r>
              <a:rPr lang="de-DE" dirty="0">
                <a:solidFill>
                  <a:srgbClr val="004359"/>
                </a:solidFill>
                <a:latin typeface="Titillium Web" panose="00000500000000000000" pitchFamily="2" charset="0"/>
                <a:cs typeface="Calibri"/>
              </a:rPr>
              <a:t>) richtig angewendet?</a:t>
            </a:r>
          </a:p>
          <a:p>
            <a:pPr marL="342900" indent="-342900">
              <a:lnSpc>
                <a:spcPct val="150000"/>
              </a:lnSpc>
              <a:buFont typeface="Arial"/>
              <a:buChar char="•"/>
            </a:pPr>
            <a:r>
              <a:rPr lang="de-DE" u="sng" dirty="0">
                <a:solidFill>
                  <a:srgbClr val="004359"/>
                </a:solidFill>
                <a:latin typeface="Titillium Web" panose="00000500000000000000" pitchFamily="2" charset="0"/>
                <a:cs typeface="Calibri"/>
              </a:rPr>
              <a:t>Präferenzprüfung</a:t>
            </a:r>
          </a:p>
          <a:p>
            <a:pPr marL="800100" lvl="1" indent="-342900">
              <a:lnSpc>
                <a:spcPct val="150000"/>
              </a:lnSpc>
              <a:buFont typeface="Arial"/>
              <a:buChar char="•"/>
            </a:pPr>
            <a:r>
              <a:rPr lang="de-DE" dirty="0">
                <a:solidFill>
                  <a:srgbClr val="004359"/>
                </a:solidFill>
                <a:latin typeface="Titillium Web" panose="00000500000000000000" pitchFamily="2" charset="0"/>
                <a:cs typeface="Calibri"/>
              </a:rPr>
              <a:t>Haben Sie die Voraussetzungen für das Ausstellen einer Präferenzbescheinigung erfüllt? (EUR.1, Ursprungserklärung)</a:t>
            </a:r>
          </a:p>
          <a:p>
            <a:pPr marL="342900" indent="-342900">
              <a:buFont typeface="Arial"/>
              <a:buChar char="•"/>
            </a:pPr>
            <a:endParaRPr lang="de-DE" sz="1200" dirty="0">
              <a:solidFill>
                <a:srgbClr val="004359"/>
              </a:solidFill>
              <a:latin typeface="Titillium Web" panose="00000500000000000000" pitchFamily="2" charset="0"/>
              <a:cs typeface="Calibri"/>
            </a:endParaRPr>
          </a:p>
          <a:p>
            <a:endParaRPr lang="de-DE" sz="1200" dirty="0">
              <a:solidFill>
                <a:srgbClr val="004359"/>
              </a:solidFill>
              <a:latin typeface="Titillium Web" panose="00000500000000000000" pitchFamily="2" charset="0"/>
              <a:cs typeface="Calibri"/>
            </a:endParaRPr>
          </a:p>
          <a:p>
            <a:endParaRPr lang="de-DE" sz="1200" b="1" dirty="0">
              <a:solidFill>
                <a:srgbClr val="004359"/>
              </a:solidFill>
              <a:latin typeface="Titillium Web" panose="00000500000000000000" pitchFamily="2" charset="0"/>
              <a:cs typeface="Calibri"/>
            </a:endParaRPr>
          </a:p>
        </p:txBody>
      </p:sp>
      <p:sp>
        <p:nvSpPr>
          <p:cNvPr id="7" name="Rechteck 6">
            <a:extLst>
              <a:ext uri="{FF2B5EF4-FFF2-40B4-BE49-F238E27FC236}">
                <a16:creationId xmlns:a16="http://schemas.microsoft.com/office/drawing/2014/main" id="{BF7C1113-1F4C-4AFE-A043-149A274F3E9F}"/>
              </a:ext>
            </a:extLst>
          </p:cNvPr>
          <p:cNvSpPr/>
          <p:nvPr/>
        </p:nvSpPr>
        <p:spPr>
          <a:xfrm>
            <a:off x="1530132" y="6273338"/>
            <a:ext cx="9725301" cy="487034"/>
          </a:xfrm>
          <a:prstGeom prst="rect">
            <a:avLst/>
          </a:prstGeom>
          <a:solidFill>
            <a:srgbClr val="00435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bg1"/>
                </a:solidFill>
                <a:latin typeface="Titillium Web" panose="00000500000000000000" pitchFamily="2" charset="0"/>
              </a:rPr>
              <a:t>[Zollprüfung]	 	[25.09.2024]</a:t>
            </a:r>
          </a:p>
        </p:txBody>
      </p:sp>
      <p:sp>
        <p:nvSpPr>
          <p:cNvPr id="9" name="Rechteck 8">
            <a:extLst>
              <a:ext uri="{FF2B5EF4-FFF2-40B4-BE49-F238E27FC236}">
                <a16:creationId xmlns:a16="http://schemas.microsoft.com/office/drawing/2014/main" id="{80FC03EA-DC16-4631-AF16-8ECB63BE9314}"/>
              </a:ext>
            </a:extLst>
          </p:cNvPr>
          <p:cNvSpPr/>
          <p:nvPr/>
        </p:nvSpPr>
        <p:spPr>
          <a:xfrm>
            <a:off x="131421" y="109787"/>
            <a:ext cx="11926082" cy="627805"/>
          </a:xfrm>
          <a:prstGeom prst="rect">
            <a:avLst/>
          </a:prstGeom>
          <a:solidFill>
            <a:srgbClr val="00435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solidFill>
                  <a:schemeClr val="bg1"/>
                </a:solidFill>
                <a:latin typeface="Titillium Web" panose="00000500000000000000" pitchFamily="2" charset="0"/>
              </a:rPr>
              <a:t>[Zollprüfung] - </a:t>
            </a:r>
            <a:r>
              <a:rPr lang="de-DE" sz="2200" b="1" dirty="0">
                <a:solidFill>
                  <a:schemeClr val="bg1"/>
                </a:solidFill>
                <a:latin typeface="Titillium Web" panose="00000500000000000000" pitchFamily="2" charset="0"/>
              </a:rPr>
              <a:t>[Was ist eine Zollprüfung?]</a:t>
            </a:r>
            <a:r>
              <a:rPr lang="de-DE" sz="2200" b="1" dirty="0">
                <a:solidFill>
                  <a:schemeClr val="bg1"/>
                </a:solidFill>
                <a:latin typeface="Titillium Web" panose="00000500000000000000" pitchFamily="2" charset="0"/>
                <a:cs typeface="Calibri" panose="020F0502020204030204"/>
              </a:rPr>
              <a:t> </a:t>
            </a:r>
          </a:p>
        </p:txBody>
      </p:sp>
      <p:pic>
        <p:nvPicPr>
          <p:cNvPr id="11" name="Grafik 10" descr="Ein Bild, das Schild, sitzend, dunkel, Frau enthält.&#10;&#10;Automatisch generierte Beschreibung">
            <a:extLst>
              <a:ext uri="{FF2B5EF4-FFF2-40B4-BE49-F238E27FC236}">
                <a16:creationId xmlns:a16="http://schemas.microsoft.com/office/drawing/2014/main" id="{2E331DDF-3ECE-4091-9D55-D20434597297}"/>
              </a:ext>
            </a:extLst>
          </p:cNvPr>
          <p:cNvPicPr>
            <a:picLocks noChangeAspect="1"/>
          </p:cNvPicPr>
          <p:nvPr/>
        </p:nvPicPr>
        <p:blipFill rotWithShape="1">
          <a:blip r:embed="rId5">
            <a:extLst>
              <a:ext uri="{28A0092B-C50C-407E-A947-70E740481C1C}">
                <a14:useLocalDpi xmlns:a14="http://schemas.microsoft.com/office/drawing/2010/main" val="0"/>
              </a:ext>
            </a:extLst>
          </a:blip>
          <a:srcRect r="18763"/>
          <a:stretch/>
        </p:blipFill>
        <p:spPr>
          <a:xfrm>
            <a:off x="73774" y="6274501"/>
            <a:ext cx="1382584" cy="485871"/>
          </a:xfrm>
          <a:prstGeom prst="rect">
            <a:avLst/>
          </a:prstGeom>
        </p:spPr>
      </p:pic>
      <p:sp>
        <p:nvSpPr>
          <p:cNvPr id="15" name="Rechteck 14">
            <a:extLst>
              <a:ext uri="{FF2B5EF4-FFF2-40B4-BE49-F238E27FC236}">
                <a16:creationId xmlns:a16="http://schemas.microsoft.com/office/drawing/2014/main" id="{E9CEFFBB-1206-45E4-BF37-ADF4E172EBA1}"/>
              </a:ext>
            </a:extLst>
          </p:cNvPr>
          <p:cNvSpPr/>
          <p:nvPr/>
        </p:nvSpPr>
        <p:spPr>
          <a:xfrm>
            <a:off x="131421" y="109786"/>
            <a:ext cx="426561" cy="627805"/>
          </a:xfrm>
          <a:prstGeom prst="rect">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8AAE"/>
              </a:solidFill>
              <a:latin typeface="+mj-lt"/>
            </a:endParaRPr>
          </a:p>
        </p:txBody>
      </p:sp>
      <p:sp>
        <p:nvSpPr>
          <p:cNvPr id="35" name="Gleichschenkliges Dreieck 34">
            <a:extLst>
              <a:ext uri="{FF2B5EF4-FFF2-40B4-BE49-F238E27FC236}">
                <a16:creationId xmlns:a16="http://schemas.microsoft.com/office/drawing/2014/main" id="{23EA5CC2-8C9E-43BB-93CD-D70B7C515FDB}"/>
              </a:ext>
            </a:extLst>
          </p:cNvPr>
          <p:cNvSpPr/>
          <p:nvPr/>
        </p:nvSpPr>
        <p:spPr>
          <a:xfrm rot="5400000">
            <a:off x="1339236" y="6464236"/>
            <a:ext cx="487032" cy="105240"/>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Gleichschenkliges Dreieck 36">
            <a:extLst>
              <a:ext uri="{FF2B5EF4-FFF2-40B4-BE49-F238E27FC236}">
                <a16:creationId xmlns:a16="http://schemas.microsoft.com/office/drawing/2014/main" id="{9F451F08-1876-4027-9979-14455020E7D7}"/>
              </a:ext>
            </a:extLst>
          </p:cNvPr>
          <p:cNvSpPr/>
          <p:nvPr/>
        </p:nvSpPr>
        <p:spPr>
          <a:xfrm rot="16200000">
            <a:off x="10964892" y="6464442"/>
            <a:ext cx="487032" cy="105240"/>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Gleichschenkliges Dreieck 38">
            <a:extLst>
              <a:ext uri="{FF2B5EF4-FFF2-40B4-BE49-F238E27FC236}">
                <a16:creationId xmlns:a16="http://schemas.microsoft.com/office/drawing/2014/main" id="{6602F46D-63D2-414D-845A-35C08119CE8F}"/>
              </a:ext>
            </a:extLst>
          </p:cNvPr>
          <p:cNvSpPr/>
          <p:nvPr/>
        </p:nvSpPr>
        <p:spPr>
          <a:xfrm rot="5400000">
            <a:off x="294540" y="373227"/>
            <a:ext cx="627805" cy="100924"/>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7487068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E6C61E-E11B-ADD5-43EA-16F37BBBEB97}"/>
            </a:ext>
          </a:extLst>
        </p:cNvPr>
        <p:cNvGrpSpPr/>
        <p:nvPr/>
      </p:nvGrpSpPr>
      <p:grpSpPr>
        <a:xfrm>
          <a:off x="0" y="0"/>
          <a:ext cx="0" cy="0"/>
          <a:chOff x="0" y="0"/>
          <a:chExt cx="0" cy="0"/>
        </a:xfrm>
      </p:grpSpPr>
      <p:pic>
        <p:nvPicPr>
          <p:cNvPr id="1028" name="Picture 4">
            <a:extLst>
              <a:ext uri="{FF2B5EF4-FFF2-40B4-BE49-F238E27FC236}">
                <a16:creationId xmlns:a16="http://schemas.microsoft.com/office/drawing/2014/main" id="{94BB7AB5-DF50-B2F7-65B1-DE6F0AA795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eck 5">
            <a:extLst>
              <a:ext uri="{FF2B5EF4-FFF2-40B4-BE49-F238E27FC236}">
                <a16:creationId xmlns:a16="http://schemas.microsoft.com/office/drawing/2014/main" id="{B45BC9BD-3F8D-5BE4-8712-731D512295F6}"/>
              </a:ext>
            </a:extLst>
          </p:cNvPr>
          <p:cNvSpPr/>
          <p:nvPr/>
        </p:nvSpPr>
        <p:spPr>
          <a:xfrm>
            <a:off x="11344102" y="6273338"/>
            <a:ext cx="713401" cy="487034"/>
          </a:xfrm>
          <a:prstGeom prst="rect">
            <a:avLst/>
          </a:prstGeom>
          <a:solidFill>
            <a:srgbClr val="BACF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8AAE"/>
              </a:solidFill>
              <a:latin typeface="+mj-lt"/>
            </a:endParaRPr>
          </a:p>
        </p:txBody>
      </p:sp>
      <p:sp>
        <p:nvSpPr>
          <p:cNvPr id="3" name="Foliennummernplatzhalter 2">
            <a:extLst>
              <a:ext uri="{FF2B5EF4-FFF2-40B4-BE49-F238E27FC236}">
                <a16:creationId xmlns:a16="http://schemas.microsoft.com/office/drawing/2014/main" id="{6A163213-692E-2436-6E95-6123712EBDFA}"/>
              </a:ext>
            </a:extLst>
          </p:cNvPr>
          <p:cNvSpPr>
            <a:spLocks noGrp="1"/>
          </p:cNvSpPr>
          <p:nvPr>
            <p:ph type="sldNum" sz="quarter" idx="12"/>
          </p:nvPr>
        </p:nvSpPr>
        <p:spPr>
          <a:xfrm>
            <a:off x="11538011" y="6334292"/>
            <a:ext cx="325582" cy="365125"/>
          </a:xfrm>
        </p:spPr>
        <p:txBody>
          <a:bodyPr/>
          <a:lstStyle/>
          <a:p>
            <a:fld id="{FAC1C434-31DD-49E2-A4ED-9B6F0DB5DE80}" type="slidenum">
              <a:rPr lang="de-DE" sz="1400" smtClean="0">
                <a:solidFill>
                  <a:schemeClr val="bg1"/>
                </a:solidFill>
              </a:rPr>
              <a:t>5</a:t>
            </a:fld>
            <a:endParaRPr lang="de-DE" sz="1400">
              <a:solidFill>
                <a:schemeClr val="bg1"/>
              </a:solidFill>
            </a:endParaRPr>
          </a:p>
        </p:txBody>
      </p:sp>
      <p:sp>
        <p:nvSpPr>
          <p:cNvPr id="24" name="Textfeld 23">
            <a:extLst>
              <a:ext uri="{FF2B5EF4-FFF2-40B4-BE49-F238E27FC236}">
                <a16:creationId xmlns:a16="http://schemas.microsoft.com/office/drawing/2014/main" id="{A658A830-C816-FCED-0FE3-82E064D8561E}"/>
              </a:ext>
            </a:extLst>
          </p:cNvPr>
          <p:cNvSpPr txBox="1"/>
          <p:nvPr/>
        </p:nvSpPr>
        <p:spPr>
          <a:xfrm>
            <a:off x="557981" y="1059120"/>
            <a:ext cx="10825280" cy="3862596"/>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sz="2000" b="1" dirty="0">
                <a:solidFill>
                  <a:srgbClr val="004359"/>
                </a:solidFill>
                <a:latin typeface="Titillium Web" panose="00000500000000000000" pitchFamily="2" charset="0"/>
                <a:cs typeface="Calibri"/>
              </a:rPr>
              <a:t>Was versteht man unter einer Zollprüfung - Monitoring?</a:t>
            </a:r>
            <a:endParaRPr lang="de-DE" sz="1600" b="1" dirty="0">
              <a:solidFill>
                <a:srgbClr val="004359"/>
              </a:solidFill>
              <a:latin typeface="Titillium Web" panose="00000500000000000000" pitchFamily="2" charset="0"/>
              <a:cs typeface="Calibri"/>
            </a:endParaRPr>
          </a:p>
          <a:p>
            <a:pPr>
              <a:lnSpc>
                <a:spcPct val="150000"/>
              </a:lnSpc>
            </a:pPr>
            <a:r>
              <a:rPr lang="de-DE" dirty="0">
                <a:solidFill>
                  <a:srgbClr val="004359"/>
                </a:solidFill>
                <a:latin typeface="Titillium Web" panose="00000500000000000000" pitchFamily="2" charset="0"/>
                <a:cs typeface="Calibri"/>
              </a:rPr>
              <a:t>Daneben gibt es das sogenannte “Monitoring“, darunter versteht man, dass der Zoll bestimmte Vereinfachungen entweder bei einer Vor-ort-Kontrolle oder durch die Einreichung bestimmter Unterlagen prüft. Hauptsächlich wenn Sie zollamtliche Vereinfachungen beantragt haben, wie z.B.:</a:t>
            </a:r>
          </a:p>
          <a:p>
            <a:pPr marL="342900" indent="-342900">
              <a:lnSpc>
                <a:spcPct val="150000"/>
              </a:lnSpc>
              <a:buFont typeface="Arial"/>
              <a:buChar char="•"/>
            </a:pPr>
            <a:r>
              <a:rPr lang="de-DE" dirty="0">
                <a:solidFill>
                  <a:srgbClr val="004359"/>
                </a:solidFill>
                <a:latin typeface="Titillium Web" panose="00000500000000000000" pitchFamily="2" charset="0"/>
                <a:cs typeface="Calibri"/>
              </a:rPr>
              <a:t>Zugelassener Empfänger</a:t>
            </a:r>
          </a:p>
          <a:p>
            <a:pPr marL="342900" indent="-342900">
              <a:lnSpc>
                <a:spcPct val="150000"/>
              </a:lnSpc>
              <a:buFont typeface="Arial"/>
              <a:buChar char="•"/>
            </a:pPr>
            <a:r>
              <a:rPr lang="de-DE" dirty="0">
                <a:solidFill>
                  <a:srgbClr val="004359"/>
                </a:solidFill>
                <a:latin typeface="Titillium Web" panose="00000500000000000000" pitchFamily="2" charset="0"/>
                <a:cs typeface="Calibri"/>
              </a:rPr>
              <a:t>Zugelassener Ausführer</a:t>
            </a:r>
          </a:p>
          <a:p>
            <a:pPr marL="342900" indent="-342900">
              <a:lnSpc>
                <a:spcPct val="150000"/>
              </a:lnSpc>
              <a:buFont typeface="Arial"/>
              <a:buChar char="•"/>
            </a:pPr>
            <a:r>
              <a:rPr lang="de-DE" dirty="0">
                <a:solidFill>
                  <a:srgbClr val="004359"/>
                </a:solidFill>
                <a:latin typeface="Titillium Web" panose="00000500000000000000" pitchFamily="2" charset="0"/>
                <a:cs typeface="Calibri"/>
              </a:rPr>
              <a:t>Ermächtigter Ausführer / Registrierter Ausführer</a:t>
            </a:r>
          </a:p>
          <a:p>
            <a:pPr marL="342900" indent="-342900">
              <a:lnSpc>
                <a:spcPct val="150000"/>
              </a:lnSpc>
              <a:buFont typeface="Arial"/>
              <a:buChar char="•"/>
            </a:pPr>
            <a:r>
              <a:rPr lang="de-DE" dirty="0">
                <a:solidFill>
                  <a:srgbClr val="004359"/>
                </a:solidFill>
                <a:latin typeface="Titillium Web" panose="00000500000000000000" pitchFamily="2" charset="0"/>
                <a:cs typeface="Calibri"/>
              </a:rPr>
              <a:t>… </a:t>
            </a:r>
          </a:p>
          <a:p>
            <a:pPr marL="342900" indent="-342900">
              <a:buFont typeface="Arial"/>
              <a:buChar char="•"/>
            </a:pPr>
            <a:endParaRPr lang="de-DE" sz="1200" dirty="0">
              <a:solidFill>
                <a:srgbClr val="004359"/>
              </a:solidFill>
              <a:latin typeface="Titillium Web" panose="00000500000000000000" pitchFamily="2" charset="0"/>
              <a:cs typeface="Calibri"/>
            </a:endParaRPr>
          </a:p>
          <a:p>
            <a:endParaRPr lang="de-DE" sz="1200" dirty="0">
              <a:solidFill>
                <a:srgbClr val="004359"/>
              </a:solidFill>
              <a:latin typeface="Titillium Web" panose="00000500000000000000" pitchFamily="2" charset="0"/>
              <a:cs typeface="Calibri"/>
            </a:endParaRPr>
          </a:p>
          <a:p>
            <a:endParaRPr lang="de-DE" sz="1200" b="1" dirty="0">
              <a:solidFill>
                <a:srgbClr val="004359"/>
              </a:solidFill>
              <a:latin typeface="Titillium Web" panose="00000500000000000000" pitchFamily="2" charset="0"/>
              <a:cs typeface="Calibri"/>
            </a:endParaRPr>
          </a:p>
        </p:txBody>
      </p:sp>
      <p:sp>
        <p:nvSpPr>
          <p:cNvPr id="7" name="Rechteck 6">
            <a:extLst>
              <a:ext uri="{FF2B5EF4-FFF2-40B4-BE49-F238E27FC236}">
                <a16:creationId xmlns:a16="http://schemas.microsoft.com/office/drawing/2014/main" id="{0CBD5D89-4D3B-8316-F836-E75B5530937E}"/>
              </a:ext>
            </a:extLst>
          </p:cNvPr>
          <p:cNvSpPr/>
          <p:nvPr/>
        </p:nvSpPr>
        <p:spPr>
          <a:xfrm>
            <a:off x="1530132" y="6273338"/>
            <a:ext cx="9725301" cy="487034"/>
          </a:xfrm>
          <a:prstGeom prst="rect">
            <a:avLst/>
          </a:prstGeom>
          <a:solidFill>
            <a:srgbClr val="00435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bg1"/>
                </a:solidFill>
                <a:latin typeface="Titillium Web" panose="00000500000000000000" pitchFamily="2" charset="0"/>
              </a:rPr>
              <a:t>[Zollprüfung]	 	[25.09.2024]</a:t>
            </a:r>
          </a:p>
        </p:txBody>
      </p:sp>
      <p:sp>
        <p:nvSpPr>
          <p:cNvPr id="9" name="Rechteck 8">
            <a:extLst>
              <a:ext uri="{FF2B5EF4-FFF2-40B4-BE49-F238E27FC236}">
                <a16:creationId xmlns:a16="http://schemas.microsoft.com/office/drawing/2014/main" id="{75906D00-E55D-36FD-1835-F96D649192FB}"/>
              </a:ext>
            </a:extLst>
          </p:cNvPr>
          <p:cNvSpPr/>
          <p:nvPr/>
        </p:nvSpPr>
        <p:spPr>
          <a:xfrm>
            <a:off x="131421" y="109787"/>
            <a:ext cx="11926082" cy="627805"/>
          </a:xfrm>
          <a:prstGeom prst="rect">
            <a:avLst/>
          </a:prstGeom>
          <a:solidFill>
            <a:srgbClr val="00435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solidFill>
                  <a:schemeClr val="bg1"/>
                </a:solidFill>
                <a:latin typeface="Titillium Web" panose="00000500000000000000" pitchFamily="2" charset="0"/>
              </a:rPr>
              <a:t>[Zollprüfung] - </a:t>
            </a:r>
            <a:r>
              <a:rPr lang="de-DE" sz="2200" b="1" dirty="0">
                <a:solidFill>
                  <a:schemeClr val="bg1"/>
                </a:solidFill>
                <a:latin typeface="Titillium Web" panose="00000500000000000000" pitchFamily="2" charset="0"/>
              </a:rPr>
              <a:t>[Was ist eine Zollprüfung?]</a:t>
            </a:r>
            <a:r>
              <a:rPr lang="de-DE" sz="2200" b="1" dirty="0">
                <a:solidFill>
                  <a:schemeClr val="bg1"/>
                </a:solidFill>
                <a:latin typeface="Titillium Web" panose="00000500000000000000" pitchFamily="2" charset="0"/>
                <a:cs typeface="Calibri" panose="020F0502020204030204"/>
              </a:rPr>
              <a:t> </a:t>
            </a:r>
          </a:p>
        </p:txBody>
      </p:sp>
      <p:pic>
        <p:nvPicPr>
          <p:cNvPr id="11" name="Grafik 10" descr="Ein Bild, das Schild, sitzend, dunkel, Frau enthält.&#10;&#10;Automatisch generierte Beschreibung">
            <a:extLst>
              <a:ext uri="{FF2B5EF4-FFF2-40B4-BE49-F238E27FC236}">
                <a16:creationId xmlns:a16="http://schemas.microsoft.com/office/drawing/2014/main" id="{4CD29360-D3C5-7445-C38E-C54E11ED6E85}"/>
              </a:ext>
            </a:extLst>
          </p:cNvPr>
          <p:cNvPicPr>
            <a:picLocks noChangeAspect="1"/>
          </p:cNvPicPr>
          <p:nvPr/>
        </p:nvPicPr>
        <p:blipFill rotWithShape="1">
          <a:blip r:embed="rId4">
            <a:extLst>
              <a:ext uri="{28A0092B-C50C-407E-A947-70E740481C1C}">
                <a14:useLocalDpi xmlns:a14="http://schemas.microsoft.com/office/drawing/2010/main" val="0"/>
              </a:ext>
            </a:extLst>
          </a:blip>
          <a:srcRect r="18763"/>
          <a:stretch/>
        </p:blipFill>
        <p:spPr>
          <a:xfrm>
            <a:off x="73774" y="6274501"/>
            <a:ext cx="1382584" cy="485871"/>
          </a:xfrm>
          <a:prstGeom prst="rect">
            <a:avLst/>
          </a:prstGeom>
        </p:spPr>
      </p:pic>
      <p:sp>
        <p:nvSpPr>
          <p:cNvPr id="15" name="Rechteck 14">
            <a:extLst>
              <a:ext uri="{FF2B5EF4-FFF2-40B4-BE49-F238E27FC236}">
                <a16:creationId xmlns:a16="http://schemas.microsoft.com/office/drawing/2014/main" id="{5CA4A7D3-8159-6463-7F1A-4B36AD8E96BC}"/>
              </a:ext>
            </a:extLst>
          </p:cNvPr>
          <p:cNvSpPr/>
          <p:nvPr/>
        </p:nvSpPr>
        <p:spPr>
          <a:xfrm>
            <a:off x="131421" y="109786"/>
            <a:ext cx="426561" cy="627805"/>
          </a:xfrm>
          <a:prstGeom prst="rect">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8AAE"/>
              </a:solidFill>
              <a:latin typeface="+mj-lt"/>
            </a:endParaRPr>
          </a:p>
        </p:txBody>
      </p:sp>
      <p:sp>
        <p:nvSpPr>
          <p:cNvPr id="35" name="Gleichschenkliges Dreieck 34">
            <a:extLst>
              <a:ext uri="{FF2B5EF4-FFF2-40B4-BE49-F238E27FC236}">
                <a16:creationId xmlns:a16="http://schemas.microsoft.com/office/drawing/2014/main" id="{D90A3640-E5A3-90E8-F2DD-186EB512AFDA}"/>
              </a:ext>
            </a:extLst>
          </p:cNvPr>
          <p:cNvSpPr/>
          <p:nvPr/>
        </p:nvSpPr>
        <p:spPr>
          <a:xfrm rot="5400000">
            <a:off x="1339236" y="6464236"/>
            <a:ext cx="487032" cy="105240"/>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Gleichschenkliges Dreieck 36">
            <a:extLst>
              <a:ext uri="{FF2B5EF4-FFF2-40B4-BE49-F238E27FC236}">
                <a16:creationId xmlns:a16="http://schemas.microsoft.com/office/drawing/2014/main" id="{97AA7A2F-0E24-6566-4321-76CF7FEF96E7}"/>
              </a:ext>
            </a:extLst>
          </p:cNvPr>
          <p:cNvSpPr/>
          <p:nvPr/>
        </p:nvSpPr>
        <p:spPr>
          <a:xfrm rot="16200000">
            <a:off x="10964892" y="6464442"/>
            <a:ext cx="487032" cy="105240"/>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Gleichschenkliges Dreieck 38">
            <a:extLst>
              <a:ext uri="{FF2B5EF4-FFF2-40B4-BE49-F238E27FC236}">
                <a16:creationId xmlns:a16="http://schemas.microsoft.com/office/drawing/2014/main" id="{CE75AF0B-563B-D8F8-F331-68206D26C910}"/>
              </a:ext>
            </a:extLst>
          </p:cNvPr>
          <p:cNvSpPr/>
          <p:nvPr/>
        </p:nvSpPr>
        <p:spPr>
          <a:xfrm rot="5400000">
            <a:off x="294540" y="373227"/>
            <a:ext cx="627805" cy="100924"/>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4923025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EFC928-2447-6F25-6F2A-80D4F4A0AD20}"/>
            </a:ext>
          </a:extLst>
        </p:cNvPr>
        <p:cNvGrpSpPr/>
        <p:nvPr/>
      </p:nvGrpSpPr>
      <p:grpSpPr>
        <a:xfrm>
          <a:off x="0" y="0"/>
          <a:ext cx="0" cy="0"/>
          <a:chOff x="0" y="0"/>
          <a:chExt cx="0" cy="0"/>
        </a:xfrm>
      </p:grpSpPr>
      <p:pic>
        <p:nvPicPr>
          <p:cNvPr id="1028" name="Picture 4">
            <a:extLst>
              <a:ext uri="{FF2B5EF4-FFF2-40B4-BE49-F238E27FC236}">
                <a16:creationId xmlns:a16="http://schemas.microsoft.com/office/drawing/2014/main" id="{EC1886C6-4D6C-C97F-92A9-915FE7D590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eck 5">
            <a:extLst>
              <a:ext uri="{FF2B5EF4-FFF2-40B4-BE49-F238E27FC236}">
                <a16:creationId xmlns:a16="http://schemas.microsoft.com/office/drawing/2014/main" id="{BF903A0E-D021-83A1-36E5-F2EB877A4F87}"/>
              </a:ext>
            </a:extLst>
          </p:cNvPr>
          <p:cNvSpPr/>
          <p:nvPr/>
        </p:nvSpPr>
        <p:spPr>
          <a:xfrm>
            <a:off x="11344102" y="6273338"/>
            <a:ext cx="713401" cy="487034"/>
          </a:xfrm>
          <a:prstGeom prst="rect">
            <a:avLst/>
          </a:prstGeom>
          <a:solidFill>
            <a:srgbClr val="BACF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8AAE"/>
              </a:solidFill>
              <a:latin typeface="+mj-lt"/>
            </a:endParaRPr>
          </a:p>
        </p:txBody>
      </p:sp>
      <p:sp>
        <p:nvSpPr>
          <p:cNvPr id="3" name="Foliennummernplatzhalter 2">
            <a:extLst>
              <a:ext uri="{FF2B5EF4-FFF2-40B4-BE49-F238E27FC236}">
                <a16:creationId xmlns:a16="http://schemas.microsoft.com/office/drawing/2014/main" id="{423632F6-FE34-2571-8D1A-1C94A4B7623C}"/>
              </a:ext>
            </a:extLst>
          </p:cNvPr>
          <p:cNvSpPr>
            <a:spLocks noGrp="1"/>
          </p:cNvSpPr>
          <p:nvPr>
            <p:ph type="sldNum" sz="quarter" idx="12"/>
          </p:nvPr>
        </p:nvSpPr>
        <p:spPr>
          <a:xfrm>
            <a:off x="11538011" y="6334292"/>
            <a:ext cx="325582" cy="365125"/>
          </a:xfrm>
        </p:spPr>
        <p:txBody>
          <a:bodyPr/>
          <a:lstStyle/>
          <a:p>
            <a:fld id="{FAC1C434-31DD-49E2-A4ED-9B6F0DB5DE80}" type="slidenum">
              <a:rPr lang="de-DE" sz="1400" smtClean="0">
                <a:solidFill>
                  <a:schemeClr val="bg1"/>
                </a:solidFill>
              </a:rPr>
              <a:t>6</a:t>
            </a:fld>
            <a:endParaRPr lang="de-DE" sz="1400">
              <a:solidFill>
                <a:schemeClr val="bg1"/>
              </a:solidFill>
            </a:endParaRPr>
          </a:p>
        </p:txBody>
      </p:sp>
      <p:sp>
        <p:nvSpPr>
          <p:cNvPr id="24" name="Textfeld 23">
            <a:extLst>
              <a:ext uri="{FF2B5EF4-FFF2-40B4-BE49-F238E27FC236}">
                <a16:creationId xmlns:a16="http://schemas.microsoft.com/office/drawing/2014/main" id="{D2FE6E88-CA66-01E9-7623-C5C402099F58}"/>
              </a:ext>
            </a:extLst>
          </p:cNvPr>
          <p:cNvSpPr txBox="1"/>
          <p:nvPr/>
        </p:nvSpPr>
        <p:spPr>
          <a:xfrm>
            <a:off x="557981" y="1059120"/>
            <a:ext cx="10825280" cy="4247317"/>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sz="2000" b="1" dirty="0">
                <a:solidFill>
                  <a:srgbClr val="004359"/>
                </a:solidFill>
                <a:latin typeface="Titillium Web" panose="00000500000000000000" pitchFamily="2" charset="0"/>
                <a:cs typeface="Calibri"/>
              </a:rPr>
              <a:t>Welche Unternehmen werden bei einer Zollprüfung geprüft?</a:t>
            </a:r>
          </a:p>
          <a:p>
            <a:endParaRPr lang="de-DE" sz="1600" b="1" dirty="0">
              <a:solidFill>
                <a:srgbClr val="004359"/>
              </a:solidFill>
              <a:latin typeface="Titillium Web" panose="00000500000000000000" pitchFamily="2" charset="0"/>
              <a:cs typeface="Calibri"/>
            </a:endParaRPr>
          </a:p>
          <a:p>
            <a:pPr marL="285750" indent="-285750">
              <a:buFont typeface="Arial" panose="020B0604020202020204" pitchFamily="34" charset="0"/>
              <a:buChar char="•"/>
            </a:pPr>
            <a:r>
              <a:rPr lang="de-DE" dirty="0">
                <a:solidFill>
                  <a:srgbClr val="004359"/>
                </a:solidFill>
                <a:latin typeface="Titillium Web" panose="00000500000000000000" pitchFamily="2" charset="0"/>
                <a:cs typeface="Calibri"/>
              </a:rPr>
              <a:t>Sie können als Unternehmen jederzeit geprüft werden, wenn Sie am Warenverkehr mit Drittländern (Nicht-EU-Mitgliedsstaaten) teilnehmen</a:t>
            </a:r>
          </a:p>
          <a:p>
            <a:pPr marL="285750" indent="-285750">
              <a:buFont typeface="Arial" panose="020B0604020202020204" pitchFamily="34" charset="0"/>
              <a:buChar char="•"/>
            </a:pPr>
            <a:r>
              <a:rPr lang="de-DE" dirty="0">
                <a:solidFill>
                  <a:srgbClr val="004359"/>
                </a:solidFill>
                <a:latin typeface="Titillium Web" panose="00000500000000000000" pitchFamily="2" charset="0"/>
                <a:cs typeface="Calibri"/>
              </a:rPr>
              <a:t>Sie können auch dann einer Prüfung unterzogen werden, wenn Ihr Unternehmen nur innerhalb Deutschlands oder der EU tätig ist</a:t>
            </a:r>
          </a:p>
          <a:p>
            <a:pPr marL="285750" indent="-285750">
              <a:buFont typeface="Arial" panose="020B0604020202020204" pitchFamily="34" charset="0"/>
              <a:buChar char="•"/>
            </a:pPr>
            <a:r>
              <a:rPr lang="de-DE" dirty="0">
                <a:solidFill>
                  <a:srgbClr val="004359"/>
                </a:solidFill>
                <a:latin typeface="Titillium Web" panose="00000500000000000000" pitchFamily="2" charset="0"/>
                <a:cs typeface="Calibri"/>
              </a:rPr>
              <a:t>Sie werden als Unternehmen innerhalb der EU für Außenwirtschaftsprüfungen ausgewählt, da in bestimmten Fällen Genehmigungspflichten oder güterspezifische Hinweispflichten bei EU-internen Lieferungen bestehen können</a:t>
            </a:r>
          </a:p>
          <a:p>
            <a:pPr marL="285750" indent="-285750">
              <a:buFont typeface="Arial" panose="020B0604020202020204" pitchFamily="34" charset="0"/>
              <a:buChar char="•"/>
            </a:pPr>
            <a:r>
              <a:rPr lang="de-DE" dirty="0">
                <a:solidFill>
                  <a:srgbClr val="004359"/>
                </a:solidFill>
                <a:latin typeface="Titillium Web" panose="00000500000000000000" pitchFamily="2" charset="0"/>
                <a:cs typeface="Calibri"/>
              </a:rPr>
              <a:t>Sie werden unabhängig davon geprüft, ob in Ihrem Unternehmen Bewilligungen für vereinfachte Verfahren vorliegen oder nicht</a:t>
            </a:r>
          </a:p>
          <a:p>
            <a:r>
              <a:rPr lang="de-DE" dirty="0">
                <a:solidFill>
                  <a:srgbClr val="004359"/>
                </a:solidFill>
                <a:latin typeface="Titillium Web" panose="00000500000000000000" pitchFamily="2" charset="0"/>
                <a:cs typeface="Calibri"/>
              </a:rPr>
              <a:t>		</a:t>
            </a:r>
          </a:p>
          <a:p>
            <a:r>
              <a:rPr lang="de-DE" dirty="0">
                <a:solidFill>
                  <a:srgbClr val="004359"/>
                </a:solidFill>
                <a:latin typeface="Titillium Web" panose="00000500000000000000" pitchFamily="2" charset="0"/>
                <a:cs typeface="Calibri"/>
              </a:rPr>
              <a:t>		=&gt; Jedes Unternehmen kann für eine Prüfung durch den Zoll ausgewählt werden!</a:t>
            </a:r>
          </a:p>
          <a:p>
            <a:pPr marL="342900" indent="-342900">
              <a:buFont typeface="Arial"/>
              <a:buChar char="•"/>
            </a:pPr>
            <a:endParaRPr lang="de-DE" sz="1200" dirty="0">
              <a:solidFill>
                <a:srgbClr val="004359"/>
              </a:solidFill>
              <a:latin typeface="Titillium Web" panose="00000500000000000000" pitchFamily="2" charset="0"/>
              <a:cs typeface="Calibri"/>
            </a:endParaRPr>
          </a:p>
          <a:p>
            <a:endParaRPr lang="de-DE" sz="1200" dirty="0">
              <a:solidFill>
                <a:srgbClr val="004359"/>
              </a:solidFill>
              <a:latin typeface="Titillium Web" panose="00000500000000000000" pitchFamily="2" charset="0"/>
              <a:cs typeface="Calibri"/>
            </a:endParaRPr>
          </a:p>
          <a:p>
            <a:endParaRPr lang="de-DE" sz="1200" b="1" dirty="0">
              <a:solidFill>
                <a:srgbClr val="004359"/>
              </a:solidFill>
              <a:latin typeface="Titillium Web" panose="00000500000000000000" pitchFamily="2" charset="0"/>
              <a:cs typeface="Calibri"/>
            </a:endParaRPr>
          </a:p>
        </p:txBody>
      </p:sp>
      <p:sp>
        <p:nvSpPr>
          <p:cNvPr id="7" name="Rechteck 6">
            <a:extLst>
              <a:ext uri="{FF2B5EF4-FFF2-40B4-BE49-F238E27FC236}">
                <a16:creationId xmlns:a16="http://schemas.microsoft.com/office/drawing/2014/main" id="{DFC2F3D6-D370-864D-6F11-D8B95FF2DA89}"/>
              </a:ext>
            </a:extLst>
          </p:cNvPr>
          <p:cNvSpPr/>
          <p:nvPr/>
        </p:nvSpPr>
        <p:spPr>
          <a:xfrm>
            <a:off x="1530132" y="6273338"/>
            <a:ext cx="9725301" cy="487034"/>
          </a:xfrm>
          <a:prstGeom prst="rect">
            <a:avLst/>
          </a:prstGeom>
          <a:solidFill>
            <a:srgbClr val="00435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bg1"/>
                </a:solidFill>
                <a:latin typeface="Titillium Web" panose="00000500000000000000" pitchFamily="2" charset="0"/>
              </a:rPr>
              <a:t>[Zollprüfung]	 	[25.09.2024]</a:t>
            </a:r>
          </a:p>
        </p:txBody>
      </p:sp>
      <p:sp>
        <p:nvSpPr>
          <p:cNvPr id="9" name="Rechteck 8">
            <a:extLst>
              <a:ext uri="{FF2B5EF4-FFF2-40B4-BE49-F238E27FC236}">
                <a16:creationId xmlns:a16="http://schemas.microsoft.com/office/drawing/2014/main" id="{80CC4083-7F3C-7FCF-A819-E59C96933D16}"/>
              </a:ext>
            </a:extLst>
          </p:cNvPr>
          <p:cNvSpPr/>
          <p:nvPr/>
        </p:nvSpPr>
        <p:spPr>
          <a:xfrm>
            <a:off x="131421" y="109787"/>
            <a:ext cx="11926082" cy="627805"/>
          </a:xfrm>
          <a:prstGeom prst="rect">
            <a:avLst/>
          </a:prstGeom>
          <a:solidFill>
            <a:srgbClr val="00435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solidFill>
                  <a:schemeClr val="bg1"/>
                </a:solidFill>
                <a:latin typeface="Titillium Web" panose="00000500000000000000" pitchFamily="2" charset="0"/>
              </a:rPr>
              <a:t>[Zollprüfung] - </a:t>
            </a:r>
            <a:r>
              <a:rPr lang="de-DE" sz="2200" b="1" dirty="0">
                <a:solidFill>
                  <a:schemeClr val="bg1"/>
                </a:solidFill>
                <a:latin typeface="Titillium Web" panose="00000500000000000000" pitchFamily="2" charset="0"/>
              </a:rPr>
              <a:t>[Was ist eine Zollprüfung?]</a:t>
            </a:r>
            <a:r>
              <a:rPr lang="de-DE" sz="2200" b="1" dirty="0">
                <a:solidFill>
                  <a:schemeClr val="bg1"/>
                </a:solidFill>
                <a:latin typeface="Titillium Web" panose="00000500000000000000" pitchFamily="2" charset="0"/>
                <a:cs typeface="Calibri" panose="020F0502020204030204"/>
              </a:rPr>
              <a:t> </a:t>
            </a:r>
          </a:p>
        </p:txBody>
      </p:sp>
      <p:pic>
        <p:nvPicPr>
          <p:cNvPr id="11" name="Grafik 10" descr="Ein Bild, das Schild, sitzend, dunkel, Frau enthält.&#10;&#10;Automatisch generierte Beschreibung">
            <a:extLst>
              <a:ext uri="{FF2B5EF4-FFF2-40B4-BE49-F238E27FC236}">
                <a16:creationId xmlns:a16="http://schemas.microsoft.com/office/drawing/2014/main" id="{4FE0A35E-8C78-E136-6208-CEC804B70878}"/>
              </a:ext>
            </a:extLst>
          </p:cNvPr>
          <p:cNvPicPr>
            <a:picLocks noChangeAspect="1"/>
          </p:cNvPicPr>
          <p:nvPr/>
        </p:nvPicPr>
        <p:blipFill rotWithShape="1">
          <a:blip r:embed="rId4">
            <a:extLst>
              <a:ext uri="{28A0092B-C50C-407E-A947-70E740481C1C}">
                <a14:useLocalDpi xmlns:a14="http://schemas.microsoft.com/office/drawing/2010/main" val="0"/>
              </a:ext>
            </a:extLst>
          </a:blip>
          <a:srcRect r="18763"/>
          <a:stretch/>
        </p:blipFill>
        <p:spPr>
          <a:xfrm>
            <a:off x="73774" y="6274501"/>
            <a:ext cx="1382584" cy="485871"/>
          </a:xfrm>
          <a:prstGeom prst="rect">
            <a:avLst/>
          </a:prstGeom>
        </p:spPr>
      </p:pic>
      <p:sp>
        <p:nvSpPr>
          <p:cNvPr id="15" name="Rechteck 14">
            <a:extLst>
              <a:ext uri="{FF2B5EF4-FFF2-40B4-BE49-F238E27FC236}">
                <a16:creationId xmlns:a16="http://schemas.microsoft.com/office/drawing/2014/main" id="{85991B70-52F4-E2D6-78FF-64D0AEAD128F}"/>
              </a:ext>
            </a:extLst>
          </p:cNvPr>
          <p:cNvSpPr/>
          <p:nvPr/>
        </p:nvSpPr>
        <p:spPr>
          <a:xfrm>
            <a:off x="131421" y="109786"/>
            <a:ext cx="426561" cy="627805"/>
          </a:xfrm>
          <a:prstGeom prst="rect">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8AAE"/>
              </a:solidFill>
              <a:latin typeface="+mj-lt"/>
            </a:endParaRPr>
          </a:p>
        </p:txBody>
      </p:sp>
      <p:sp>
        <p:nvSpPr>
          <p:cNvPr id="35" name="Gleichschenkliges Dreieck 34">
            <a:extLst>
              <a:ext uri="{FF2B5EF4-FFF2-40B4-BE49-F238E27FC236}">
                <a16:creationId xmlns:a16="http://schemas.microsoft.com/office/drawing/2014/main" id="{46627D29-FB64-2C4C-CE26-C79EE20A0EE9}"/>
              </a:ext>
            </a:extLst>
          </p:cNvPr>
          <p:cNvSpPr/>
          <p:nvPr/>
        </p:nvSpPr>
        <p:spPr>
          <a:xfrm rot="5400000">
            <a:off x="1339236" y="6464236"/>
            <a:ext cx="487032" cy="105240"/>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Gleichschenkliges Dreieck 36">
            <a:extLst>
              <a:ext uri="{FF2B5EF4-FFF2-40B4-BE49-F238E27FC236}">
                <a16:creationId xmlns:a16="http://schemas.microsoft.com/office/drawing/2014/main" id="{83E2D2B6-D837-9712-605E-A56EEA93C7D2}"/>
              </a:ext>
            </a:extLst>
          </p:cNvPr>
          <p:cNvSpPr/>
          <p:nvPr/>
        </p:nvSpPr>
        <p:spPr>
          <a:xfrm rot="16200000">
            <a:off x="10964892" y="6464442"/>
            <a:ext cx="487032" cy="105240"/>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Gleichschenkliges Dreieck 38">
            <a:extLst>
              <a:ext uri="{FF2B5EF4-FFF2-40B4-BE49-F238E27FC236}">
                <a16:creationId xmlns:a16="http://schemas.microsoft.com/office/drawing/2014/main" id="{975CCFE4-5B8F-DC0A-7176-8BC688D46B86}"/>
              </a:ext>
            </a:extLst>
          </p:cNvPr>
          <p:cNvSpPr/>
          <p:nvPr/>
        </p:nvSpPr>
        <p:spPr>
          <a:xfrm rot="5400000">
            <a:off x="294540" y="373227"/>
            <a:ext cx="627805" cy="100924"/>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3651075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70DB4-E84B-A725-6BB6-EE7760ADDA6A}"/>
            </a:ext>
          </a:extLst>
        </p:cNvPr>
        <p:cNvGrpSpPr/>
        <p:nvPr/>
      </p:nvGrpSpPr>
      <p:grpSpPr>
        <a:xfrm>
          <a:off x="0" y="0"/>
          <a:ext cx="0" cy="0"/>
          <a:chOff x="0" y="0"/>
          <a:chExt cx="0" cy="0"/>
        </a:xfrm>
      </p:grpSpPr>
      <p:pic>
        <p:nvPicPr>
          <p:cNvPr id="1028" name="Picture 4">
            <a:extLst>
              <a:ext uri="{FF2B5EF4-FFF2-40B4-BE49-F238E27FC236}">
                <a16:creationId xmlns:a16="http://schemas.microsoft.com/office/drawing/2014/main" id="{E1CFD9FD-959A-4D38-B0BB-FFC501C224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eck 5">
            <a:extLst>
              <a:ext uri="{FF2B5EF4-FFF2-40B4-BE49-F238E27FC236}">
                <a16:creationId xmlns:a16="http://schemas.microsoft.com/office/drawing/2014/main" id="{799DD169-BC1B-3EF9-F99F-85737E86788D}"/>
              </a:ext>
            </a:extLst>
          </p:cNvPr>
          <p:cNvSpPr/>
          <p:nvPr/>
        </p:nvSpPr>
        <p:spPr>
          <a:xfrm>
            <a:off x="11344102" y="6273338"/>
            <a:ext cx="713401" cy="487034"/>
          </a:xfrm>
          <a:prstGeom prst="rect">
            <a:avLst/>
          </a:prstGeom>
          <a:solidFill>
            <a:srgbClr val="BACF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8AAE"/>
              </a:solidFill>
              <a:latin typeface="+mj-lt"/>
            </a:endParaRPr>
          </a:p>
        </p:txBody>
      </p:sp>
      <p:sp>
        <p:nvSpPr>
          <p:cNvPr id="3" name="Foliennummernplatzhalter 2">
            <a:extLst>
              <a:ext uri="{FF2B5EF4-FFF2-40B4-BE49-F238E27FC236}">
                <a16:creationId xmlns:a16="http://schemas.microsoft.com/office/drawing/2014/main" id="{82195D4B-597C-E8C4-C8BF-672A82B89B3A}"/>
              </a:ext>
            </a:extLst>
          </p:cNvPr>
          <p:cNvSpPr>
            <a:spLocks noGrp="1"/>
          </p:cNvSpPr>
          <p:nvPr>
            <p:ph type="sldNum" sz="quarter" idx="12"/>
          </p:nvPr>
        </p:nvSpPr>
        <p:spPr>
          <a:xfrm>
            <a:off x="11538011" y="6334292"/>
            <a:ext cx="325582" cy="365125"/>
          </a:xfrm>
        </p:spPr>
        <p:txBody>
          <a:bodyPr/>
          <a:lstStyle/>
          <a:p>
            <a:fld id="{FAC1C434-31DD-49E2-A4ED-9B6F0DB5DE80}" type="slidenum">
              <a:rPr lang="de-DE" sz="1400" smtClean="0">
                <a:solidFill>
                  <a:schemeClr val="bg1"/>
                </a:solidFill>
              </a:rPr>
              <a:t>7</a:t>
            </a:fld>
            <a:endParaRPr lang="de-DE" sz="1400">
              <a:solidFill>
                <a:schemeClr val="bg1"/>
              </a:solidFill>
            </a:endParaRPr>
          </a:p>
        </p:txBody>
      </p:sp>
      <p:sp>
        <p:nvSpPr>
          <p:cNvPr id="24" name="Textfeld 23">
            <a:extLst>
              <a:ext uri="{FF2B5EF4-FFF2-40B4-BE49-F238E27FC236}">
                <a16:creationId xmlns:a16="http://schemas.microsoft.com/office/drawing/2014/main" id="{77DFA918-7559-B208-BD68-E9FEBD922F95}"/>
              </a:ext>
            </a:extLst>
          </p:cNvPr>
          <p:cNvSpPr txBox="1"/>
          <p:nvPr/>
        </p:nvSpPr>
        <p:spPr>
          <a:xfrm>
            <a:off x="557981" y="1059120"/>
            <a:ext cx="10825280" cy="5339923"/>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sz="2000" b="1" dirty="0">
                <a:solidFill>
                  <a:srgbClr val="004359"/>
                </a:solidFill>
                <a:latin typeface="Titillium Web" panose="00000500000000000000" pitchFamily="2" charset="0"/>
                <a:cs typeface="Calibri"/>
              </a:rPr>
              <a:t>Warum prüft mich der Zoll?</a:t>
            </a:r>
            <a:endParaRPr lang="de-DE" sz="1600" b="1" dirty="0">
              <a:solidFill>
                <a:srgbClr val="004359"/>
              </a:solidFill>
              <a:latin typeface="Titillium Web" panose="00000500000000000000" pitchFamily="2" charset="0"/>
              <a:cs typeface="Calibri"/>
            </a:endParaRPr>
          </a:p>
          <a:p>
            <a:pPr>
              <a:lnSpc>
                <a:spcPct val="150000"/>
              </a:lnSpc>
            </a:pPr>
            <a:r>
              <a:rPr lang="de-DE" dirty="0">
                <a:solidFill>
                  <a:srgbClr val="004359"/>
                </a:solidFill>
                <a:latin typeface="Titillium Web" panose="00000500000000000000" pitchFamily="2" charset="0"/>
                <a:cs typeface="Calibri"/>
              </a:rPr>
              <a:t>Grundsätzlich können Sie jederzeit vom Zoll geprüft werden, vor allem wenn Sie einen Status wie den AEO oder eine zollamtliche Vereinfachung beantragt haben. Doch manchmal können auch andere Faktoren dazu kommen, wie z.B.:</a:t>
            </a:r>
          </a:p>
          <a:p>
            <a:pPr marL="342900" indent="-342900">
              <a:lnSpc>
                <a:spcPct val="150000"/>
              </a:lnSpc>
              <a:buFont typeface="Arial"/>
              <a:buChar char="•"/>
            </a:pPr>
            <a:r>
              <a:rPr lang="de-DE" dirty="0">
                <a:solidFill>
                  <a:srgbClr val="004359"/>
                </a:solidFill>
                <a:latin typeface="Titillium Web" panose="00000500000000000000" pitchFamily="2" charset="0"/>
                <a:cs typeface="Calibri"/>
              </a:rPr>
              <a:t>Sie machen häufig Fehler bei Importanmeldungen oder Ausfuhrbegleitdokumenten</a:t>
            </a:r>
          </a:p>
          <a:p>
            <a:pPr marL="342900" indent="-342900">
              <a:lnSpc>
                <a:spcPct val="150000"/>
              </a:lnSpc>
              <a:buFont typeface="Arial"/>
              <a:buChar char="•"/>
            </a:pPr>
            <a:r>
              <a:rPr lang="de-DE" dirty="0">
                <a:solidFill>
                  <a:srgbClr val="004359"/>
                </a:solidFill>
                <a:latin typeface="Titillium Web" panose="00000500000000000000" pitchFamily="2" charset="0"/>
                <a:cs typeface="Calibri"/>
              </a:rPr>
              <a:t>Ihr Dienstleister wird durch den Zoll geprüft und stellt dabei Unstimmigkeiten bei Ihnen fest</a:t>
            </a:r>
          </a:p>
          <a:p>
            <a:pPr marL="342900" indent="-342900">
              <a:lnSpc>
                <a:spcPct val="150000"/>
              </a:lnSpc>
              <a:buFont typeface="Arial"/>
              <a:buChar char="•"/>
            </a:pPr>
            <a:r>
              <a:rPr lang="de-DE" dirty="0">
                <a:solidFill>
                  <a:srgbClr val="004359"/>
                </a:solidFill>
                <a:latin typeface="Titillium Web" panose="00000500000000000000" pitchFamily="2" charset="0"/>
                <a:cs typeface="Calibri"/>
              </a:rPr>
              <a:t>Sie werden nach bundesweit festgelegten Risikokriterien ausgewählt, aus denen Risikoziffern berechnet werden. Dabei werden Informationen aus allen Sachgebieten der Zollverwaltung berücksichtigt.</a:t>
            </a:r>
          </a:p>
          <a:p>
            <a:pPr marL="342900" indent="-342900">
              <a:lnSpc>
                <a:spcPct val="150000"/>
              </a:lnSpc>
              <a:buFont typeface="Arial"/>
              <a:buChar char="•"/>
            </a:pPr>
            <a:r>
              <a:rPr lang="de-DE" dirty="0">
                <a:solidFill>
                  <a:srgbClr val="004359"/>
                </a:solidFill>
                <a:latin typeface="Titillium Web" panose="00000500000000000000" pitchFamily="2" charset="0"/>
                <a:cs typeface="Calibri"/>
              </a:rPr>
              <a:t>Auch Hinweise von Zollabfertigungsstellen oder ähnlichen Stellen können Einfluss darauf haben, dass Ihr Unternehmen als "Prüfungsobjekt" ausgewählt wird</a:t>
            </a:r>
          </a:p>
          <a:p>
            <a:pPr marL="342900" indent="-342900">
              <a:lnSpc>
                <a:spcPct val="150000"/>
              </a:lnSpc>
              <a:buFont typeface="Arial"/>
              <a:buChar char="•"/>
            </a:pPr>
            <a:r>
              <a:rPr lang="de-DE" dirty="0">
                <a:solidFill>
                  <a:srgbClr val="004359"/>
                </a:solidFill>
                <a:latin typeface="Titillium Web" panose="00000500000000000000" pitchFamily="2" charset="0"/>
                <a:cs typeface="Calibri"/>
              </a:rPr>
              <a:t>Sie unterliegen allgemeinen Prüfungen alle 2-3 Jahre</a:t>
            </a:r>
          </a:p>
          <a:p>
            <a:pPr marL="342900" indent="-342900">
              <a:lnSpc>
                <a:spcPct val="150000"/>
              </a:lnSpc>
              <a:buFont typeface="Arial"/>
              <a:buChar char="•"/>
            </a:pPr>
            <a:r>
              <a:rPr lang="de-DE" dirty="0">
                <a:solidFill>
                  <a:srgbClr val="004359"/>
                </a:solidFill>
                <a:latin typeface="Titillium Web" panose="00000500000000000000" pitchFamily="2" charset="0"/>
                <a:cs typeface="Calibri"/>
              </a:rPr>
              <a:t>Sie können auch spontan geprüft werden.</a:t>
            </a:r>
            <a:endParaRPr lang="de-DE" sz="1200" dirty="0">
              <a:solidFill>
                <a:srgbClr val="004359"/>
              </a:solidFill>
              <a:latin typeface="Titillium Web" panose="00000500000000000000" pitchFamily="2" charset="0"/>
              <a:cs typeface="Calibri"/>
            </a:endParaRPr>
          </a:p>
          <a:p>
            <a:endParaRPr lang="de-DE" sz="1200" dirty="0">
              <a:solidFill>
                <a:srgbClr val="004359"/>
              </a:solidFill>
              <a:latin typeface="Titillium Web" panose="00000500000000000000" pitchFamily="2" charset="0"/>
              <a:cs typeface="Calibri"/>
            </a:endParaRPr>
          </a:p>
          <a:p>
            <a:endParaRPr lang="de-DE" sz="1200" b="1" dirty="0">
              <a:solidFill>
                <a:srgbClr val="004359"/>
              </a:solidFill>
              <a:latin typeface="Titillium Web" panose="00000500000000000000" pitchFamily="2" charset="0"/>
              <a:cs typeface="Calibri"/>
            </a:endParaRPr>
          </a:p>
        </p:txBody>
      </p:sp>
      <p:sp>
        <p:nvSpPr>
          <p:cNvPr id="7" name="Rechteck 6">
            <a:extLst>
              <a:ext uri="{FF2B5EF4-FFF2-40B4-BE49-F238E27FC236}">
                <a16:creationId xmlns:a16="http://schemas.microsoft.com/office/drawing/2014/main" id="{701FFC2F-DD63-70BC-BAC8-D67792BE4861}"/>
              </a:ext>
            </a:extLst>
          </p:cNvPr>
          <p:cNvSpPr/>
          <p:nvPr/>
        </p:nvSpPr>
        <p:spPr>
          <a:xfrm>
            <a:off x="1530132" y="6273338"/>
            <a:ext cx="9725301" cy="487034"/>
          </a:xfrm>
          <a:prstGeom prst="rect">
            <a:avLst/>
          </a:prstGeom>
          <a:solidFill>
            <a:srgbClr val="00435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bg1"/>
                </a:solidFill>
                <a:latin typeface="Titillium Web" panose="00000500000000000000" pitchFamily="2" charset="0"/>
              </a:rPr>
              <a:t>[Zollprüfung]	 	[25.09.2024]</a:t>
            </a:r>
          </a:p>
        </p:txBody>
      </p:sp>
      <p:sp>
        <p:nvSpPr>
          <p:cNvPr id="9" name="Rechteck 8">
            <a:extLst>
              <a:ext uri="{FF2B5EF4-FFF2-40B4-BE49-F238E27FC236}">
                <a16:creationId xmlns:a16="http://schemas.microsoft.com/office/drawing/2014/main" id="{7B0FD4E7-724E-FFFA-35D6-B125EF1E6A3F}"/>
              </a:ext>
            </a:extLst>
          </p:cNvPr>
          <p:cNvSpPr/>
          <p:nvPr/>
        </p:nvSpPr>
        <p:spPr>
          <a:xfrm>
            <a:off x="131421" y="109787"/>
            <a:ext cx="11926082" cy="627805"/>
          </a:xfrm>
          <a:prstGeom prst="rect">
            <a:avLst/>
          </a:prstGeom>
          <a:solidFill>
            <a:srgbClr val="00435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solidFill>
                  <a:schemeClr val="bg1"/>
                </a:solidFill>
                <a:latin typeface="Titillium Web" panose="00000500000000000000" pitchFamily="2" charset="0"/>
              </a:rPr>
              <a:t>[Zollprüfung] - </a:t>
            </a:r>
            <a:r>
              <a:rPr lang="de-DE" sz="2200" b="1" dirty="0">
                <a:solidFill>
                  <a:schemeClr val="bg1"/>
                </a:solidFill>
                <a:latin typeface="Titillium Web" panose="00000500000000000000" pitchFamily="2" charset="0"/>
              </a:rPr>
              <a:t>[Was sind die Gründe für eine Zollprüfung]</a:t>
            </a:r>
            <a:r>
              <a:rPr lang="de-DE" sz="2200" b="1" dirty="0">
                <a:solidFill>
                  <a:schemeClr val="bg1"/>
                </a:solidFill>
                <a:latin typeface="Titillium Web" panose="00000500000000000000" pitchFamily="2" charset="0"/>
                <a:cs typeface="Calibri" panose="020F0502020204030204"/>
              </a:rPr>
              <a:t> </a:t>
            </a:r>
          </a:p>
        </p:txBody>
      </p:sp>
      <p:pic>
        <p:nvPicPr>
          <p:cNvPr id="11" name="Grafik 10" descr="Ein Bild, das Schild, sitzend, dunkel, Frau enthält.&#10;&#10;Automatisch generierte Beschreibung">
            <a:extLst>
              <a:ext uri="{FF2B5EF4-FFF2-40B4-BE49-F238E27FC236}">
                <a16:creationId xmlns:a16="http://schemas.microsoft.com/office/drawing/2014/main" id="{3A810487-E5D1-C018-D5C9-7F8AB8B676EE}"/>
              </a:ext>
            </a:extLst>
          </p:cNvPr>
          <p:cNvPicPr>
            <a:picLocks noChangeAspect="1"/>
          </p:cNvPicPr>
          <p:nvPr/>
        </p:nvPicPr>
        <p:blipFill rotWithShape="1">
          <a:blip r:embed="rId4">
            <a:extLst>
              <a:ext uri="{28A0092B-C50C-407E-A947-70E740481C1C}">
                <a14:useLocalDpi xmlns:a14="http://schemas.microsoft.com/office/drawing/2010/main" val="0"/>
              </a:ext>
            </a:extLst>
          </a:blip>
          <a:srcRect r="18763"/>
          <a:stretch/>
        </p:blipFill>
        <p:spPr>
          <a:xfrm>
            <a:off x="73774" y="6274501"/>
            <a:ext cx="1382584" cy="485871"/>
          </a:xfrm>
          <a:prstGeom prst="rect">
            <a:avLst/>
          </a:prstGeom>
        </p:spPr>
      </p:pic>
      <p:sp>
        <p:nvSpPr>
          <p:cNvPr id="15" name="Rechteck 14">
            <a:extLst>
              <a:ext uri="{FF2B5EF4-FFF2-40B4-BE49-F238E27FC236}">
                <a16:creationId xmlns:a16="http://schemas.microsoft.com/office/drawing/2014/main" id="{FF6BC857-DE81-FFDE-643A-CF76E864356D}"/>
              </a:ext>
            </a:extLst>
          </p:cNvPr>
          <p:cNvSpPr/>
          <p:nvPr/>
        </p:nvSpPr>
        <p:spPr>
          <a:xfrm>
            <a:off x="131421" y="109786"/>
            <a:ext cx="426561" cy="627805"/>
          </a:xfrm>
          <a:prstGeom prst="rect">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8AAE"/>
              </a:solidFill>
              <a:latin typeface="+mj-lt"/>
            </a:endParaRPr>
          </a:p>
        </p:txBody>
      </p:sp>
      <p:sp>
        <p:nvSpPr>
          <p:cNvPr id="35" name="Gleichschenkliges Dreieck 34">
            <a:extLst>
              <a:ext uri="{FF2B5EF4-FFF2-40B4-BE49-F238E27FC236}">
                <a16:creationId xmlns:a16="http://schemas.microsoft.com/office/drawing/2014/main" id="{ECE27F7C-0691-B76D-AFF8-8C1E8271F2BB}"/>
              </a:ext>
            </a:extLst>
          </p:cNvPr>
          <p:cNvSpPr/>
          <p:nvPr/>
        </p:nvSpPr>
        <p:spPr>
          <a:xfrm rot="5400000">
            <a:off x="1339236" y="6464236"/>
            <a:ext cx="487032" cy="105240"/>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Gleichschenkliges Dreieck 36">
            <a:extLst>
              <a:ext uri="{FF2B5EF4-FFF2-40B4-BE49-F238E27FC236}">
                <a16:creationId xmlns:a16="http://schemas.microsoft.com/office/drawing/2014/main" id="{EFCECDDB-73D1-4A70-F5B5-E7D65861E9A4}"/>
              </a:ext>
            </a:extLst>
          </p:cNvPr>
          <p:cNvSpPr/>
          <p:nvPr/>
        </p:nvSpPr>
        <p:spPr>
          <a:xfrm rot="16200000">
            <a:off x="10964892" y="6464442"/>
            <a:ext cx="487032" cy="105240"/>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Gleichschenkliges Dreieck 38">
            <a:extLst>
              <a:ext uri="{FF2B5EF4-FFF2-40B4-BE49-F238E27FC236}">
                <a16:creationId xmlns:a16="http://schemas.microsoft.com/office/drawing/2014/main" id="{2E6A4134-05AB-2C41-BB21-5A89D32BBD16}"/>
              </a:ext>
            </a:extLst>
          </p:cNvPr>
          <p:cNvSpPr/>
          <p:nvPr/>
        </p:nvSpPr>
        <p:spPr>
          <a:xfrm rot="5400000">
            <a:off x="294540" y="373227"/>
            <a:ext cx="627805" cy="100924"/>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7446937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237F3-FFE1-6A7F-DCB6-697D7C93E4CB}"/>
            </a:ext>
          </a:extLst>
        </p:cNvPr>
        <p:cNvGrpSpPr/>
        <p:nvPr/>
      </p:nvGrpSpPr>
      <p:grpSpPr>
        <a:xfrm>
          <a:off x="0" y="0"/>
          <a:ext cx="0" cy="0"/>
          <a:chOff x="0" y="0"/>
          <a:chExt cx="0" cy="0"/>
        </a:xfrm>
      </p:grpSpPr>
      <p:pic>
        <p:nvPicPr>
          <p:cNvPr id="1028" name="Picture 4">
            <a:extLst>
              <a:ext uri="{FF2B5EF4-FFF2-40B4-BE49-F238E27FC236}">
                <a16:creationId xmlns:a16="http://schemas.microsoft.com/office/drawing/2014/main" id="{BE05565B-C316-4609-7F18-E4136E3EE0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eck 5">
            <a:extLst>
              <a:ext uri="{FF2B5EF4-FFF2-40B4-BE49-F238E27FC236}">
                <a16:creationId xmlns:a16="http://schemas.microsoft.com/office/drawing/2014/main" id="{3EF8FC8B-FF15-4AD1-A735-E7C42FEFCDD6}"/>
              </a:ext>
            </a:extLst>
          </p:cNvPr>
          <p:cNvSpPr/>
          <p:nvPr/>
        </p:nvSpPr>
        <p:spPr>
          <a:xfrm>
            <a:off x="11344102" y="6273338"/>
            <a:ext cx="713401" cy="487034"/>
          </a:xfrm>
          <a:prstGeom prst="rect">
            <a:avLst/>
          </a:prstGeom>
          <a:solidFill>
            <a:srgbClr val="BACF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8AAE"/>
              </a:solidFill>
              <a:latin typeface="+mj-lt"/>
            </a:endParaRPr>
          </a:p>
        </p:txBody>
      </p:sp>
      <p:sp>
        <p:nvSpPr>
          <p:cNvPr id="3" name="Foliennummernplatzhalter 2">
            <a:extLst>
              <a:ext uri="{FF2B5EF4-FFF2-40B4-BE49-F238E27FC236}">
                <a16:creationId xmlns:a16="http://schemas.microsoft.com/office/drawing/2014/main" id="{B8BB5EB5-1A0B-FAFE-A3BF-25A1719C6E70}"/>
              </a:ext>
            </a:extLst>
          </p:cNvPr>
          <p:cNvSpPr>
            <a:spLocks noGrp="1"/>
          </p:cNvSpPr>
          <p:nvPr>
            <p:ph type="sldNum" sz="quarter" idx="12"/>
          </p:nvPr>
        </p:nvSpPr>
        <p:spPr>
          <a:xfrm>
            <a:off x="11538011" y="6334292"/>
            <a:ext cx="325582" cy="365125"/>
          </a:xfrm>
        </p:spPr>
        <p:txBody>
          <a:bodyPr/>
          <a:lstStyle/>
          <a:p>
            <a:fld id="{FAC1C434-31DD-49E2-A4ED-9B6F0DB5DE80}" type="slidenum">
              <a:rPr lang="de-DE" sz="1400" smtClean="0">
                <a:solidFill>
                  <a:schemeClr val="bg1"/>
                </a:solidFill>
              </a:rPr>
              <a:t>8</a:t>
            </a:fld>
            <a:endParaRPr lang="de-DE" sz="1400">
              <a:solidFill>
                <a:schemeClr val="bg1"/>
              </a:solidFill>
            </a:endParaRPr>
          </a:p>
        </p:txBody>
      </p:sp>
      <p:sp>
        <p:nvSpPr>
          <p:cNvPr id="24" name="Textfeld 23">
            <a:extLst>
              <a:ext uri="{FF2B5EF4-FFF2-40B4-BE49-F238E27FC236}">
                <a16:creationId xmlns:a16="http://schemas.microsoft.com/office/drawing/2014/main" id="{BDB67A33-5A6A-365D-34FE-1C2693718667}"/>
              </a:ext>
            </a:extLst>
          </p:cNvPr>
          <p:cNvSpPr txBox="1"/>
          <p:nvPr/>
        </p:nvSpPr>
        <p:spPr>
          <a:xfrm>
            <a:off x="557981" y="1059120"/>
            <a:ext cx="10825280" cy="2662267"/>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sz="2000" b="1" dirty="0">
                <a:solidFill>
                  <a:srgbClr val="004359"/>
                </a:solidFill>
                <a:latin typeface="Titillium Web" panose="00000500000000000000" pitchFamily="2" charset="0"/>
                <a:cs typeface="Calibri"/>
              </a:rPr>
              <a:t>Darf der Zoll mich prüfen als Unternehmen und muss ich ihn reinlassen?</a:t>
            </a:r>
            <a:endParaRPr lang="de-DE" sz="1600" b="1" dirty="0">
              <a:solidFill>
                <a:srgbClr val="004359"/>
              </a:solidFill>
              <a:latin typeface="Titillium Web" panose="00000500000000000000" pitchFamily="2" charset="0"/>
              <a:cs typeface="Calibri"/>
            </a:endParaRPr>
          </a:p>
          <a:p>
            <a:pPr>
              <a:lnSpc>
                <a:spcPct val="150000"/>
              </a:lnSpc>
            </a:pPr>
            <a:endParaRPr lang="de-DE" dirty="0">
              <a:solidFill>
                <a:srgbClr val="004359"/>
              </a:solidFill>
              <a:latin typeface="Titillium Web" panose="00000500000000000000" pitchFamily="2" charset="0"/>
              <a:cs typeface="Calibri"/>
            </a:endParaRPr>
          </a:p>
          <a:p>
            <a:pPr>
              <a:lnSpc>
                <a:spcPct val="150000"/>
              </a:lnSpc>
            </a:pPr>
            <a:r>
              <a:rPr lang="de-DE" dirty="0">
                <a:solidFill>
                  <a:srgbClr val="004359"/>
                </a:solidFill>
                <a:latin typeface="Titillium Web" panose="00000500000000000000" pitchFamily="2" charset="0"/>
                <a:cs typeface="Calibri"/>
              </a:rPr>
              <a:t>=&gt; Aus dem </a:t>
            </a:r>
            <a:r>
              <a:rPr lang="de-DE" b="1" u="sng" dirty="0">
                <a:solidFill>
                  <a:srgbClr val="004359"/>
                </a:solidFill>
                <a:latin typeface="Titillium Web" panose="00000500000000000000" pitchFamily="2" charset="0"/>
                <a:cs typeface="Calibri"/>
              </a:rPr>
              <a:t>Unionszollkodex</a:t>
            </a:r>
            <a:r>
              <a:rPr lang="de-DE" dirty="0">
                <a:solidFill>
                  <a:srgbClr val="004359"/>
                </a:solidFill>
                <a:latin typeface="Titillium Web" panose="00000500000000000000" pitchFamily="2" charset="0"/>
                <a:cs typeface="Calibri"/>
              </a:rPr>
              <a:t> und den </a:t>
            </a:r>
            <a:r>
              <a:rPr lang="de-DE" b="1" u="sng" dirty="0">
                <a:solidFill>
                  <a:srgbClr val="004359"/>
                </a:solidFill>
                <a:latin typeface="Titillium Web" panose="00000500000000000000" pitchFamily="2" charset="0"/>
                <a:cs typeface="Calibri"/>
              </a:rPr>
              <a:t>nationalen Steuergesetzen</a:t>
            </a:r>
            <a:r>
              <a:rPr lang="de-DE" dirty="0">
                <a:solidFill>
                  <a:srgbClr val="004359"/>
                </a:solidFill>
                <a:latin typeface="Titillium Web" panose="00000500000000000000" pitchFamily="2" charset="0"/>
                <a:cs typeface="Calibri"/>
              </a:rPr>
              <a:t>, speziell der </a:t>
            </a:r>
            <a:r>
              <a:rPr lang="de-DE" b="1" u="sng" dirty="0">
                <a:solidFill>
                  <a:srgbClr val="004359"/>
                </a:solidFill>
                <a:latin typeface="Titillium Web" panose="00000500000000000000" pitchFamily="2" charset="0"/>
                <a:cs typeface="Calibri"/>
              </a:rPr>
              <a:t>Abgabenordnung</a:t>
            </a:r>
            <a:r>
              <a:rPr lang="de-DE" dirty="0">
                <a:solidFill>
                  <a:srgbClr val="004359"/>
                </a:solidFill>
                <a:latin typeface="Titillium Web" panose="00000500000000000000" pitchFamily="2" charset="0"/>
                <a:cs typeface="Calibri"/>
              </a:rPr>
              <a:t>, heraus sind Sie als Wirtschaftsbeteiligter in der Pflicht nachzuweisen, dass Sie keine Einfuhr/Ausfuhrabgaben unterschlagen haben. Hieraus resultiert auch Ihre </a:t>
            </a:r>
            <a:r>
              <a:rPr lang="de-DE" b="1" u="sng" dirty="0">
                <a:solidFill>
                  <a:srgbClr val="004359"/>
                </a:solidFill>
                <a:latin typeface="Titillium Web" panose="00000500000000000000" pitchFamily="2" charset="0"/>
                <a:cs typeface="Calibri"/>
              </a:rPr>
              <a:t>Mitwirkungspflicht</a:t>
            </a:r>
            <a:r>
              <a:rPr lang="de-DE" dirty="0">
                <a:solidFill>
                  <a:srgbClr val="004359"/>
                </a:solidFill>
                <a:latin typeface="Titillium Web" panose="00000500000000000000" pitchFamily="2" charset="0"/>
                <a:cs typeface="Calibri"/>
              </a:rPr>
              <a:t>, die wenn Steuerpflichtige Ihrer Auskunftspflicht nicht nachkommen auch mit Zwangsmitteln erwirkt werden können.</a:t>
            </a:r>
            <a:endParaRPr lang="de-DE" sz="1200" dirty="0">
              <a:solidFill>
                <a:srgbClr val="004359"/>
              </a:solidFill>
              <a:latin typeface="Titillium Web" panose="00000500000000000000" pitchFamily="2" charset="0"/>
              <a:cs typeface="Calibri"/>
            </a:endParaRPr>
          </a:p>
          <a:p>
            <a:endParaRPr lang="de-DE" sz="1200" b="1" dirty="0">
              <a:solidFill>
                <a:srgbClr val="004359"/>
              </a:solidFill>
              <a:latin typeface="Titillium Web" panose="00000500000000000000" pitchFamily="2" charset="0"/>
              <a:cs typeface="Calibri"/>
            </a:endParaRPr>
          </a:p>
        </p:txBody>
      </p:sp>
      <p:sp>
        <p:nvSpPr>
          <p:cNvPr id="7" name="Rechteck 6">
            <a:extLst>
              <a:ext uri="{FF2B5EF4-FFF2-40B4-BE49-F238E27FC236}">
                <a16:creationId xmlns:a16="http://schemas.microsoft.com/office/drawing/2014/main" id="{BC3565BE-1000-313C-F64E-FFC442C27B12}"/>
              </a:ext>
            </a:extLst>
          </p:cNvPr>
          <p:cNvSpPr/>
          <p:nvPr/>
        </p:nvSpPr>
        <p:spPr>
          <a:xfrm>
            <a:off x="1530132" y="6273338"/>
            <a:ext cx="9725301" cy="487034"/>
          </a:xfrm>
          <a:prstGeom prst="rect">
            <a:avLst/>
          </a:prstGeom>
          <a:solidFill>
            <a:srgbClr val="00435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bg1"/>
                </a:solidFill>
                <a:latin typeface="Titillium Web" panose="00000500000000000000" pitchFamily="2" charset="0"/>
              </a:rPr>
              <a:t>[Zollprüfung]	 	[25.09.2024]</a:t>
            </a:r>
          </a:p>
        </p:txBody>
      </p:sp>
      <p:sp>
        <p:nvSpPr>
          <p:cNvPr id="9" name="Rechteck 8">
            <a:extLst>
              <a:ext uri="{FF2B5EF4-FFF2-40B4-BE49-F238E27FC236}">
                <a16:creationId xmlns:a16="http://schemas.microsoft.com/office/drawing/2014/main" id="{2FBD26F7-2E9A-52C3-ED99-F0E7707CA7FA}"/>
              </a:ext>
            </a:extLst>
          </p:cNvPr>
          <p:cNvSpPr/>
          <p:nvPr/>
        </p:nvSpPr>
        <p:spPr>
          <a:xfrm>
            <a:off x="131421" y="109787"/>
            <a:ext cx="11926082" cy="627805"/>
          </a:xfrm>
          <a:prstGeom prst="rect">
            <a:avLst/>
          </a:prstGeom>
          <a:solidFill>
            <a:srgbClr val="00435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solidFill>
                  <a:schemeClr val="bg1"/>
                </a:solidFill>
                <a:latin typeface="Titillium Web" panose="00000500000000000000" pitchFamily="2" charset="0"/>
              </a:rPr>
              <a:t>[Zollprüfung] - </a:t>
            </a:r>
            <a:r>
              <a:rPr lang="de-DE" sz="2200" b="1" dirty="0">
                <a:solidFill>
                  <a:schemeClr val="bg1"/>
                </a:solidFill>
                <a:latin typeface="Titillium Web" panose="00000500000000000000" pitchFamily="2" charset="0"/>
              </a:rPr>
              <a:t>[Rechte und Pflichten bei einer Zollprüfung]</a:t>
            </a:r>
            <a:r>
              <a:rPr lang="de-DE" sz="2200" b="1" dirty="0">
                <a:solidFill>
                  <a:schemeClr val="bg1"/>
                </a:solidFill>
                <a:latin typeface="Titillium Web" panose="00000500000000000000" pitchFamily="2" charset="0"/>
                <a:cs typeface="Calibri" panose="020F0502020204030204"/>
              </a:rPr>
              <a:t> </a:t>
            </a:r>
          </a:p>
        </p:txBody>
      </p:sp>
      <p:pic>
        <p:nvPicPr>
          <p:cNvPr id="11" name="Grafik 10" descr="Ein Bild, das Schild, sitzend, dunkel, Frau enthält.&#10;&#10;Automatisch generierte Beschreibung">
            <a:extLst>
              <a:ext uri="{FF2B5EF4-FFF2-40B4-BE49-F238E27FC236}">
                <a16:creationId xmlns:a16="http://schemas.microsoft.com/office/drawing/2014/main" id="{68A92D0D-2EEE-9B2D-09EF-06A2FA4DC0D8}"/>
              </a:ext>
            </a:extLst>
          </p:cNvPr>
          <p:cNvPicPr>
            <a:picLocks noChangeAspect="1"/>
          </p:cNvPicPr>
          <p:nvPr/>
        </p:nvPicPr>
        <p:blipFill rotWithShape="1">
          <a:blip r:embed="rId4">
            <a:extLst>
              <a:ext uri="{28A0092B-C50C-407E-A947-70E740481C1C}">
                <a14:useLocalDpi xmlns:a14="http://schemas.microsoft.com/office/drawing/2010/main" val="0"/>
              </a:ext>
            </a:extLst>
          </a:blip>
          <a:srcRect r="18763"/>
          <a:stretch/>
        </p:blipFill>
        <p:spPr>
          <a:xfrm>
            <a:off x="73774" y="6274501"/>
            <a:ext cx="1382584" cy="485871"/>
          </a:xfrm>
          <a:prstGeom prst="rect">
            <a:avLst/>
          </a:prstGeom>
        </p:spPr>
      </p:pic>
      <p:sp>
        <p:nvSpPr>
          <p:cNvPr id="15" name="Rechteck 14">
            <a:extLst>
              <a:ext uri="{FF2B5EF4-FFF2-40B4-BE49-F238E27FC236}">
                <a16:creationId xmlns:a16="http://schemas.microsoft.com/office/drawing/2014/main" id="{DABE0CE8-57E2-B91A-2324-36FBF54FDB72}"/>
              </a:ext>
            </a:extLst>
          </p:cNvPr>
          <p:cNvSpPr/>
          <p:nvPr/>
        </p:nvSpPr>
        <p:spPr>
          <a:xfrm>
            <a:off x="131421" y="109786"/>
            <a:ext cx="426561" cy="627805"/>
          </a:xfrm>
          <a:prstGeom prst="rect">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8AAE"/>
              </a:solidFill>
              <a:latin typeface="+mj-lt"/>
            </a:endParaRPr>
          </a:p>
        </p:txBody>
      </p:sp>
      <p:sp>
        <p:nvSpPr>
          <p:cNvPr id="35" name="Gleichschenkliges Dreieck 34">
            <a:extLst>
              <a:ext uri="{FF2B5EF4-FFF2-40B4-BE49-F238E27FC236}">
                <a16:creationId xmlns:a16="http://schemas.microsoft.com/office/drawing/2014/main" id="{6BCC6896-23EB-33A3-DF95-F2B91E6A8583}"/>
              </a:ext>
            </a:extLst>
          </p:cNvPr>
          <p:cNvSpPr/>
          <p:nvPr/>
        </p:nvSpPr>
        <p:spPr>
          <a:xfrm rot="5400000">
            <a:off x="1339236" y="6464236"/>
            <a:ext cx="487032" cy="105240"/>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Gleichschenkliges Dreieck 36">
            <a:extLst>
              <a:ext uri="{FF2B5EF4-FFF2-40B4-BE49-F238E27FC236}">
                <a16:creationId xmlns:a16="http://schemas.microsoft.com/office/drawing/2014/main" id="{203A68E4-F40C-19FF-E5DD-C96D47C83BC6}"/>
              </a:ext>
            </a:extLst>
          </p:cNvPr>
          <p:cNvSpPr/>
          <p:nvPr/>
        </p:nvSpPr>
        <p:spPr>
          <a:xfrm rot="16200000">
            <a:off x="10964892" y="6464442"/>
            <a:ext cx="487032" cy="105240"/>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Gleichschenkliges Dreieck 38">
            <a:extLst>
              <a:ext uri="{FF2B5EF4-FFF2-40B4-BE49-F238E27FC236}">
                <a16:creationId xmlns:a16="http://schemas.microsoft.com/office/drawing/2014/main" id="{926F08E2-EBCB-42AF-359A-C27F7944E5B2}"/>
              </a:ext>
            </a:extLst>
          </p:cNvPr>
          <p:cNvSpPr/>
          <p:nvPr/>
        </p:nvSpPr>
        <p:spPr>
          <a:xfrm rot="5400000">
            <a:off x="294540" y="373227"/>
            <a:ext cx="627805" cy="100924"/>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8778016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202CB-3464-C1D2-CAE9-4B5150158642}"/>
            </a:ext>
          </a:extLst>
        </p:cNvPr>
        <p:cNvGrpSpPr/>
        <p:nvPr/>
      </p:nvGrpSpPr>
      <p:grpSpPr>
        <a:xfrm>
          <a:off x="0" y="0"/>
          <a:ext cx="0" cy="0"/>
          <a:chOff x="0" y="0"/>
          <a:chExt cx="0" cy="0"/>
        </a:xfrm>
      </p:grpSpPr>
      <p:pic>
        <p:nvPicPr>
          <p:cNvPr id="1028" name="Picture 4">
            <a:extLst>
              <a:ext uri="{FF2B5EF4-FFF2-40B4-BE49-F238E27FC236}">
                <a16:creationId xmlns:a16="http://schemas.microsoft.com/office/drawing/2014/main" id="{4D7575AE-4524-636D-CDAD-07088DB67A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hteck 5">
            <a:extLst>
              <a:ext uri="{FF2B5EF4-FFF2-40B4-BE49-F238E27FC236}">
                <a16:creationId xmlns:a16="http://schemas.microsoft.com/office/drawing/2014/main" id="{CA630CC5-56A7-081A-AF4A-B6088309A7C9}"/>
              </a:ext>
            </a:extLst>
          </p:cNvPr>
          <p:cNvSpPr/>
          <p:nvPr/>
        </p:nvSpPr>
        <p:spPr>
          <a:xfrm>
            <a:off x="11344102" y="6273338"/>
            <a:ext cx="713401" cy="487034"/>
          </a:xfrm>
          <a:prstGeom prst="rect">
            <a:avLst/>
          </a:prstGeom>
          <a:solidFill>
            <a:srgbClr val="BACF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8AAE"/>
              </a:solidFill>
              <a:latin typeface="+mj-lt"/>
            </a:endParaRPr>
          </a:p>
        </p:txBody>
      </p:sp>
      <p:sp>
        <p:nvSpPr>
          <p:cNvPr id="3" name="Foliennummernplatzhalter 2">
            <a:extLst>
              <a:ext uri="{FF2B5EF4-FFF2-40B4-BE49-F238E27FC236}">
                <a16:creationId xmlns:a16="http://schemas.microsoft.com/office/drawing/2014/main" id="{109A37CB-E2CB-21C9-A5CF-5D9B7370DFA4}"/>
              </a:ext>
            </a:extLst>
          </p:cNvPr>
          <p:cNvSpPr>
            <a:spLocks noGrp="1"/>
          </p:cNvSpPr>
          <p:nvPr>
            <p:ph type="sldNum" sz="quarter" idx="12"/>
          </p:nvPr>
        </p:nvSpPr>
        <p:spPr>
          <a:xfrm>
            <a:off x="11538011" y="6334292"/>
            <a:ext cx="325582" cy="365125"/>
          </a:xfrm>
        </p:spPr>
        <p:txBody>
          <a:bodyPr/>
          <a:lstStyle/>
          <a:p>
            <a:fld id="{FAC1C434-31DD-49E2-A4ED-9B6F0DB5DE80}" type="slidenum">
              <a:rPr lang="de-DE" sz="1400" smtClean="0">
                <a:solidFill>
                  <a:schemeClr val="bg1"/>
                </a:solidFill>
              </a:rPr>
              <a:t>9</a:t>
            </a:fld>
            <a:endParaRPr lang="de-DE" sz="1400">
              <a:solidFill>
                <a:schemeClr val="bg1"/>
              </a:solidFill>
            </a:endParaRPr>
          </a:p>
        </p:txBody>
      </p:sp>
      <p:sp>
        <p:nvSpPr>
          <p:cNvPr id="24" name="Textfeld 23">
            <a:extLst>
              <a:ext uri="{FF2B5EF4-FFF2-40B4-BE49-F238E27FC236}">
                <a16:creationId xmlns:a16="http://schemas.microsoft.com/office/drawing/2014/main" id="{BA2461F3-9C9C-F017-7255-183CDE578E46}"/>
              </a:ext>
            </a:extLst>
          </p:cNvPr>
          <p:cNvSpPr txBox="1"/>
          <p:nvPr/>
        </p:nvSpPr>
        <p:spPr>
          <a:xfrm>
            <a:off x="557981" y="1059120"/>
            <a:ext cx="10825280" cy="3816429"/>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sz="2000" b="1" dirty="0">
                <a:solidFill>
                  <a:srgbClr val="004359"/>
                </a:solidFill>
                <a:latin typeface="Titillium Web" panose="00000500000000000000" pitchFamily="2" charset="0"/>
                <a:cs typeface="Calibri"/>
              </a:rPr>
              <a:t>Was sind Ihre Rechte und Pflichten bei einer Prüfung durch den Zoll?</a:t>
            </a:r>
            <a:endParaRPr lang="de-DE" sz="1600" b="1" dirty="0">
              <a:solidFill>
                <a:srgbClr val="004359"/>
              </a:solidFill>
              <a:latin typeface="Titillium Web" panose="00000500000000000000" pitchFamily="2" charset="0"/>
              <a:cs typeface="Calibri"/>
            </a:endParaRPr>
          </a:p>
          <a:p>
            <a:pPr>
              <a:lnSpc>
                <a:spcPct val="150000"/>
              </a:lnSpc>
            </a:pPr>
            <a:r>
              <a:rPr lang="de-DE" dirty="0">
                <a:solidFill>
                  <a:srgbClr val="004359"/>
                </a:solidFill>
                <a:latin typeface="Titillium Web" panose="00000500000000000000" pitchFamily="2" charset="0"/>
                <a:cs typeface="Calibri"/>
              </a:rPr>
              <a:t>Grundsätzlich prüft das Sachgebiet D - Prüfungsdienst. Diesen Beteiligten des Prüfungsdienstes stehen Gesetze zur Verfügung, die Ihre Mitwirkungs- und Duldungspflicht hervorholen. </a:t>
            </a:r>
          </a:p>
          <a:p>
            <a:pPr>
              <a:lnSpc>
                <a:spcPct val="150000"/>
              </a:lnSpc>
            </a:pPr>
            <a:r>
              <a:rPr lang="de-DE" dirty="0">
                <a:solidFill>
                  <a:srgbClr val="004359"/>
                </a:solidFill>
                <a:latin typeface="Titillium Web" panose="00000500000000000000" pitchFamily="2" charset="0"/>
                <a:cs typeface="Calibri"/>
              </a:rPr>
              <a:t>Das sind die wichtigsten rechtlichen Grundlagen:</a:t>
            </a:r>
          </a:p>
          <a:p>
            <a:pPr>
              <a:lnSpc>
                <a:spcPct val="150000"/>
              </a:lnSpc>
            </a:pPr>
            <a:endParaRPr lang="de-DE" dirty="0">
              <a:solidFill>
                <a:srgbClr val="004359"/>
              </a:solidFill>
              <a:latin typeface="Titillium Web" panose="00000500000000000000" pitchFamily="2" charset="0"/>
              <a:cs typeface="Calibri"/>
            </a:endParaRPr>
          </a:p>
          <a:p>
            <a:pPr>
              <a:buFont typeface="Arial" panose="020B0604020202020204" pitchFamily="34" charset="0"/>
              <a:buChar char="•"/>
            </a:pPr>
            <a:r>
              <a:rPr lang="de-DE" dirty="0">
                <a:solidFill>
                  <a:srgbClr val="004359"/>
                </a:solidFill>
                <a:latin typeface="Titillium Web" panose="00000500000000000000" pitchFamily="2" charset="0"/>
                <a:cs typeface="Calibri"/>
              </a:rPr>
              <a:t>für Zollprüfungen in Art. 48 </a:t>
            </a:r>
            <a:r>
              <a:rPr lang="de-DE" dirty="0" err="1">
                <a:solidFill>
                  <a:srgbClr val="004359"/>
                </a:solidFill>
                <a:latin typeface="Titillium Web" panose="00000500000000000000" pitchFamily="2" charset="0"/>
                <a:cs typeface="Calibri"/>
              </a:rPr>
              <a:t>i.V.m</a:t>
            </a:r>
            <a:r>
              <a:rPr lang="de-DE" dirty="0">
                <a:solidFill>
                  <a:srgbClr val="004359"/>
                </a:solidFill>
                <a:latin typeface="Titillium Web" panose="00000500000000000000" pitchFamily="2" charset="0"/>
                <a:cs typeface="Calibri"/>
              </a:rPr>
              <a:t>. Art. 15, 51 Unionszollkodex und in § 200 AO, soweit dieser nicht vom Unionszollkodex überlagert ist</a:t>
            </a:r>
          </a:p>
          <a:p>
            <a:endParaRPr lang="de-DE" dirty="0">
              <a:solidFill>
                <a:srgbClr val="004359"/>
              </a:solidFill>
              <a:latin typeface="Titillium Web" panose="00000500000000000000" pitchFamily="2" charset="0"/>
              <a:cs typeface="Calibri"/>
            </a:endParaRPr>
          </a:p>
          <a:p>
            <a:pPr>
              <a:buFont typeface="Arial" panose="020B0604020202020204" pitchFamily="34" charset="0"/>
              <a:buChar char="•"/>
            </a:pPr>
            <a:r>
              <a:rPr lang="de-DE" dirty="0">
                <a:solidFill>
                  <a:srgbClr val="004359"/>
                </a:solidFill>
                <a:latin typeface="Titillium Web" panose="00000500000000000000" pitchFamily="2" charset="0"/>
                <a:cs typeface="Calibri"/>
              </a:rPr>
              <a:t>für Außenprüfungen in § 200 AO und § 147 AO</a:t>
            </a:r>
          </a:p>
          <a:p>
            <a:pPr marL="342900" indent="-342900">
              <a:lnSpc>
                <a:spcPct val="150000"/>
              </a:lnSpc>
              <a:buFont typeface="Arial"/>
              <a:buChar char="•"/>
            </a:pPr>
            <a:endParaRPr lang="de-DE" sz="1200" dirty="0">
              <a:solidFill>
                <a:srgbClr val="004359"/>
              </a:solidFill>
              <a:latin typeface="Titillium Web" panose="00000500000000000000" pitchFamily="2" charset="0"/>
              <a:cs typeface="Calibri"/>
            </a:endParaRPr>
          </a:p>
          <a:p>
            <a:endParaRPr lang="de-DE" sz="1200" dirty="0">
              <a:solidFill>
                <a:srgbClr val="004359"/>
              </a:solidFill>
              <a:latin typeface="Titillium Web" panose="00000500000000000000" pitchFamily="2" charset="0"/>
              <a:cs typeface="Calibri"/>
            </a:endParaRPr>
          </a:p>
          <a:p>
            <a:endParaRPr lang="de-DE" sz="1200" b="1" dirty="0">
              <a:solidFill>
                <a:srgbClr val="004359"/>
              </a:solidFill>
              <a:latin typeface="Titillium Web" panose="00000500000000000000" pitchFamily="2" charset="0"/>
              <a:cs typeface="Calibri"/>
            </a:endParaRPr>
          </a:p>
        </p:txBody>
      </p:sp>
      <p:sp>
        <p:nvSpPr>
          <p:cNvPr id="7" name="Rechteck 6">
            <a:extLst>
              <a:ext uri="{FF2B5EF4-FFF2-40B4-BE49-F238E27FC236}">
                <a16:creationId xmlns:a16="http://schemas.microsoft.com/office/drawing/2014/main" id="{3CD571B7-65EF-F463-8DD1-0040FD146CA2}"/>
              </a:ext>
            </a:extLst>
          </p:cNvPr>
          <p:cNvSpPr/>
          <p:nvPr/>
        </p:nvSpPr>
        <p:spPr>
          <a:xfrm>
            <a:off x="1530132" y="6273338"/>
            <a:ext cx="9725301" cy="487034"/>
          </a:xfrm>
          <a:prstGeom prst="rect">
            <a:avLst/>
          </a:prstGeom>
          <a:solidFill>
            <a:srgbClr val="00435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bg1"/>
                </a:solidFill>
                <a:latin typeface="Titillium Web" panose="00000500000000000000" pitchFamily="2" charset="0"/>
              </a:rPr>
              <a:t>[Zollprüfung]	 	[25.09.2024]</a:t>
            </a:r>
          </a:p>
        </p:txBody>
      </p:sp>
      <p:sp>
        <p:nvSpPr>
          <p:cNvPr id="9" name="Rechteck 8">
            <a:extLst>
              <a:ext uri="{FF2B5EF4-FFF2-40B4-BE49-F238E27FC236}">
                <a16:creationId xmlns:a16="http://schemas.microsoft.com/office/drawing/2014/main" id="{7FC32CAB-82CF-168A-8766-22593E808670}"/>
              </a:ext>
            </a:extLst>
          </p:cNvPr>
          <p:cNvSpPr/>
          <p:nvPr/>
        </p:nvSpPr>
        <p:spPr>
          <a:xfrm>
            <a:off x="131421" y="109787"/>
            <a:ext cx="11926082" cy="627805"/>
          </a:xfrm>
          <a:prstGeom prst="rect">
            <a:avLst/>
          </a:prstGeom>
          <a:solidFill>
            <a:srgbClr val="00435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solidFill>
                  <a:schemeClr val="bg1"/>
                </a:solidFill>
                <a:latin typeface="Titillium Web" panose="00000500000000000000" pitchFamily="2" charset="0"/>
              </a:rPr>
              <a:t>[Zollprüfung] - </a:t>
            </a:r>
            <a:r>
              <a:rPr lang="de-DE" sz="2200" b="1" dirty="0">
                <a:solidFill>
                  <a:schemeClr val="bg1"/>
                </a:solidFill>
                <a:latin typeface="Titillium Web" panose="00000500000000000000" pitchFamily="2" charset="0"/>
              </a:rPr>
              <a:t>[Rechte und Pflichten bei einer Zollprüfung]</a:t>
            </a:r>
            <a:r>
              <a:rPr lang="de-DE" sz="2200" b="1" dirty="0">
                <a:solidFill>
                  <a:schemeClr val="bg1"/>
                </a:solidFill>
                <a:latin typeface="Titillium Web" panose="00000500000000000000" pitchFamily="2" charset="0"/>
                <a:cs typeface="Calibri" panose="020F0502020204030204"/>
              </a:rPr>
              <a:t> </a:t>
            </a:r>
          </a:p>
        </p:txBody>
      </p:sp>
      <p:pic>
        <p:nvPicPr>
          <p:cNvPr id="11" name="Grafik 10" descr="Ein Bild, das Schild, sitzend, dunkel, Frau enthält.&#10;&#10;Automatisch generierte Beschreibung">
            <a:extLst>
              <a:ext uri="{FF2B5EF4-FFF2-40B4-BE49-F238E27FC236}">
                <a16:creationId xmlns:a16="http://schemas.microsoft.com/office/drawing/2014/main" id="{F24296F0-BED4-658E-5ECD-29E0A9E43212}"/>
              </a:ext>
            </a:extLst>
          </p:cNvPr>
          <p:cNvPicPr>
            <a:picLocks noChangeAspect="1"/>
          </p:cNvPicPr>
          <p:nvPr/>
        </p:nvPicPr>
        <p:blipFill rotWithShape="1">
          <a:blip r:embed="rId4">
            <a:extLst>
              <a:ext uri="{28A0092B-C50C-407E-A947-70E740481C1C}">
                <a14:useLocalDpi xmlns:a14="http://schemas.microsoft.com/office/drawing/2010/main" val="0"/>
              </a:ext>
            </a:extLst>
          </a:blip>
          <a:srcRect r="18763"/>
          <a:stretch/>
        </p:blipFill>
        <p:spPr>
          <a:xfrm>
            <a:off x="73774" y="6274501"/>
            <a:ext cx="1382584" cy="485871"/>
          </a:xfrm>
          <a:prstGeom prst="rect">
            <a:avLst/>
          </a:prstGeom>
        </p:spPr>
      </p:pic>
      <p:sp>
        <p:nvSpPr>
          <p:cNvPr id="15" name="Rechteck 14">
            <a:extLst>
              <a:ext uri="{FF2B5EF4-FFF2-40B4-BE49-F238E27FC236}">
                <a16:creationId xmlns:a16="http://schemas.microsoft.com/office/drawing/2014/main" id="{FE277CB8-5A49-6A85-EB18-9BD7EED2FD0A}"/>
              </a:ext>
            </a:extLst>
          </p:cNvPr>
          <p:cNvSpPr/>
          <p:nvPr/>
        </p:nvSpPr>
        <p:spPr>
          <a:xfrm>
            <a:off x="131421" y="109786"/>
            <a:ext cx="426561" cy="627805"/>
          </a:xfrm>
          <a:prstGeom prst="rect">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8AAE"/>
              </a:solidFill>
              <a:latin typeface="+mj-lt"/>
            </a:endParaRPr>
          </a:p>
        </p:txBody>
      </p:sp>
      <p:sp>
        <p:nvSpPr>
          <p:cNvPr id="35" name="Gleichschenkliges Dreieck 34">
            <a:extLst>
              <a:ext uri="{FF2B5EF4-FFF2-40B4-BE49-F238E27FC236}">
                <a16:creationId xmlns:a16="http://schemas.microsoft.com/office/drawing/2014/main" id="{BA42D838-49F9-D65F-E8C3-CF394FA16F2C}"/>
              </a:ext>
            </a:extLst>
          </p:cNvPr>
          <p:cNvSpPr/>
          <p:nvPr/>
        </p:nvSpPr>
        <p:spPr>
          <a:xfrm rot="5400000">
            <a:off x="1339236" y="6464236"/>
            <a:ext cx="487032" cy="105240"/>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Gleichschenkliges Dreieck 36">
            <a:extLst>
              <a:ext uri="{FF2B5EF4-FFF2-40B4-BE49-F238E27FC236}">
                <a16:creationId xmlns:a16="http://schemas.microsoft.com/office/drawing/2014/main" id="{29A668F6-A308-47C5-DAA6-59289BAC9538}"/>
              </a:ext>
            </a:extLst>
          </p:cNvPr>
          <p:cNvSpPr/>
          <p:nvPr/>
        </p:nvSpPr>
        <p:spPr>
          <a:xfrm rot="16200000">
            <a:off x="10964892" y="6464442"/>
            <a:ext cx="487032" cy="105240"/>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Gleichschenkliges Dreieck 38">
            <a:extLst>
              <a:ext uri="{FF2B5EF4-FFF2-40B4-BE49-F238E27FC236}">
                <a16:creationId xmlns:a16="http://schemas.microsoft.com/office/drawing/2014/main" id="{2B5695D5-CDF7-462D-0952-7574550F66F9}"/>
              </a:ext>
            </a:extLst>
          </p:cNvPr>
          <p:cNvSpPr/>
          <p:nvPr/>
        </p:nvSpPr>
        <p:spPr>
          <a:xfrm rot="5400000">
            <a:off x="294540" y="373227"/>
            <a:ext cx="627805" cy="100924"/>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069568284"/>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5f3c0c8-cb47-4a26-91a1-a44bb4539247" xsi:nil="true"/>
    <lcf76f155ced4ddcb4097134ff3c332f xmlns="bbb3f655-f267-4a84-b742-532fbc77d0ab">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E9C0657C80C9EB42A8AE8AF1E32C18B5" ma:contentTypeVersion="18" ma:contentTypeDescription="Ein neues Dokument erstellen." ma:contentTypeScope="" ma:versionID="3e188bdc578f972c336e77c4d96323e4">
  <xsd:schema xmlns:xsd="http://www.w3.org/2001/XMLSchema" xmlns:xs="http://www.w3.org/2001/XMLSchema" xmlns:p="http://schemas.microsoft.com/office/2006/metadata/properties" xmlns:ns2="bbb3f655-f267-4a84-b742-532fbc77d0ab" xmlns:ns3="f5f3c0c8-cb47-4a26-91a1-a44bb4539247" targetNamespace="http://schemas.microsoft.com/office/2006/metadata/properties" ma:root="true" ma:fieldsID="56523d8b873b2219b7ed522b3fd85c68" ns2:_="" ns3:_="">
    <xsd:import namespace="bbb3f655-f267-4a84-b742-532fbc77d0ab"/>
    <xsd:import namespace="f5f3c0c8-cb47-4a26-91a1-a44bb4539247"/>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DateTaken" minOccurs="0"/>
                <xsd:element ref="ns2:MediaServiceLocation" minOccurs="0"/>
                <xsd:element ref="ns2:MediaServiceOCR"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b3f655-f267-4a84-b742-532fbc77d0a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markierungen" ma:readOnly="false" ma:fieldId="{5cf76f15-5ced-4ddc-b409-7134ff3c332f}" ma:taxonomyMulti="true" ma:sspId="0a4a64a0-82bc-48a6-9867-8208b236fb3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5f3c0c8-cb47-4a26-91a1-a44bb4539247" elementFormDefault="qualified">
    <xsd:import namespace="http://schemas.microsoft.com/office/2006/documentManagement/types"/>
    <xsd:import namespace="http://schemas.microsoft.com/office/infopath/2007/PartnerControls"/>
    <xsd:element name="SharedWithUsers" ma:index="10"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Freigegeben für - Details" ma:internalName="SharedWithDetails" ma:readOnly="true">
      <xsd:simpleType>
        <xsd:restriction base="dms:Note">
          <xsd:maxLength value="255"/>
        </xsd:restriction>
      </xsd:simpleType>
    </xsd:element>
    <xsd:element name="TaxCatchAll" ma:index="23" nillable="true" ma:displayName="Taxonomy Catch All Column" ma:hidden="true" ma:list="{60bcdc34-3acf-42b1-abfa-b6ef944057a8}" ma:internalName="TaxCatchAll" ma:showField="CatchAllData" ma:web="f5f3c0c8-cb47-4a26-91a1-a44bb453924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440547E-DAB0-4DEC-90DE-DEBED8BCF326}">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824B0710-27A2-4E59-865A-11A12597D21D}">
  <ds:schemaRefs>
    <ds:schemaRef ds:uri="http://schemas.microsoft.com/sharepoint/v3/contenttype/forms"/>
  </ds:schemaRefs>
</ds:datastoreItem>
</file>

<file path=customXml/itemProps3.xml><?xml version="1.0" encoding="utf-8"?>
<ds:datastoreItem xmlns:ds="http://schemas.openxmlformats.org/officeDocument/2006/customXml" ds:itemID="{4F897E03-C832-407B-99CD-E09E068E5D2C}"/>
</file>

<file path=docProps/app.xml><?xml version="1.0" encoding="utf-8"?>
<Properties xmlns="http://schemas.openxmlformats.org/officeDocument/2006/extended-properties" xmlns:vt="http://schemas.openxmlformats.org/officeDocument/2006/docPropsVTypes">
  <Template/>
  <TotalTime>0</TotalTime>
  <Words>2108</Words>
  <Application>Microsoft Macintosh PowerPoint</Application>
  <PresentationFormat>Breitbild</PresentationFormat>
  <Paragraphs>232</Paragraphs>
  <Slides>20</Slides>
  <Notes>20</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20</vt:i4>
      </vt:variant>
    </vt:vector>
  </HeadingPairs>
  <TitlesOfParts>
    <vt:vector size="28" baseType="lpstr">
      <vt:lpstr>Aptos</vt:lpstr>
      <vt:lpstr>Arial</vt:lpstr>
      <vt:lpstr>Calibri</vt:lpstr>
      <vt:lpstr>Calibri Light</vt:lpstr>
      <vt:lpstr>Symbol</vt:lpstr>
      <vt:lpstr>Titillium Web</vt:lpstr>
      <vt:lpstr>Wingdings</vt:lpstr>
      <vt:lpstr>Office</vt:lpstr>
      <vt:lpstr>zum Webinar „Wie Sie sich optimal auf die Zollprüfung“ vorbereiten mit [Julianna Straib-Lorenz]</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PaR - Patrick Reuber</dc:creator>
  <cp:lastModifiedBy>Julianna Straib-Lorenz</cp:lastModifiedBy>
  <cp:revision>13</cp:revision>
  <dcterms:created xsi:type="dcterms:W3CDTF">2020-07-03T07:38:39Z</dcterms:created>
  <dcterms:modified xsi:type="dcterms:W3CDTF">2024-09-24T04:32:15Z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0x010100E9C0657C80C9EB42A8AE8AF1E32C18B5</vt:lpwstr>
  </property>
  <property fmtid="{D5CDD505-2E9C-101B-9397-08002B2CF9AE}" pid="3" name="MediaServiceImageTags">
    <vt:lpwstr/>
  </property>
</Properties>
</file>