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1"/>
  </p:notesMasterIdLst>
  <p:sldIdLst>
    <p:sldId id="265" r:id="rId5"/>
    <p:sldId id="257" r:id="rId6"/>
    <p:sldId id="289" r:id="rId7"/>
    <p:sldId id="290" r:id="rId8"/>
    <p:sldId id="261" r:id="rId9"/>
    <p:sldId id="326" r:id="rId10"/>
    <p:sldId id="327" r:id="rId11"/>
    <p:sldId id="291" r:id="rId12"/>
    <p:sldId id="292" r:id="rId13"/>
    <p:sldId id="293" r:id="rId14"/>
    <p:sldId id="316" r:id="rId15"/>
    <p:sldId id="294" r:id="rId16"/>
    <p:sldId id="295" r:id="rId17"/>
    <p:sldId id="332" r:id="rId18"/>
    <p:sldId id="296" r:id="rId19"/>
    <p:sldId id="297" r:id="rId20"/>
    <p:sldId id="298" r:id="rId21"/>
    <p:sldId id="330" r:id="rId22"/>
    <p:sldId id="317" r:id="rId23"/>
    <p:sldId id="300" r:id="rId24"/>
    <p:sldId id="318" r:id="rId25"/>
    <p:sldId id="301" r:id="rId26"/>
    <p:sldId id="319" r:id="rId27"/>
    <p:sldId id="321" r:id="rId28"/>
    <p:sldId id="322" r:id="rId29"/>
    <p:sldId id="302" r:id="rId30"/>
    <p:sldId id="323" r:id="rId31"/>
    <p:sldId id="303" r:id="rId32"/>
    <p:sldId id="328" r:id="rId33"/>
    <p:sldId id="304" r:id="rId34"/>
    <p:sldId id="305" r:id="rId35"/>
    <p:sldId id="306" r:id="rId36"/>
    <p:sldId id="324" r:id="rId37"/>
    <p:sldId id="307" r:id="rId38"/>
    <p:sldId id="308" r:id="rId39"/>
    <p:sldId id="309" r:id="rId40"/>
    <p:sldId id="310" r:id="rId41"/>
    <p:sldId id="311" r:id="rId42"/>
    <p:sldId id="312" r:id="rId43"/>
    <p:sldId id="284" r:id="rId44"/>
    <p:sldId id="329" r:id="rId45"/>
    <p:sldId id="331" r:id="rId46"/>
    <p:sldId id="315" r:id="rId47"/>
    <p:sldId id="325" r:id="rId48"/>
    <p:sldId id="313" r:id="rId49"/>
    <p:sldId id="314" r:id="rId5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CF39"/>
    <a:srgbClr val="4CB4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202A5-2FF7-478E-9045-8B7B38470805}" v="18" dt="2025-02-17T11:07:26.39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74" d="100"/>
          <a:sy n="74" d="100"/>
        </p:scale>
        <p:origin x="950"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git Susdorf" userId="f61c8dd507310b40" providerId="LiveId" clId="{103202A5-2FF7-478E-9045-8B7B38470805}"/>
    <pc:docChg chg="undo redo custSel addSld delSld modSld sldOrd modMainMaster">
      <pc:chgData name="Birgit Susdorf" userId="f61c8dd507310b40" providerId="LiveId" clId="{103202A5-2FF7-478E-9045-8B7B38470805}" dt="2025-02-17T11:08:14.558" v="1100" actId="14100"/>
      <pc:docMkLst>
        <pc:docMk/>
      </pc:docMkLst>
      <pc:sldChg chg="modSp mod">
        <pc:chgData name="Birgit Susdorf" userId="f61c8dd507310b40" providerId="LiveId" clId="{103202A5-2FF7-478E-9045-8B7B38470805}" dt="2025-01-27T14:32:36.262" v="141" actId="20577"/>
        <pc:sldMkLst>
          <pc:docMk/>
          <pc:sldMk cId="1271669161" sldId="257"/>
        </pc:sldMkLst>
        <pc:spChg chg="mod">
          <ac:chgData name="Birgit Susdorf" userId="f61c8dd507310b40" providerId="LiveId" clId="{103202A5-2FF7-478E-9045-8B7B38470805}" dt="2025-01-27T14:27:06.210" v="99" actId="20577"/>
          <ac:spMkLst>
            <pc:docMk/>
            <pc:sldMk cId="1271669161" sldId="257"/>
            <ac:spMk id="10" creationId="{848B4432-E2B9-4370-AA06-F699106FE618}"/>
          </ac:spMkLst>
        </pc:spChg>
        <pc:spChg chg="mod">
          <ac:chgData name="Birgit Susdorf" userId="f61c8dd507310b40" providerId="LiveId" clId="{103202A5-2FF7-478E-9045-8B7B38470805}" dt="2025-01-27T14:32:36.262" v="141" actId="20577"/>
          <ac:spMkLst>
            <pc:docMk/>
            <pc:sldMk cId="1271669161" sldId="257"/>
            <ac:spMk id="12" creationId="{E9D395D5-6F08-4840-AB01-164A177246DD}"/>
          </ac:spMkLst>
        </pc:spChg>
      </pc:sldChg>
      <pc:sldChg chg="modSp mod">
        <pc:chgData name="Birgit Susdorf" userId="f61c8dd507310b40" providerId="LiveId" clId="{103202A5-2FF7-478E-9045-8B7B38470805}" dt="2025-02-17T09:08:59.438" v="1033" actId="114"/>
        <pc:sldMkLst>
          <pc:docMk/>
          <pc:sldMk cId="2522906868" sldId="265"/>
        </pc:sldMkLst>
        <pc:spChg chg="mod">
          <ac:chgData name="Birgit Susdorf" userId="f61c8dd507310b40" providerId="LiveId" clId="{103202A5-2FF7-478E-9045-8B7B38470805}" dt="2025-02-17T09:08:59.438" v="1033" actId="114"/>
          <ac:spMkLst>
            <pc:docMk/>
            <pc:sldMk cId="2522906868" sldId="265"/>
            <ac:spMk id="2" creationId="{BF8B35B8-5CE8-45A8-B598-754888B977AD}"/>
          </ac:spMkLst>
        </pc:spChg>
      </pc:sldChg>
      <pc:sldChg chg="modSp mod">
        <pc:chgData name="Birgit Susdorf" userId="f61c8dd507310b40" providerId="LiveId" clId="{103202A5-2FF7-478E-9045-8B7B38470805}" dt="2025-02-16T21:26:49.486" v="230" actId="20577"/>
        <pc:sldMkLst>
          <pc:docMk/>
          <pc:sldMk cId="4089989" sldId="284"/>
        </pc:sldMkLst>
        <pc:spChg chg="mod">
          <ac:chgData name="Birgit Susdorf" userId="f61c8dd507310b40" providerId="LiveId" clId="{103202A5-2FF7-478E-9045-8B7B38470805}" dt="2025-02-16T21:26:49.486" v="230" actId="20577"/>
          <ac:spMkLst>
            <pc:docMk/>
            <pc:sldMk cId="4089989" sldId="284"/>
            <ac:spMk id="3" creationId="{3CA04B5B-6327-2277-AD6C-CEC03F104B4A}"/>
          </ac:spMkLst>
        </pc:spChg>
      </pc:sldChg>
      <pc:sldChg chg="modSp mod">
        <pc:chgData name="Birgit Susdorf" userId="f61c8dd507310b40" providerId="LiveId" clId="{103202A5-2FF7-478E-9045-8B7B38470805}" dt="2025-01-27T14:40:08.810" v="154"/>
        <pc:sldMkLst>
          <pc:docMk/>
          <pc:sldMk cId="2529127900" sldId="289"/>
        </pc:sldMkLst>
        <pc:graphicFrameChg chg="mod modGraphic">
          <ac:chgData name="Birgit Susdorf" userId="f61c8dd507310b40" providerId="LiveId" clId="{103202A5-2FF7-478E-9045-8B7B38470805}" dt="2025-01-27T14:40:08.810" v="154"/>
          <ac:graphicFrameMkLst>
            <pc:docMk/>
            <pc:sldMk cId="2529127900" sldId="289"/>
            <ac:graphicFrameMk id="6" creationId="{805FD187-DB34-8240-71B8-AAD8B3ACA47E}"/>
          </ac:graphicFrameMkLst>
        </pc:graphicFrameChg>
      </pc:sldChg>
      <pc:sldChg chg="modSp mod">
        <pc:chgData name="Birgit Susdorf" userId="f61c8dd507310b40" providerId="LiveId" clId="{103202A5-2FF7-478E-9045-8B7B38470805}" dt="2025-01-26T16:48:36.705" v="94" actId="6549"/>
        <pc:sldMkLst>
          <pc:docMk/>
          <pc:sldMk cId="425323527" sldId="290"/>
        </pc:sldMkLst>
        <pc:spChg chg="mod">
          <ac:chgData name="Birgit Susdorf" userId="f61c8dd507310b40" providerId="LiveId" clId="{103202A5-2FF7-478E-9045-8B7B38470805}" dt="2025-01-26T16:48:36.705" v="94" actId="6549"/>
          <ac:spMkLst>
            <pc:docMk/>
            <pc:sldMk cId="425323527" sldId="290"/>
            <ac:spMk id="3" creationId="{51E15AC5-9486-7227-C63C-F8912BF6ECD5}"/>
          </ac:spMkLst>
        </pc:spChg>
      </pc:sldChg>
      <pc:sldChg chg="ord">
        <pc:chgData name="Birgit Susdorf" userId="f61c8dd507310b40" providerId="LiveId" clId="{103202A5-2FF7-478E-9045-8B7B38470805}" dt="2025-01-27T14:44:02.173" v="163"/>
        <pc:sldMkLst>
          <pc:docMk/>
          <pc:sldMk cId="3361558270" sldId="291"/>
        </pc:sldMkLst>
      </pc:sldChg>
      <pc:sldChg chg="addSp delSp mod">
        <pc:chgData name="Birgit Susdorf" userId="f61c8dd507310b40" providerId="LiveId" clId="{103202A5-2FF7-478E-9045-8B7B38470805}" dt="2025-01-27T14:43:31.568" v="156" actId="22"/>
        <pc:sldMkLst>
          <pc:docMk/>
          <pc:sldMk cId="1163018009" sldId="292"/>
        </pc:sldMkLst>
      </pc:sldChg>
      <pc:sldChg chg="addSp delSp modSp mod">
        <pc:chgData name="Birgit Susdorf" userId="f61c8dd507310b40" providerId="LiveId" clId="{103202A5-2FF7-478E-9045-8B7B38470805}" dt="2025-02-17T09:16:47.204" v="1037" actId="1076"/>
        <pc:sldMkLst>
          <pc:docMk/>
          <pc:sldMk cId="1541175281" sldId="295"/>
        </pc:sldMkLst>
        <pc:spChg chg="mod">
          <ac:chgData name="Birgit Susdorf" userId="f61c8dd507310b40" providerId="LiveId" clId="{103202A5-2FF7-478E-9045-8B7B38470805}" dt="2025-02-16T21:46:35.208" v="483" actId="20577"/>
          <ac:spMkLst>
            <pc:docMk/>
            <pc:sldMk cId="1541175281" sldId="295"/>
            <ac:spMk id="6" creationId="{A9658051-7238-A2BB-6BE3-DF07EA3AA66B}"/>
          </ac:spMkLst>
        </pc:spChg>
        <pc:picChg chg="del">
          <ac:chgData name="Birgit Susdorf" userId="f61c8dd507310b40" providerId="LiveId" clId="{103202A5-2FF7-478E-9045-8B7B38470805}" dt="2025-02-17T09:16:39.417" v="1034" actId="478"/>
          <ac:picMkLst>
            <pc:docMk/>
            <pc:sldMk cId="1541175281" sldId="295"/>
            <ac:picMk id="4" creationId="{7004AEB7-03CE-2C4F-3DEC-0AE744FF4E84}"/>
          </ac:picMkLst>
        </pc:picChg>
        <pc:picChg chg="add mod">
          <ac:chgData name="Birgit Susdorf" userId="f61c8dd507310b40" providerId="LiveId" clId="{103202A5-2FF7-478E-9045-8B7B38470805}" dt="2025-02-17T09:16:47.204" v="1037" actId="1076"/>
          <ac:picMkLst>
            <pc:docMk/>
            <pc:sldMk cId="1541175281" sldId="295"/>
            <ac:picMk id="8" creationId="{C1EAC1A6-9854-0113-A2BD-2DF7A9D3D98A}"/>
          </ac:picMkLst>
        </pc:picChg>
      </pc:sldChg>
      <pc:sldChg chg="modSp mod">
        <pc:chgData name="Birgit Susdorf" userId="f61c8dd507310b40" providerId="LiveId" clId="{103202A5-2FF7-478E-9045-8B7B38470805}" dt="2025-02-17T10:19:56.979" v="1074" actId="6549"/>
        <pc:sldMkLst>
          <pc:docMk/>
          <pc:sldMk cId="2137406099" sldId="305"/>
        </pc:sldMkLst>
        <pc:spChg chg="mod">
          <ac:chgData name="Birgit Susdorf" userId="f61c8dd507310b40" providerId="LiveId" clId="{103202A5-2FF7-478E-9045-8B7B38470805}" dt="2025-02-17T10:19:56.979" v="1074" actId="6549"/>
          <ac:spMkLst>
            <pc:docMk/>
            <pc:sldMk cId="2137406099" sldId="305"/>
            <ac:spMk id="7" creationId="{05C13507-1728-9D23-DB44-1FCE6F203216}"/>
          </ac:spMkLst>
        </pc:spChg>
      </pc:sldChg>
      <pc:sldChg chg="modSp mod">
        <pc:chgData name="Birgit Susdorf" userId="f61c8dd507310b40" providerId="LiveId" clId="{103202A5-2FF7-478E-9045-8B7B38470805}" dt="2025-02-17T11:08:14.558" v="1100" actId="14100"/>
        <pc:sldMkLst>
          <pc:docMk/>
          <pc:sldMk cId="1708240007" sldId="313"/>
        </pc:sldMkLst>
        <pc:spChg chg="mod">
          <ac:chgData name="Birgit Susdorf" userId="f61c8dd507310b40" providerId="LiveId" clId="{103202A5-2FF7-478E-9045-8B7B38470805}" dt="2025-02-17T11:08:14.558" v="1100" actId="14100"/>
          <ac:spMkLst>
            <pc:docMk/>
            <pc:sldMk cId="1708240007" sldId="313"/>
            <ac:spMk id="3" creationId="{3CA04B5B-6327-2277-AD6C-CEC03F104B4A}"/>
          </ac:spMkLst>
        </pc:spChg>
      </pc:sldChg>
      <pc:sldChg chg="delSp modSp mod">
        <pc:chgData name="Birgit Susdorf" userId="f61c8dd507310b40" providerId="LiveId" clId="{103202A5-2FF7-478E-9045-8B7B38470805}" dt="2025-02-17T10:28:03.886" v="1084" actId="1076"/>
        <pc:sldMkLst>
          <pc:docMk/>
          <pc:sldMk cId="3529226068" sldId="314"/>
        </pc:sldMkLst>
        <pc:picChg chg="mod">
          <ac:chgData name="Birgit Susdorf" userId="f61c8dd507310b40" providerId="LiveId" clId="{103202A5-2FF7-478E-9045-8B7B38470805}" dt="2025-02-17T10:28:03.886" v="1084" actId="1076"/>
          <ac:picMkLst>
            <pc:docMk/>
            <pc:sldMk cId="3529226068" sldId="314"/>
            <ac:picMk id="5" creationId="{BEB4A2B0-F111-B792-9335-9B5BA16E5CBC}"/>
          </ac:picMkLst>
        </pc:picChg>
        <pc:picChg chg="del">
          <ac:chgData name="Birgit Susdorf" userId="f61c8dd507310b40" providerId="LiveId" clId="{103202A5-2FF7-478E-9045-8B7B38470805}" dt="2025-02-17T10:28:00.471" v="1083" actId="478"/>
          <ac:picMkLst>
            <pc:docMk/>
            <pc:sldMk cId="3529226068" sldId="314"/>
            <ac:picMk id="7" creationId="{CE1FD5E1-D4D3-67E1-91BC-961F6A3ABC91}"/>
          </ac:picMkLst>
        </pc:picChg>
      </pc:sldChg>
      <pc:sldChg chg="ord">
        <pc:chgData name="Birgit Susdorf" userId="f61c8dd507310b40" providerId="LiveId" clId="{103202A5-2FF7-478E-9045-8B7B38470805}" dt="2025-02-17T10:20:54.811" v="1078"/>
        <pc:sldMkLst>
          <pc:docMk/>
          <pc:sldMk cId="1180707511" sldId="315"/>
        </pc:sldMkLst>
      </pc:sldChg>
      <pc:sldChg chg="modSp mod">
        <pc:chgData name="Birgit Susdorf" userId="f61c8dd507310b40" providerId="LiveId" clId="{103202A5-2FF7-478E-9045-8B7B38470805}" dt="2025-02-17T10:18:50.777" v="1041" actId="1076"/>
        <pc:sldMkLst>
          <pc:docMk/>
          <pc:sldMk cId="1266911787" sldId="322"/>
        </pc:sldMkLst>
        <pc:graphicFrameChg chg="mod">
          <ac:chgData name="Birgit Susdorf" userId="f61c8dd507310b40" providerId="LiveId" clId="{103202A5-2FF7-478E-9045-8B7B38470805}" dt="2025-02-17T10:18:50.777" v="1041" actId="1076"/>
          <ac:graphicFrameMkLst>
            <pc:docMk/>
            <pc:sldMk cId="1266911787" sldId="322"/>
            <ac:graphicFrameMk id="3" creationId="{0D9D78BC-7177-5580-67A9-12F30C4C6362}"/>
          </ac:graphicFrameMkLst>
        </pc:graphicFrameChg>
      </pc:sldChg>
      <pc:sldChg chg="addSp modSp">
        <pc:chgData name="Birgit Susdorf" userId="f61c8dd507310b40" providerId="LiveId" clId="{103202A5-2FF7-478E-9045-8B7B38470805}" dt="2025-02-05T19:13:01.023" v="229"/>
        <pc:sldMkLst>
          <pc:docMk/>
          <pc:sldMk cId="1335922904" sldId="326"/>
        </pc:sldMkLst>
        <pc:picChg chg="add mod">
          <ac:chgData name="Birgit Susdorf" userId="f61c8dd507310b40" providerId="LiveId" clId="{103202A5-2FF7-478E-9045-8B7B38470805}" dt="2025-02-05T19:13:01.023" v="229"/>
          <ac:picMkLst>
            <pc:docMk/>
            <pc:sldMk cId="1335922904" sldId="326"/>
            <ac:picMk id="5" creationId="{1398741D-B89D-D78E-C601-C6B6769B29FB}"/>
          </ac:picMkLst>
        </pc:picChg>
      </pc:sldChg>
      <pc:sldChg chg="modSp mod">
        <pc:chgData name="Birgit Susdorf" userId="f61c8dd507310b40" providerId="LiveId" clId="{103202A5-2FF7-478E-9045-8B7B38470805}" dt="2025-01-27T15:50:29.224" v="207" actId="27636"/>
        <pc:sldMkLst>
          <pc:docMk/>
          <pc:sldMk cId="885461124" sldId="327"/>
        </pc:sldMkLst>
        <pc:spChg chg="mod">
          <ac:chgData name="Birgit Susdorf" userId="f61c8dd507310b40" providerId="LiveId" clId="{103202A5-2FF7-478E-9045-8B7B38470805}" dt="2025-01-27T15:50:29.224" v="207" actId="27636"/>
          <ac:spMkLst>
            <pc:docMk/>
            <pc:sldMk cId="885461124" sldId="327"/>
            <ac:spMk id="3" creationId="{1488CEE7-7F9F-C8E5-ECEC-D4117823A5C5}"/>
          </ac:spMkLst>
        </pc:spChg>
      </pc:sldChg>
      <pc:sldChg chg="add del">
        <pc:chgData name="Birgit Susdorf" userId="f61c8dd507310b40" providerId="LiveId" clId="{103202A5-2FF7-478E-9045-8B7B38470805}" dt="2025-01-27T14:43:41.336" v="158" actId="2890"/>
        <pc:sldMkLst>
          <pc:docMk/>
          <pc:sldMk cId="932641712" sldId="331"/>
        </pc:sldMkLst>
      </pc:sldChg>
      <pc:sldChg chg="delSp modSp add mod ord">
        <pc:chgData name="Birgit Susdorf" userId="f61c8dd507310b40" providerId="LiveId" clId="{103202A5-2FF7-478E-9045-8B7B38470805}" dt="2025-02-17T10:21:26.604" v="1082" actId="1076"/>
        <pc:sldMkLst>
          <pc:docMk/>
          <pc:sldMk cId="3440781513" sldId="331"/>
        </pc:sldMkLst>
        <pc:spChg chg="del mod">
          <ac:chgData name="Birgit Susdorf" userId="f61c8dd507310b40" providerId="LiveId" clId="{103202A5-2FF7-478E-9045-8B7B38470805}" dt="2025-02-16T21:29:54.804" v="272" actId="21"/>
          <ac:spMkLst>
            <pc:docMk/>
            <pc:sldMk cId="3440781513" sldId="331"/>
            <ac:spMk id="2" creationId="{0EA66D19-DCFF-4040-615B-E53867976DB8}"/>
          </ac:spMkLst>
        </pc:spChg>
        <pc:spChg chg="mod">
          <ac:chgData name="Birgit Susdorf" userId="f61c8dd507310b40" providerId="LiveId" clId="{103202A5-2FF7-478E-9045-8B7B38470805}" dt="2025-02-17T10:21:12.258" v="1081" actId="27636"/>
          <ac:spMkLst>
            <pc:docMk/>
            <pc:sldMk cId="3440781513" sldId="331"/>
            <ac:spMk id="3" creationId="{9C7FE5E5-DBCF-4721-74BA-EE2F485B4CA1}"/>
          </ac:spMkLst>
        </pc:spChg>
        <pc:spChg chg="mod">
          <ac:chgData name="Birgit Susdorf" userId="f61c8dd507310b40" providerId="LiveId" clId="{103202A5-2FF7-478E-9045-8B7B38470805}" dt="2025-02-17T10:21:26.604" v="1082" actId="1076"/>
          <ac:spMkLst>
            <pc:docMk/>
            <pc:sldMk cId="3440781513" sldId="331"/>
            <ac:spMk id="7" creationId="{778A1649-8059-BA6D-A341-DBA962547FB2}"/>
          </ac:spMkLst>
        </pc:spChg>
      </pc:sldChg>
      <pc:sldChg chg="modSp add del mod ord">
        <pc:chgData name="Birgit Susdorf" userId="f61c8dd507310b40" providerId="LiveId" clId="{103202A5-2FF7-478E-9045-8B7B38470805}" dt="2025-01-27T15:50:37.521" v="208" actId="2696"/>
        <pc:sldMkLst>
          <pc:docMk/>
          <pc:sldMk cId="3943332542" sldId="331"/>
        </pc:sldMkLst>
      </pc:sldChg>
      <pc:sldChg chg="addSp delSp modSp add mod">
        <pc:chgData name="Birgit Susdorf" userId="f61c8dd507310b40" providerId="LiveId" clId="{103202A5-2FF7-478E-9045-8B7B38470805}" dt="2025-02-17T09:18:01.090" v="1040" actId="20577"/>
        <pc:sldMkLst>
          <pc:docMk/>
          <pc:sldMk cId="635414689" sldId="332"/>
        </pc:sldMkLst>
        <pc:spChg chg="mod">
          <ac:chgData name="Birgit Susdorf" userId="f61c8dd507310b40" providerId="LiveId" clId="{103202A5-2FF7-478E-9045-8B7B38470805}" dt="2025-02-17T09:18:01.090" v="1040" actId="20577"/>
          <ac:spMkLst>
            <pc:docMk/>
            <pc:sldMk cId="635414689" sldId="332"/>
            <ac:spMk id="3" creationId="{D70FE133-9F72-109A-8F96-14CE99B8D8F4}"/>
          </ac:spMkLst>
        </pc:spChg>
        <pc:spChg chg="del">
          <ac:chgData name="Birgit Susdorf" userId="f61c8dd507310b40" providerId="LiveId" clId="{103202A5-2FF7-478E-9045-8B7B38470805}" dt="2025-02-17T08:56:21.889" v="496" actId="21"/>
          <ac:spMkLst>
            <pc:docMk/>
            <pc:sldMk cId="635414689" sldId="332"/>
            <ac:spMk id="6" creationId="{B4C2FD0F-1DA2-6671-0DEA-064C3FBAAEF5}"/>
          </ac:spMkLst>
        </pc:spChg>
        <pc:picChg chg="del">
          <ac:chgData name="Birgit Susdorf" userId="f61c8dd507310b40" providerId="LiveId" clId="{103202A5-2FF7-478E-9045-8B7B38470805}" dt="2025-02-17T08:56:18.504" v="495" actId="478"/>
          <ac:picMkLst>
            <pc:docMk/>
            <pc:sldMk cId="635414689" sldId="332"/>
            <ac:picMk id="4" creationId="{B45DA673-DDDE-1A27-0CF8-316924795A62}"/>
          </ac:picMkLst>
        </pc:picChg>
        <pc:picChg chg="add mod">
          <ac:chgData name="Birgit Susdorf" userId="f61c8dd507310b40" providerId="LiveId" clId="{103202A5-2FF7-478E-9045-8B7B38470805}" dt="2025-02-17T09:08:17.748" v="1032" actId="1076"/>
          <ac:picMkLst>
            <pc:docMk/>
            <pc:sldMk cId="635414689" sldId="332"/>
            <ac:picMk id="8" creationId="{10FCD5C9-B8F5-2BF7-A6B6-1487427AFF58}"/>
          </ac:picMkLst>
        </pc:picChg>
      </pc:sldChg>
      <pc:sldMasterChg chg="modSp">
        <pc:chgData name="Birgit Susdorf" userId="f61c8dd507310b40" providerId="LiveId" clId="{103202A5-2FF7-478E-9045-8B7B38470805}" dt="2025-01-27T14:45:08.186" v="182"/>
        <pc:sldMasterMkLst>
          <pc:docMk/>
          <pc:sldMasterMk cId="622576615" sldId="2147483660"/>
        </pc:sldMasterMkLst>
        <pc:spChg chg="mod">
          <ac:chgData name="Birgit Susdorf" userId="f61c8dd507310b40" providerId="LiveId" clId="{103202A5-2FF7-478E-9045-8B7B38470805}" dt="2025-01-27T14:45:08.186" v="182"/>
          <ac:spMkLst>
            <pc:docMk/>
            <pc:sldMasterMk cId="622576615" sldId="2147483660"/>
            <ac:spMk id="6" creationId="{5D098158-F78E-F667-DBD4-1F9DDA306755}"/>
          </ac:spMkLst>
        </pc:spChg>
        <pc:spChg chg="mod">
          <ac:chgData name="Birgit Susdorf" userId="f61c8dd507310b40" providerId="LiveId" clId="{103202A5-2FF7-478E-9045-8B7B38470805}" dt="2025-01-27T14:45:08.186" v="182"/>
          <ac:spMkLst>
            <pc:docMk/>
            <pc:sldMasterMk cId="622576615" sldId="2147483660"/>
            <ac:spMk id="10" creationId="{9C3988C1-9132-4E55-8E62-7710B921F332}"/>
          </ac:spMkLst>
        </pc:sp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5B74F5-9ED8-4B7E-B878-DEEB93BDD34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EB49E9C6-9116-4870-9B53-9799DAAB6CFB}">
      <dgm:prSet phldrT="[Text]"/>
      <dgm:spPr>
        <a:solidFill>
          <a:srgbClr val="B6CF39"/>
        </a:solidFill>
      </dgm:spPr>
      <dgm:t>
        <a:bodyPr/>
        <a:lstStyle/>
        <a:p>
          <a:r>
            <a:rPr lang="de-DE" dirty="0">
              <a:solidFill>
                <a:schemeClr val="bg1"/>
              </a:solidFill>
            </a:rPr>
            <a:t>Made in …</a:t>
          </a:r>
        </a:p>
      </dgm:t>
    </dgm:pt>
    <dgm:pt modelId="{DA965648-D970-4CDB-9A39-6E00E8B2051C}" type="parTrans" cxnId="{CE150E3B-9C58-4E89-BEAB-B142CBA00CDA}">
      <dgm:prSet/>
      <dgm:spPr/>
      <dgm:t>
        <a:bodyPr/>
        <a:lstStyle/>
        <a:p>
          <a:endParaRPr lang="de-DE"/>
        </a:p>
      </dgm:t>
    </dgm:pt>
    <dgm:pt modelId="{F5CF86E3-8D21-4E69-86EC-E3E3D3D199A6}" type="sibTrans" cxnId="{CE150E3B-9C58-4E89-BEAB-B142CBA00CDA}">
      <dgm:prSet/>
      <dgm:spPr/>
      <dgm:t>
        <a:bodyPr/>
        <a:lstStyle/>
        <a:p>
          <a:endParaRPr lang="de-DE"/>
        </a:p>
      </dgm:t>
    </dgm:pt>
    <dgm:pt modelId="{0E92309C-44A4-45A7-A3DD-C53DC0D2E250}">
      <dgm:prSet phldrT="[Text]"/>
      <dgm:spPr>
        <a:solidFill>
          <a:srgbClr val="B6CF39"/>
        </a:solidFill>
      </dgm:spPr>
      <dgm:t>
        <a:bodyPr/>
        <a:lstStyle/>
        <a:p>
          <a:r>
            <a:rPr lang="de-DE" dirty="0"/>
            <a:t>Nicht präferenzieller Ursprung</a:t>
          </a:r>
        </a:p>
      </dgm:t>
    </dgm:pt>
    <dgm:pt modelId="{67646DD1-1063-4BAA-81C9-08044D66A476}" type="parTrans" cxnId="{7F8D401F-B8FA-4072-9FAD-300B03D385FE}">
      <dgm:prSet/>
      <dgm:spPr/>
      <dgm:t>
        <a:bodyPr/>
        <a:lstStyle/>
        <a:p>
          <a:endParaRPr lang="de-DE"/>
        </a:p>
      </dgm:t>
    </dgm:pt>
    <dgm:pt modelId="{AEE25C65-E8A3-4953-87E5-6F68E18C1726}" type="sibTrans" cxnId="{7F8D401F-B8FA-4072-9FAD-300B03D385FE}">
      <dgm:prSet/>
      <dgm:spPr/>
      <dgm:t>
        <a:bodyPr/>
        <a:lstStyle/>
        <a:p>
          <a:endParaRPr lang="de-DE"/>
        </a:p>
      </dgm:t>
    </dgm:pt>
    <dgm:pt modelId="{C0AF6D08-8B4A-481E-88DA-AF20FD0DF41D}">
      <dgm:prSet phldrT="[Text]" custT="1"/>
      <dgm:spPr>
        <a:solidFill>
          <a:srgbClr val="4CB4D4">
            <a:alpha val="90000"/>
          </a:srgbClr>
        </a:solidFill>
      </dgm:spPr>
      <dgm:t>
        <a:bodyPr/>
        <a:lstStyle/>
        <a:p>
          <a:pPr algn="l"/>
          <a:r>
            <a:rPr lang="de-DE" sz="1400" dirty="0"/>
            <a:t>Handelspolitische Maßnahmen</a:t>
          </a:r>
        </a:p>
      </dgm:t>
    </dgm:pt>
    <dgm:pt modelId="{FF3FE028-72DA-483A-BE89-13655073A90A}" type="parTrans" cxnId="{9CFF8BB0-1206-403B-AE2D-0DF01DE7BA16}">
      <dgm:prSet/>
      <dgm:spPr/>
      <dgm:t>
        <a:bodyPr/>
        <a:lstStyle/>
        <a:p>
          <a:endParaRPr lang="de-DE"/>
        </a:p>
      </dgm:t>
    </dgm:pt>
    <dgm:pt modelId="{0739827B-91B0-4CDE-BF11-6DF88268A8BA}" type="sibTrans" cxnId="{9CFF8BB0-1206-403B-AE2D-0DF01DE7BA16}">
      <dgm:prSet/>
      <dgm:spPr/>
      <dgm:t>
        <a:bodyPr/>
        <a:lstStyle/>
        <a:p>
          <a:endParaRPr lang="de-DE"/>
        </a:p>
      </dgm:t>
    </dgm:pt>
    <dgm:pt modelId="{F3B5BDED-375A-47A5-9825-3B79131990D0}">
      <dgm:prSet phldrT="[Text]"/>
      <dgm:spPr>
        <a:solidFill>
          <a:srgbClr val="B6CF39"/>
        </a:solidFill>
      </dgm:spPr>
      <dgm:t>
        <a:bodyPr/>
        <a:lstStyle/>
        <a:p>
          <a:r>
            <a:rPr lang="de-DE" dirty="0"/>
            <a:t>Präferenzieller Ursprung</a:t>
          </a:r>
        </a:p>
      </dgm:t>
    </dgm:pt>
    <dgm:pt modelId="{EFAB2BA7-DD5F-4048-A1DC-53994572BC67}" type="parTrans" cxnId="{A82EB2E0-D17E-4F7F-9036-1A8E63B9E4EC}">
      <dgm:prSet/>
      <dgm:spPr/>
      <dgm:t>
        <a:bodyPr/>
        <a:lstStyle/>
        <a:p>
          <a:endParaRPr lang="de-DE"/>
        </a:p>
      </dgm:t>
    </dgm:pt>
    <dgm:pt modelId="{B69ACE19-5F1C-48FB-84EB-B81CCD9A7804}" type="sibTrans" cxnId="{A82EB2E0-D17E-4F7F-9036-1A8E63B9E4EC}">
      <dgm:prSet/>
      <dgm:spPr/>
      <dgm:t>
        <a:bodyPr/>
        <a:lstStyle/>
        <a:p>
          <a:endParaRPr lang="de-DE"/>
        </a:p>
      </dgm:t>
    </dgm:pt>
    <dgm:pt modelId="{D9F19159-81FA-4A15-B9F3-9F322926D840}">
      <dgm:prSet phldrT="[Text]" custT="1"/>
      <dgm:spPr>
        <a:solidFill>
          <a:srgbClr val="4CB4D4">
            <a:alpha val="90000"/>
          </a:srgbClr>
        </a:solidFill>
      </dgm:spPr>
      <dgm:t>
        <a:bodyPr/>
        <a:lstStyle/>
        <a:p>
          <a:pPr algn="ctr">
            <a:buFontTx/>
            <a:buNone/>
          </a:pPr>
          <a:r>
            <a:rPr lang="de-DE" sz="1400" b="1" dirty="0"/>
            <a:t>Präferenzursprung</a:t>
          </a:r>
        </a:p>
      </dgm:t>
    </dgm:pt>
    <dgm:pt modelId="{5B376471-80AF-4C22-859C-264A27E22EB2}" type="parTrans" cxnId="{2068F737-967A-44B7-8DAC-D909482FAC0D}">
      <dgm:prSet/>
      <dgm:spPr/>
      <dgm:t>
        <a:bodyPr/>
        <a:lstStyle/>
        <a:p>
          <a:endParaRPr lang="de-DE"/>
        </a:p>
      </dgm:t>
    </dgm:pt>
    <dgm:pt modelId="{7F16C50F-2F5A-4E21-9616-BCF53AFF47F3}" type="sibTrans" cxnId="{2068F737-967A-44B7-8DAC-D909482FAC0D}">
      <dgm:prSet/>
      <dgm:spPr/>
      <dgm:t>
        <a:bodyPr/>
        <a:lstStyle/>
        <a:p>
          <a:endParaRPr lang="de-DE"/>
        </a:p>
      </dgm:t>
    </dgm:pt>
    <dgm:pt modelId="{C0F71280-93E4-441F-85A7-62E86835E9C0}">
      <dgm:prSet phldrT="[Text]" custT="1"/>
      <dgm:spPr>
        <a:solidFill>
          <a:srgbClr val="4CB4D4">
            <a:alpha val="90000"/>
          </a:srgbClr>
        </a:solidFill>
      </dgm:spPr>
      <dgm:t>
        <a:bodyPr/>
        <a:lstStyle/>
        <a:p>
          <a:pPr algn="l"/>
          <a:r>
            <a:rPr lang="de-DE" sz="1400" dirty="0" err="1"/>
            <a:t>Präf</a:t>
          </a:r>
          <a:r>
            <a:rPr lang="de-DE" sz="1400" dirty="0"/>
            <a:t>. Ursprungserklärung</a:t>
          </a:r>
        </a:p>
      </dgm:t>
    </dgm:pt>
    <dgm:pt modelId="{761AA1BC-6065-4354-9067-A1BB7B78956D}" type="parTrans" cxnId="{D35BCD28-EC38-43B5-B27E-96F9C73EED20}">
      <dgm:prSet/>
      <dgm:spPr/>
      <dgm:t>
        <a:bodyPr/>
        <a:lstStyle/>
        <a:p>
          <a:endParaRPr lang="de-DE"/>
        </a:p>
      </dgm:t>
    </dgm:pt>
    <dgm:pt modelId="{17F4F3A0-00FE-4040-B237-87C7BBBF7E59}" type="sibTrans" cxnId="{D35BCD28-EC38-43B5-B27E-96F9C73EED20}">
      <dgm:prSet/>
      <dgm:spPr/>
      <dgm:t>
        <a:bodyPr/>
        <a:lstStyle/>
        <a:p>
          <a:endParaRPr lang="de-DE"/>
        </a:p>
      </dgm:t>
    </dgm:pt>
    <dgm:pt modelId="{735C7923-8DAF-4C9B-8D12-6DA6617E9554}">
      <dgm:prSet phldrT="[Text]" custT="1"/>
      <dgm:spPr>
        <a:solidFill>
          <a:srgbClr val="4CB4D4">
            <a:alpha val="90000"/>
          </a:srgbClr>
        </a:solidFill>
      </dgm:spPr>
      <dgm:t>
        <a:bodyPr/>
        <a:lstStyle/>
        <a:p>
          <a:pPr algn="l"/>
          <a:r>
            <a:rPr lang="de-DE" sz="1400" dirty="0"/>
            <a:t>Unionszollkodex UZK</a:t>
          </a:r>
        </a:p>
      </dgm:t>
    </dgm:pt>
    <dgm:pt modelId="{B5F05EAE-F330-4F70-8C33-AB008EE74B78}" type="parTrans" cxnId="{B8F98FE6-EF45-44EA-A3D3-1E34609F69B6}">
      <dgm:prSet/>
      <dgm:spPr/>
      <dgm:t>
        <a:bodyPr/>
        <a:lstStyle/>
        <a:p>
          <a:endParaRPr lang="de-DE"/>
        </a:p>
      </dgm:t>
    </dgm:pt>
    <dgm:pt modelId="{B3711D81-7029-4ECE-B9C6-DB237D5EB17C}" type="sibTrans" cxnId="{B8F98FE6-EF45-44EA-A3D3-1E34609F69B6}">
      <dgm:prSet/>
      <dgm:spPr/>
      <dgm:t>
        <a:bodyPr/>
        <a:lstStyle/>
        <a:p>
          <a:endParaRPr lang="de-DE"/>
        </a:p>
      </dgm:t>
    </dgm:pt>
    <dgm:pt modelId="{836E3F41-BA68-461B-AA85-DD8E6B5FE2DE}">
      <dgm:prSet phldrT="[Text]" custT="1"/>
      <dgm:spPr>
        <a:solidFill>
          <a:srgbClr val="4CB4D4">
            <a:alpha val="90000"/>
          </a:srgbClr>
        </a:solidFill>
      </dgm:spPr>
      <dgm:t>
        <a:bodyPr/>
        <a:lstStyle/>
        <a:p>
          <a:pPr algn="l">
            <a:buFontTx/>
            <a:buNone/>
          </a:pPr>
          <a:r>
            <a:rPr lang="de-DE" sz="1400" dirty="0"/>
            <a:t>Zuständigkeit:</a:t>
          </a:r>
        </a:p>
      </dgm:t>
    </dgm:pt>
    <dgm:pt modelId="{B824C561-5B20-4714-AB47-25208BBE9294}" type="parTrans" cxnId="{F754CE55-9D2A-4106-9210-773358902918}">
      <dgm:prSet/>
      <dgm:spPr/>
      <dgm:t>
        <a:bodyPr/>
        <a:lstStyle/>
        <a:p>
          <a:endParaRPr lang="de-DE"/>
        </a:p>
      </dgm:t>
    </dgm:pt>
    <dgm:pt modelId="{4D1CADDF-F935-493B-A5DC-650E0237C3C3}" type="sibTrans" cxnId="{F754CE55-9D2A-4106-9210-773358902918}">
      <dgm:prSet/>
      <dgm:spPr/>
      <dgm:t>
        <a:bodyPr/>
        <a:lstStyle/>
        <a:p>
          <a:endParaRPr lang="de-DE"/>
        </a:p>
      </dgm:t>
    </dgm:pt>
    <dgm:pt modelId="{1EBD47E5-EA27-496C-872D-8EFF6561EDB4}">
      <dgm:prSet custT="1"/>
      <dgm:spPr>
        <a:solidFill>
          <a:srgbClr val="4CB4D4">
            <a:alpha val="89804"/>
          </a:srgbClr>
        </a:solidFill>
      </dgm:spPr>
      <dgm:t>
        <a:bodyPr/>
        <a:lstStyle/>
        <a:p>
          <a:pPr algn="l">
            <a:buFontTx/>
            <a:buNone/>
          </a:pPr>
          <a:r>
            <a:rPr lang="de-DE" sz="1400" dirty="0"/>
            <a:t>Rechtsgrundlage:</a:t>
          </a:r>
        </a:p>
      </dgm:t>
    </dgm:pt>
    <dgm:pt modelId="{E2FA116B-E115-427A-84EC-21C9D921022C}" type="parTrans" cxnId="{50188676-CE5A-4079-B850-613F0F2F07F2}">
      <dgm:prSet/>
      <dgm:spPr/>
      <dgm:t>
        <a:bodyPr/>
        <a:lstStyle/>
        <a:p>
          <a:endParaRPr lang="de-DE"/>
        </a:p>
      </dgm:t>
    </dgm:pt>
    <dgm:pt modelId="{4B1A7209-5936-4AB0-8FED-FA0BE53ACD86}" type="sibTrans" cxnId="{50188676-CE5A-4079-B850-613F0F2F07F2}">
      <dgm:prSet/>
      <dgm:spPr/>
      <dgm:t>
        <a:bodyPr/>
        <a:lstStyle/>
        <a:p>
          <a:endParaRPr lang="de-DE"/>
        </a:p>
      </dgm:t>
    </dgm:pt>
    <dgm:pt modelId="{59E9FA48-C84C-436D-9096-891EE229F654}">
      <dgm:prSet custT="1"/>
      <dgm:spPr>
        <a:solidFill>
          <a:srgbClr val="4CB4D4">
            <a:alpha val="89804"/>
          </a:srgbClr>
        </a:solidFill>
      </dgm:spPr>
      <dgm:t>
        <a:bodyPr/>
        <a:lstStyle/>
        <a:p>
          <a:pPr algn="l">
            <a:buFont typeface="Arial" panose="020B0604020202020204" pitchFamily="34" charset="0"/>
            <a:buChar char="•"/>
          </a:pPr>
          <a:r>
            <a:rPr lang="de-DE" sz="1400" dirty="0"/>
            <a:t>Madrider Abkommen zur Unterdrückung falscher Herkunftsangaben</a:t>
          </a:r>
        </a:p>
      </dgm:t>
    </dgm:pt>
    <dgm:pt modelId="{0AB362D4-0691-4985-A9C3-DD07DC48475F}" type="parTrans" cxnId="{3674C5F8-4345-4DEE-8EB2-D956256097A9}">
      <dgm:prSet/>
      <dgm:spPr/>
      <dgm:t>
        <a:bodyPr/>
        <a:lstStyle/>
        <a:p>
          <a:endParaRPr lang="de-DE"/>
        </a:p>
      </dgm:t>
    </dgm:pt>
    <dgm:pt modelId="{D6B9FCFC-9F72-4BE3-B090-0E22E0471896}" type="sibTrans" cxnId="{3674C5F8-4345-4DEE-8EB2-D956256097A9}">
      <dgm:prSet/>
      <dgm:spPr/>
      <dgm:t>
        <a:bodyPr/>
        <a:lstStyle/>
        <a:p>
          <a:endParaRPr lang="de-DE"/>
        </a:p>
      </dgm:t>
    </dgm:pt>
    <dgm:pt modelId="{F08D3159-DF9B-4001-9F9C-440E7B01EC5B}">
      <dgm:prSet custT="1"/>
      <dgm:spPr>
        <a:solidFill>
          <a:srgbClr val="4CB4D4">
            <a:alpha val="89804"/>
          </a:srgbClr>
        </a:solidFill>
      </dgm:spPr>
      <dgm:t>
        <a:bodyPr/>
        <a:lstStyle/>
        <a:p>
          <a:pPr algn="l">
            <a:buFont typeface="Arial" panose="020B0604020202020204" pitchFamily="34" charset="0"/>
            <a:buChar char="•"/>
          </a:pPr>
          <a:r>
            <a:rPr lang="de-DE" sz="1400" dirty="0"/>
            <a:t>Gesetz gegen unlauteren Wettbewerb (UWG)</a:t>
          </a:r>
        </a:p>
      </dgm:t>
    </dgm:pt>
    <dgm:pt modelId="{ED51223E-19FC-4C0B-8BF3-1C83C5FDBB93}" type="parTrans" cxnId="{9A85A0E2-B889-42CE-B010-DCA144F1E55A}">
      <dgm:prSet/>
      <dgm:spPr/>
      <dgm:t>
        <a:bodyPr/>
        <a:lstStyle/>
        <a:p>
          <a:endParaRPr lang="de-DE"/>
        </a:p>
      </dgm:t>
    </dgm:pt>
    <dgm:pt modelId="{6C977DD9-B09D-4AC7-81CA-E99A968E200D}" type="sibTrans" cxnId="{9A85A0E2-B889-42CE-B010-DCA144F1E55A}">
      <dgm:prSet/>
      <dgm:spPr/>
      <dgm:t>
        <a:bodyPr/>
        <a:lstStyle/>
        <a:p>
          <a:endParaRPr lang="de-DE"/>
        </a:p>
      </dgm:t>
    </dgm:pt>
    <dgm:pt modelId="{79A5DFDD-69BA-4F04-86F3-C106C16041F5}">
      <dgm:prSet custT="1"/>
      <dgm:spPr>
        <a:solidFill>
          <a:srgbClr val="4CB4D4">
            <a:alpha val="89804"/>
          </a:srgbClr>
        </a:solidFill>
      </dgm:spPr>
      <dgm:t>
        <a:bodyPr/>
        <a:lstStyle/>
        <a:p>
          <a:pPr algn="l">
            <a:buFont typeface="Arial" panose="020B0604020202020204" pitchFamily="34" charset="0"/>
            <a:buChar char="•"/>
          </a:pPr>
          <a:r>
            <a:rPr lang="de-DE" sz="1400" dirty="0"/>
            <a:t>Einfuhrbestimmungen einzelner Länder</a:t>
          </a:r>
        </a:p>
      </dgm:t>
    </dgm:pt>
    <dgm:pt modelId="{2D197268-85D4-46F8-8B57-2B80A8EEDF4B}" type="parTrans" cxnId="{150807E5-9135-4F63-946D-AD41BC7D12C4}">
      <dgm:prSet/>
      <dgm:spPr/>
      <dgm:t>
        <a:bodyPr/>
        <a:lstStyle/>
        <a:p>
          <a:endParaRPr lang="de-DE"/>
        </a:p>
      </dgm:t>
    </dgm:pt>
    <dgm:pt modelId="{282C69E8-5AEC-42C7-814F-D57DA02E5D70}" type="sibTrans" cxnId="{150807E5-9135-4F63-946D-AD41BC7D12C4}">
      <dgm:prSet/>
      <dgm:spPr/>
      <dgm:t>
        <a:bodyPr/>
        <a:lstStyle/>
        <a:p>
          <a:endParaRPr lang="de-DE"/>
        </a:p>
      </dgm:t>
    </dgm:pt>
    <dgm:pt modelId="{48C7E64A-AAE2-4F71-BBC1-77B97A5F10C0}">
      <dgm:prSet custT="1"/>
      <dgm:spPr>
        <a:solidFill>
          <a:srgbClr val="4CB4D4">
            <a:alpha val="89804"/>
          </a:srgbClr>
        </a:solidFill>
      </dgm:spPr>
      <dgm:t>
        <a:bodyPr/>
        <a:lstStyle/>
        <a:p>
          <a:pPr algn="l">
            <a:buFontTx/>
            <a:buNone/>
          </a:pPr>
          <a:r>
            <a:rPr lang="de-DE" sz="1400" dirty="0"/>
            <a:t>Nachweise:</a:t>
          </a:r>
        </a:p>
      </dgm:t>
    </dgm:pt>
    <dgm:pt modelId="{DD86F8E0-AC69-495B-BE54-8873E136312F}" type="parTrans" cxnId="{4D50DFD1-B06D-4CF5-B870-491B1EE93C37}">
      <dgm:prSet/>
      <dgm:spPr/>
      <dgm:t>
        <a:bodyPr/>
        <a:lstStyle/>
        <a:p>
          <a:endParaRPr lang="de-DE"/>
        </a:p>
      </dgm:t>
    </dgm:pt>
    <dgm:pt modelId="{4AFC505D-1291-4775-993A-A4CCD8B0517D}" type="sibTrans" cxnId="{4D50DFD1-B06D-4CF5-B870-491B1EE93C37}">
      <dgm:prSet/>
      <dgm:spPr/>
      <dgm:t>
        <a:bodyPr/>
        <a:lstStyle/>
        <a:p>
          <a:endParaRPr lang="de-DE"/>
        </a:p>
      </dgm:t>
    </dgm:pt>
    <dgm:pt modelId="{42C10CC7-59DC-4DB4-AA5D-A323A6CAE31F}">
      <dgm:prSet custT="1"/>
      <dgm:spPr>
        <a:solidFill>
          <a:srgbClr val="4CB4D4">
            <a:alpha val="89804"/>
          </a:srgbClr>
        </a:solidFill>
      </dgm:spPr>
      <dgm:t>
        <a:bodyPr/>
        <a:lstStyle/>
        <a:p>
          <a:pPr algn="l">
            <a:buFont typeface="Arial" panose="020B0604020202020204" pitchFamily="34" charset="0"/>
            <a:buChar char="•"/>
          </a:pPr>
          <a:endParaRPr lang="de-DE" sz="1400" dirty="0"/>
        </a:p>
      </dgm:t>
    </dgm:pt>
    <dgm:pt modelId="{85EDEC0A-1AB7-4C71-9E53-28C16A6D80BB}" type="parTrans" cxnId="{2DF96127-5511-4532-B706-38C8A1EE33AD}">
      <dgm:prSet/>
      <dgm:spPr/>
      <dgm:t>
        <a:bodyPr/>
        <a:lstStyle/>
        <a:p>
          <a:endParaRPr lang="de-DE"/>
        </a:p>
      </dgm:t>
    </dgm:pt>
    <dgm:pt modelId="{23EA0A6F-96B4-419B-86F3-230B496FD76F}" type="sibTrans" cxnId="{2DF96127-5511-4532-B706-38C8A1EE33AD}">
      <dgm:prSet/>
      <dgm:spPr/>
      <dgm:t>
        <a:bodyPr/>
        <a:lstStyle/>
        <a:p>
          <a:endParaRPr lang="de-DE"/>
        </a:p>
      </dgm:t>
    </dgm:pt>
    <dgm:pt modelId="{C99B1FB0-015E-46B8-961E-41822BC51DAB}">
      <dgm:prSet custT="1"/>
      <dgm:spPr>
        <a:solidFill>
          <a:srgbClr val="4CB4D4">
            <a:alpha val="89804"/>
          </a:srgbClr>
        </a:solidFill>
      </dgm:spPr>
      <dgm:t>
        <a:bodyPr/>
        <a:lstStyle/>
        <a:p>
          <a:pPr algn="l">
            <a:buFont typeface="Arial" panose="020B0604020202020204" pitchFamily="34" charset="0"/>
            <a:buChar char="•"/>
          </a:pPr>
          <a:r>
            <a:rPr lang="de-DE" sz="1400" dirty="0"/>
            <a:t>Kennzeichnung des Produkts</a:t>
          </a:r>
        </a:p>
      </dgm:t>
    </dgm:pt>
    <dgm:pt modelId="{86D654D4-9E8D-4259-BF5A-D127F8095366}" type="parTrans" cxnId="{A702FB6F-9137-46D7-980E-D857BCE37C01}">
      <dgm:prSet/>
      <dgm:spPr/>
      <dgm:t>
        <a:bodyPr/>
        <a:lstStyle/>
        <a:p>
          <a:endParaRPr lang="de-DE"/>
        </a:p>
      </dgm:t>
    </dgm:pt>
    <dgm:pt modelId="{A444FD9B-6EDA-4F7B-BA28-B5B251284275}" type="sibTrans" cxnId="{A702FB6F-9137-46D7-980E-D857BCE37C01}">
      <dgm:prSet/>
      <dgm:spPr/>
      <dgm:t>
        <a:bodyPr/>
        <a:lstStyle/>
        <a:p>
          <a:endParaRPr lang="de-DE"/>
        </a:p>
      </dgm:t>
    </dgm:pt>
    <dgm:pt modelId="{8901DBAF-B48D-4A94-A64D-C113C15BF884}">
      <dgm:prSet custT="1"/>
      <dgm:spPr>
        <a:solidFill>
          <a:srgbClr val="4CB4D4">
            <a:alpha val="89804"/>
          </a:srgbClr>
        </a:solidFill>
      </dgm:spPr>
      <dgm:t>
        <a:bodyPr/>
        <a:lstStyle/>
        <a:p>
          <a:pPr algn="l">
            <a:buFont typeface="Arial" panose="020B0604020202020204" pitchFamily="34" charset="0"/>
            <a:buChar char="•"/>
          </a:pPr>
          <a:r>
            <a:rPr lang="de-DE" sz="1400" dirty="0"/>
            <a:t>Verbraucherschutzbestimmungen beim Empfänger</a:t>
          </a:r>
        </a:p>
      </dgm:t>
    </dgm:pt>
    <dgm:pt modelId="{9C5F8E47-9331-4C83-8AD0-6C93CCA584EB}" type="parTrans" cxnId="{76CE3B10-95BE-4DCC-8137-506AFDA99486}">
      <dgm:prSet/>
      <dgm:spPr/>
      <dgm:t>
        <a:bodyPr/>
        <a:lstStyle/>
        <a:p>
          <a:endParaRPr lang="de-DE"/>
        </a:p>
      </dgm:t>
    </dgm:pt>
    <dgm:pt modelId="{55C38152-39A4-48F2-98EC-B98544C4C7FD}" type="sibTrans" cxnId="{76CE3B10-95BE-4DCC-8137-506AFDA99486}">
      <dgm:prSet/>
      <dgm:spPr/>
      <dgm:t>
        <a:bodyPr/>
        <a:lstStyle/>
        <a:p>
          <a:endParaRPr lang="de-DE"/>
        </a:p>
      </dgm:t>
    </dgm:pt>
    <dgm:pt modelId="{5A1A8BD1-71AB-46CB-BCF7-1B0DB90B8429}">
      <dgm:prSet phldrT="[Text]" custT="1"/>
      <dgm:spPr>
        <a:solidFill>
          <a:srgbClr val="4CB4D4">
            <a:alpha val="90000"/>
          </a:srgbClr>
        </a:solidFill>
      </dgm:spPr>
      <dgm:t>
        <a:bodyPr/>
        <a:lstStyle/>
        <a:p>
          <a:pPr algn="l">
            <a:buFontTx/>
            <a:buNone/>
          </a:pPr>
          <a:r>
            <a:rPr lang="de-DE" sz="1400" dirty="0"/>
            <a:t>Rechtsgrundlage:</a:t>
          </a:r>
        </a:p>
      </dgm:t>
    </dgm:pt>
    <dgm:pt modelId="{118C19E7-7341-463E-A32B-4AAB5FB6D8E3}" type="parTrans" cxnId="{0F6E68A3-5C1A-4752-A550-A5ABCA281919}">
      <dgm:prSet/>
      <dgm:spPr/>
      <dgm:t>
        <a:bodyPr/>
        <a:lstStyle/>
        <a:p>
          <a:endParaRPr lang="de-DE"/>
        </a:p>
      </dgm:t>
    </dgm:pt>
    <dgm:pt modelId="{EB030632-D454-4857-BD84-BFFDBD8F7F73}" type="sibTrans" cxnId="{0F6E68A3-5C1A-4752-A550-A5ABCA281919}">
      <dgm:prSet/>
      <dgm:spPr/>
      <dgm:t>
        <a:bodyPr/>
        <a:lstStyle/>
        <a:p>
          <a:endParaRPr lang="de-DE"/>
        </a:p>
      </dgm:t>
    </dgm:pt>
    <dgm:pt modelId="{1167FBB1-95A5-417C-BDC5-75590215FF3F}">
      <dgm:prSet phldrT="[Text]" custT="1"/>
      <dgm:spPr>
        <a:solidFill>
          <a:srgbClr val="4CB4D4">
            <a:alpha val="90000"/>
          </a:srgbClr>
        </a:solidFill>
      </dgm:spPr>
      <dgm:t>
        <a:bodyPr/>
        <a:lstStyle/>
        <a:p>
          <a:pPr algn="l">
            <a:buFont typeface="Arial" panose="020B0604020202020204" pitchFamily="34" charset="0"/>
            <a:buChar char="•"/>
          </a:pPr>
          <a:r>
            <a:rPr lang="de-DE" sz="1400" dirty="0"/>
            <a:t>Ursprungszeugnis</a:t>
          </a:r>
        </a:p>
      </dgm:t>
    </dgm:pt>
    <dgm:pt modelId="{4CBD7C40-E1D1-4B87-97DE-EAE24743961A}" type="parTrans" cxnId="{944C94D3-A7C9-4F0A-8BA9-1FDB5DBBBD80}">
      <dgm:prSet/>
      <dgm:spPr/>
      <dgm:t>
        <a:bodyPr/>
        <a:lstStyle/>
        <a:p>
          <a:endParaRPr lang="de-DE"/>
        </a:p>
      </dgm:t>
    </dgm:pt>
    <dgm:pt modelId="{84DE11C6-3528-4AB0-9264-EA8058D8F46B}" type="sibTrans" cxnId="{944C94D3-A7C9-4F0A-8BA9-1FDB5DBBBD80}">
      <dgm:prSet/>
      <dgm:spPr/>
      <dgm:t>
        <a:bodyPr/>
        <a:lstStyle/>
        <a:p>
          <a:endParaRPr lang="de-DE"/>
        </a:p>
      </dgm:t>
    </dgm:pt>
    <dgm:pt modelId="{5D14899F-73D4-49BD-9528-70A32EA32F20}">
      <dgm:prSet phldrT="[Text]" custT="1"/>
      <dgm:spPr>
        <a:solidFill>
          <a:srgbClr val="4CB4D4">
            <a:alpha val="90000"/>
          </a:srgbClr>
        </a:solidFill>
      </dgm:spPr>
      <dgm:t>
        <a:bodyPr/>
        <a:lstStyle/>
        <a:p>
          <a:pPr algn="l">
            <a:buFont typeface="Arial" panose="020B0604020202020204" pitchFamily="34" charset="0"/>
            <a:buChar char="•"/>
          </a:pPr>
          <a:r>
            <a:rPr lang="de-DE" sz="1400" dirty="0"/>
            <a:t>Art. 59 – 63 Unionszollkodex (UZK)</a:t>
          </a:r>
        </a:p>
      </dgm:t>
    </dgm:pt>
    <dgm:pt modelId="{ACE51204-39E7-4B16-969D-1C9ED5FD5209}" type="parTrans" cxnId="{7DE89B6D-4E86-4425-B483-A90426399EC4}">
      <dgm:prSet/>
      <dgm:spPr/>
      <dgm:t>
        <a:bodyPr/>
        <a:lstStyle/>
        <a:p>
          <a:endParaRPr lang="de-DE"/>
        </a:p>
      </dgm:t>
    </dgm:pt>
    <dgm:pt modelId="{509638C1-ADCA-4A73-BFE8-0B8231172B03}" type="sibTrans" cxnId="{7DE89B6D-4E86-4425-B483-A90426399EC4}">
      <dgm:prSet/>
      <dgm:spPr/>
      <dgm:t>
        <a:bodyPr/>
        <a:lstStyle/>
        <a:p>
          <a:endParaRPr lang="de-DE"/>
        </a:p>
      </dgm:t>
    </dgm:pt>
    <dgm:pt modelId="{A56C74D8-65EC-4B6A-9DA1-E7BCA3AF44C4}">
      <dgm:prSet phldrT="[Text]" custT="1"/>
      <dgm:spPr>
        <a:solidFill>
          <a:srgbClr val="4CB4D4">
            <a:alpha val="90000"/>
          </a:srgbClr>
        </a:solidFill>
      </dgm:spPr>
      <dgm:t>
        <a:bodyPr/>
        <a:lstStyle/>
        <a:p>
          <a:pPr algn="l">
            <a:buFont typeface="Arial" panose="020B0604020202020204" pitchFamily="34" charset="0"/>
            <a:buChar char="•"/>
          </a:pPr>
          <a:r>
            <a:rPr lang="de-DE" sz="1400" dirty="0"/>
            <a:t>Art. 31 – 35 Anhang 22-01 UZK-DA</a:t>
          </a:r>
        </a:p>
      </dgm:t>
    </dgm:pt>
    <dgm:pt modelId="{B21A2F91-2593-47BE-811E-09C9ED302B91}" type="parTrans" cxnId="{4A7A62DB-54B2-4BB8-A319-2C267457F584}">
      <dgm:prSet/>
      <dgm:spPr/>
      <dgm:t>
        <a:bodyPr/>
        <a:lstStyle/>
        <a:p>
          <a:endParaRPr lang="de-DE"/>
        </a:p>
      </dgm:t>
    </dgm:pt>
    <dgm:pt modelId="{2F2B27E6-97CB-4C75-9318-84152F138C50}" type="sibTrans" cxnId="{4A7A62DB-54B2-4BB8-A319-2C267457F584}">
      <dgm:prSet/>
      <dgm:spPr/>
      <dgm:t>
        <a:bodyPr/>
        <a:lstStyle/>
        <a:p>
          <a:endParaRPr lang="de-DE"/>
        </a:p>
      </dgm:t>
    </dgm:pt>
    <dgm:pt modelId="{C8657206-FB89-47F6-8FA8-AB843B4C9D39}">
      <dgm:prSet phldrT="[Text]" custT="1"/>
      <dgm:spPr>
        <a:solidFill>
          <a:srgbClr val="4CB4D4">
            <a:alpha val="90000"/>
          </a:srgbClr>
        </a:solidFill>
      </dgm:spPr>
      <dgm:t>
        <a:bodyPr/>
        <a:lstStyle/>
        <a:p>
          <a:pPr algn="l">
            <a:buFont typeface="Arial" panose="020B0604020202020204" pitchFamily="34" charset="0"/>
            <a:buChar char="•"/>
          </a:pPr>
          <a:r>
            <a:rPr lang="de-DE" sz="1400" dirty="0"/>
            <a:t>Art. 57 – 59 UZK-IA</a:t>
          </a:r>
        </a:p>
      </dgm:t>
    </dgm:pt>
    <dgm:pt modelId="{C80EF9CB-56CF-46BB-A97A-31A87A9AD047}" type="parTrans" cxnId="{03B5F4D1-B58B-4A7F-8B78-AA8E75D827B3}">
      <dgm:prSet/>
      <dgm:spPr/>
      <dgm:t>
        <a:bodyPr/>
        <a:lstStyle/>
        <a:p>
          <a:endParaRPr lang="de-DE"/>
        </a:p>
      </dgm:t>
    </dgm:pt>
    <dgm:pt modelId="{A1DB24BF-B786-4E46-815D-DDE7848601C5}" type="sibTrans" cxnId="{03B5F4D1-B58B-4A7F-8B78-AA8E75D827B3}">
      <dgm:prSet/>
      <dgm:spPr/>
      <dgm:t>
        <a:bodyPr/>
        <a:lstStyle/>
        <a:p>
          <a:endParaRPr lang="de-DE"/>
        </a:p>
      </dgm:t>
    </dgm:pt>
    <dgm:pt modelId="{EA624233-66F8-414D-A93D-EDA245E73DAD}">
      <dgm:prSet phldrT="[Text]" custT="1"/>
      <dgm:spPr>
        <a:solidFill>
          <a:srgbClr val="4CB4D4">
            <a:alpha val="90000"/>
          </a:srgbClr>
        </a:solidFill>
      </dgm:spPr>
      <dgm:t>
        <a:bodyPr/>
        <a:lstStyle/>
        <a:p>
          <a:pPr algn="l">
            <a:buFont typeface="Arial" panose="020B0604020202020204" pitchFamily="34" charset="0"/>
            <a:buNone/>
          </a:pPr>
          <a:r>
            <a:rPr lang="de-DE" sz="1400" dirty="0"/>
            <a:t>Nachweise:</a:t>
          </a:r>
        </a:p>
      </dgm:t>
    </dgm:pt>
    <dgm:pt modelId="{05A74313-D897-42E3-A228-71DBBC5825ED}" type="parTrans" cxnId="{0DC14D47-0BA7-44A1-9B6C-90F07C0A5FDA}">
      <dgm:prSet/>
      <dgm:spPr/>
      <dgm:t>
        <a:bodyPr/>
        <a:lstStyle/>
        <a:p>
          <a:endParaRPr lang="de-DE"/>
        </a:p>
      </dgm:t>
    </dgm:pt>
    <dgm:pt modelId="{716FB81C-4C6B-4F14-9AEB-9F00D883858C}" type="sibTrans" cxnId="{0DC14D47-0BA7-44A1-9B6C-90F07C0A5FDA}">
      <dgm:prSet/>
      <dgm:spPr/>
      <dgm:t>
        <a:bodyPr/>
        <a:lstStyle/>
        <a:p>
          <a:endParaRPr lang="de-DE"/>
        </a:p>
      </dgm:t>
    </dgm:pt>
    <dgm:pt modelId="{A837EE63-50A2-4A06-8BD2-2EF0D05CBBE3}">
      <dgm:prSet phldrT="[Text]" custT="1"/>
      <dgm:spPr>
        <a:solidFill>
          <a:srgbClr val="4CB4D4">
            <a:alpha val="90000"/>
          </a:srgbClr>
        </a:solidFill>
      </dgm:spPr>
      <dgm:t>
        <a:bodyPr/>
        <a:lstStyle/>
        <a:p>
          <a:pPr algn="l">
            <a:buFont typeface="Arial" panose="020B0604020202020204" pitchFamily="34" charset="0"/>
            <a:buNone/>
          </a:pPr>
          <a:endParaRPr lang="de-DE" sz="1400" dirty="0"/>
        </a:p>
      </dgm:t>
    </dgm:pt>
    <dgm:pt modelId="{67F4DB59-3F79-48F8-ADF8-9A877B1B7A11}" type="parTrans" cxnId="{4CDE11BF-1888-4BBB-9F15-F65EFF0E41E5}">
      <dgm:prSet/>
      <dgm:spPr/>
      <dgm:t>
        <a:bodyPr/>
        <a:lstStyle/>
        <a:p>
          <a:endParaRPr lang="de-DE"/>
        </a:p>
      </dgm:t>
    </dgm:pt>
    <dgm:pt modelId="{AB83EA81-EAA0-4D3C-82E5-BA82E3ACF9F7}" type="sibTrans" cxnId="{4CDE11BF-1888-4BBB-9F15-F65EFF0E41E5}">
      <dgm:prSet/>
      <dgm:spPr/>
      <dgm:t>
        <a:bodyPr/>
        <a:lstStyle/>
        <a:p>
          <a:endParaRPr lang="de-DE"/>
        </a:p>
      </dgm:t>
    </dgm:pt>
    <dgm:pt modelId="{3C515449-73F8-451E-BB15-DD543009CA6C}">
      <dgm:prSet phldrT="[Text]" custT="1"/>
      <dgm:spPr>
        <a:solidFill>
          <a:srgbClr val="4CB4D4">
            <a:alpha val="90000"/>
          </a:srgbClr>
        </a:solidFill>
      </dgm:spPr>
      <dgm:t>
        <a:bodyPr/>
        <a:lstStyle/>
        <a:p>
          <a:pPr algn="l">
            <a:buFont typeface="Arial" panose="020B0604020202020204" pitchFamily="34" charset="0"/>
            <a:buNone/>
          </a:pPr>
          <a:endParaRPr lang="de-DE" sz="1400" dirty="0"/>
        </a:p>
      </dgm:t>
    </dgm:pt>
    <dgm:pt modelId="{3E676EB1-15D0-4B53-822B-DF64640AE9D5}" type="parTrans" cxnId="{C629648F-BA26-4EA9-846C-C0BB4DE8397D}">
      <dgm:prSet/>
      <dgm:spPr/>
      <dgm:t>
        <a:bodyPr/>
        <a:lstStyle/>
        <a:p>
          <a:endParaRPr lang="de-DE"/>
        </a:p>
      </dgm:t>
    </dgm:pt>
    <dgm:pt modelId="{C247D08D-3D76-4A09-983B-A3DC2E965884}" type="sibTrans" cxnId="{C629648F-BA26-4EA9-846C-C0BB4DE8397D}">
      <dgm:prSet/>
      <dgm:spPr/>
      <dgm:t>
        <a:bodyPr/>
        <a:lstStyle/>
        <a:p>
          <a:endParaRPr lang="de-DE"/>
        </a:p>
      </dgm:t>
    </dgm:pt>
    <dgm:pt modelId="{8D9A67AE-6F78-4A26-BF28-DE98E7376D63}">
      <dgm:prSet custT="1"/>
      <dgm:spPr>
        <a:solidFill>
          <a:srgbClr val="4CB4D4">
            <a:alpha val="89804"/>
          </a:srgbClr>
        </a:solidFill>
      </dgm:spPr>
      <dgm:t>
        <a:bodyPr/>
        <a:lstStyle/>
        <a:p>
          <a:pPr algn="ctr">
            <a:buFontTx/>
            <a:buNone/>
          </a:pPr>
          <a:r>
            <a:rPr lang="de-DE" sz="1400" b="1" dirty="0"/>
            <a:t>Herkunftsangabe</a:t>
          </a:r>
        </a:p>
      </dgm:t>
    </dgm:pt>
    <dgm:pt modelId="{2D87D6F1-3F6A-43EB-B1B6-631414B0461E}" type="parTrans" cxnId="{87466BF4-C362-486C-9C1F-CAF97B987AC2}">
      <dgm:prSet/>
      <dgm:spPr/>
      <dgm:t>
        <a:bodyPr/>
        <a:lstStyle/>
        <a:p>
          <a:endParaRPr lang="de-DE"/>
        </a:p>
      </dgm:t>
    </dgm:pt>
    <dgm:pt modelId="{C7FD5A05-1266-495A-838E-C3646DDE01CC}" type="sibTrans" cxnId="{87466BF4-C362-486C-9C1F-CAF97B987AC2}">
      <dgm:prSet/>
      <dgm:spPr/>
      <dgm:t>
        <a:bodyPr/>
        <a:lstStyle/>
        <a:p>
          <a:endParaRPr lang="de-DE"/>
        </a:p>
      </dgm:t>
    </dgm:pt>
    <dgm:pt modelId="{FC08D874-837C-409A-B7FC-4D459DE53277}">
      <dgm:prSet custT="1"/>
      <dgm:spPr>
        <a:solidFill>
          <a:srgbClr val="4CB4D4">
            <a:alpha val="89804"/>
          </a:srgbClr>
        </a:solidFill>
      </dgm:spPr>
      <dgm:t>
        <a:bodyPr/>
        <a:lstStyle/>
        <a:p>
          <a:pPr algn="l">
            <a:buFontTx/>
            <a:buNone/>
          </a:pPr>
          <a:endParaRPr lang="de-DE" sz="1400" dirty="0"/>
        </a:p>
      </dgm:t>
    </dgm:pt>
    <dgm:pt modelId="{FF21895A-9438-4D50-8C56-BCF0874530A5}" type="parTrans" cxnId="{C043ADED-442B-4175-A41C-DE231211D7EC}">
      <dgm:prSet/>
      <dgm:spPr/>
      <dgm:t>
        <a:bodyPr/>
        <a:lstStyle/>
        <a:p>
          <a:endParaRPr lang="de-DE"/>
        </a:p>
      </dgm:t>
    </dgm:pt>
    <dgm:pt modelId="{56870E7A-2C3D-4391-A849-CB13882E685F}" type="sibTrans" cxnId="{C043ADED-442B-4175-A41C-DE231211D7EC}">
      <dgm:prSet/>
      <dgm:spPr/>
      <dgm:t>
        <a:bodyPr/>
        <a:lstStyle/>
        <a:p>
          <a:endParaRPr lang="de-DE"/>
        </a:p>
      </dgm:t>
    </dgm:pt>
    <dgm:pt modelId="{7623CC92-94C1-463F-9597-A7B119DE3DB9}">
      <dgm:prSet phldrT="[Text]" custT="1"/>
      <dgm:spPr>
        <a:solidFill>
          <a:srgbClr val="4CB4D4">
            <a:alpha val="90000"/>
          </a:srgbClr>
        </a:solidFill>
      </dgm:spPr>
      <dgm:t>
        <a:bodyPr/>
        <a:lstStyle/>
        <a:p>
          <a:pPr algn="ctr">
            <a:buFontTx/>
            <a:buNone/>
          </a:pPr>
          <a:r>
            <a:rPr lang="de-DE" sz="1400" b="1" dirty="0"/>
            <a:t>Handelspolitischer Ursprung</a:t>
          </a:r>
        </a:p>
      </dgm:t>
    </dgm:pt>
    <dgm:pt modelId="{DF44E320-5E63-461C-A98F-6AC3616BBACD}" type="parTrans" cxnId="{A8B0998C-35BD-4A60-A3C1-7488958A2031}">
      <dgm:prSet/>
      <dgm:spPr/>
      <dgm:t>
        <a:bodyPr/>
        <a:lstStyle/>
        <a:p>
          <a:endParaRPr lang="de-DE"/>
        </a:p>
      </dgm:t>
    </dgm:pt>
    <dgm:pt modelId="{012BAF71-340E-4028-A655-013D175DAB49}" type="sibTrans" cxnId="{A8B0998C-35BD-4A60-A3C1-7488958A2031}">
      <dgm:prSet/>
      <dgm:spPr/>
      <dgm:t>
        <a:bodyPr/>
        <a:lstStyle/>
        <a:p>
          <a:endParaRPr lang="de-DE"/>
        </a:p>
      </dgm:t>
    </dgm:pt>
    <dgm:pt modelId="{0F7C1BB1-B635-490F-B8D1-6509E8022FE2}">
      <dgm:prSet phldrT="[Text]" custT="1"/>
      <dgm:spPr>
        <a:solidFill>
          <a:srgbClr val="4CB4D4">
            <a:alpha val="90000"/>
          </a:srgbClr>
        </a:solidFill>
      </dgm:spPr>
      <dgm:t>
        <a:bodyPr/>
        <a:lstStyle/>
        <a:p>
          <a:pPr algn="ctr">
            <a:buFontTx/>
            <a:buNone/>
          </a:pPr>
          <a:endParaRPr lang="de-DE" sz="1400" b="1" dirty="0"/>
        </a:p>
      </dgm:t>
    </dgm:pt>
    <dgm:pt modelId="{017E1A42-D9F4-4281-AE69-F305A3879ABD}" type="parTrans" cxnId="{1A936254-09F3-4B50-874C-B6B2F6882B8D}">
      <dgm:prSet/>
      <dgm:spPr/>
      <dgm:t>
        <a:bodyPr/>
        <a:lstStyle/>
        <a:p>
          <a:endParaRPr lang="de-DE"/>
        </a:p>
      </dgm:t>
    </dgm:pt>
    <dgm:pt modelId="{B52907E3-9C81-4607-8479-0F712DB82595}" type="sibTrans" cxnId="{1A936254-09F3-4B50-874C-B6B2F6882B8D}">
      <dgm:prSet/>
      <dgm:spPr/>
      <dgm:t>
        <a:bodyPr/>
        <a:lstStyle/>
        <a:p>
          <a:endParaRPr lang="de-DE"/>
        </a:p>
      </dgm:t>
    </dgm:pt>
    <dgm:pt modelId="{E6D9D2FB-7699-42BA-95D1-23071C6BB872}">
      <dgm:prSet phldrT="[Text]" custT="1"/>
      <dgm:spPr>
        <a:solidFill>
          <a:srgbClr val="4CB4D4">
            <a:alpha val="90000"/>
          </a:srgbClr>
        </a:solidFill>
      </dgm:spPr>
      <dgm:t>
        <a:bodyPr/>
        <a:lstStyle/>
        <a:p>
          <a:pPr algn="ctr">
            <a:buFontTx/>
            <a:buNone/>
          </a:pPr>
          <a:r>
            <a:rPr lang="de-DE" sz="1400" b="1" dirty="0"/>
            <a:t>einer Ware</a:t>
          </a:r>
        </a:p>
      </dgm:t>
    </dgm:pt>
    <dgm:pt modelId="{912A4ECF-8B80-45D2-86CD-8F411E797515}" type="parTrans" cxnId="{CE718DC7-BDDD-4984-9E65-C2B3C2639211}">
      <dgm:prSet/>
      <dgm:spPr/>
      <dgm:t>
        <a:bodyPr/>
        <a:lstStyle/>
        <a:p>
          <a:endParaRPr lang="de-DE"/>
        </a:p>
      </dgm:t>
    </dgm:pt>
    <dgm:pt modelId="{65F16181-D87C-4F16-BEE7-2E96714D2D1D}" type="sibTrans" cxnId="{CE718DC7-BDDD-4984-9E65-C2B3C2639211}">
      <dgm:prSet/>
      <dgm:spPr/>
      <dgm:t>
        <a:bodyPr/>
        <a:lstStyle/>
        <a:p>
          <a:endParaRPr lang="de-DE"/>
        </a:p>
      </dgm:t>
    </dgm:pt>
    <dgm:pt modelId="{E6B0CABF-D80A-4BF5-A589-3F4FF3D91057}">
      <dgm:prSet phldrT="[Text]" custT="1"/>
      <dgm:spPr>
        <a:solidFill>
          <a:srgbClr val="4CB4D4">
            <a:alpha val="90000"/>
          </a:srgbClr>
        </a:solidFill>
      </dgm:spPr>
      <dgm:t>
        <a:bodyPr/>
        <a:lstStyle/>
        <a:p>
          <a:pPr algn="l">
            <a:buFont typeface="Arial" panose="020B0604020202020204" pitchFamily="34" charset="0"/>
            <a:buNone/>
          </a:pPr>
          <a:endParaRPr lang="de-DE" sz="1400" dirty="0"/>
        </a:p>
      </dgm:t>
    </dgm:pt>
    <dgm:pt modelId="{C783D807-B2E6-496A-B2C9-A7877519C62C}" type="parTrans" cxnId="{42C5B37D-6E09-4999-9F77-79E95B71C7C4}">
      <dgm:prSet/>
      <dgm:spPr/>
      <dgm:t>
        <a:bodyPr/>
        <a:lstStyle/>
        <a:p>
          <a:endParaRPr lang="de-DE"/>
        </a:p>
      </dgm:t>
    </dgm:pt>
    <dgm:pt modelId="{8B6F6092-EF84-4BB3-8F0F-6CEB7EB778FD}" type="sibTrans" cxnId="{42C5B37D-6E09-4999-9F77-79E95B71C7C4}">
      <dgm:prSet/>
      <dgm:spPr/>
      <dgm:t>
        <a:bodyPr/>
        <a:lstStyle/>
        <a:p>
          <a:endParaRPr lang="de-DE"/>
        </a:p>
      </dgm:t>
    </dgm:pt>
    <dgm:pt modelId="{966DE298-1B25-4DF6-A1FF-185095DCC26A}">
      <dgm:prSet custT="1"/>
      <dgm:spPr>
        <a:solidFill>
          <a:srgbClr val="4CB4D4">
            <a:alpha val="89804"/>
          </a:srgbClr>
        </a:solidFill>
      </dgm:spPr>
      <dgm:t>
        <a:bodyPr/>
        <a:lstStyle/>
        <a:p>
          <a:pPr algn="l">
            <a:buFontTx/>
            <a:buNone/>
          </a:pPr>
          <a:r>
            <a:rPr lang="de-DE" sz="1400" dirty="0"/>
            <a:t>Zuständigkeit:</a:t>
          </a:r>
        </a:p>
      </dgm:t>
    </dgm:pt>
    <dgm:pt modelId="{6ED6CAFA-D1C7-46F8-AE86-26CCA2A9CA2C}" type="parTrans" cxnId="{73B0A7D5-5479-4B67-A7B2-2D19021B1C75}">
      <dgm:prSet/>
      <dgm:spPr/>
      <dgm:t>
        <a:bodyPr/>
        <a:lstStyle/>
        <a:p>
          <a:endParaRPr lang="de-DE"/>
        </a:p>
      </dgm:t>
    </dgm:pt>
    <dgm:pt modelId="{340CFDC5-D15E-425B-BA8B-3EFBB3C1E7C8}" type="sibTrans" cxnId="{73B0A7D5-5479-4B67-A7B2-2D19021B1C75}">
      <dgm:prSet/>
      <dgm:spPr/>
      <dgm:t>
        <a:bodyPr/>
        <a:lstStyle/>
        <a:p>
          <a:endParaRPr lang="de-DE"/>
        </a:p>
      </dgm:t>
    </dgm:pt>
    <dgm:pt modelId="{7B59256D-5D51-473D-844E-10B9DE94F50C}">
      <dgm:prSet custT="1"/>
      <dgm:spPr>
        <a:solidFill>
          <a:srgbClr val="4CB4D4">
            <a:alpha val="89804"/>
          </a:srgbClr>
        </a:solidFill>
      </dgm:spPr>
      <dgm:t>
        <a:bodyPr/>
        <a:lstStyle/>
        <a:p>
          <a:pPr algn="l">
            <a:buFont typeface="Arial" panose="020B0604020202020204" pitchFamily="34" charset="0"/>
            <a:buChar char="•"/>
          </a:pPr>
          <a:endParaRPr lang="de-DE" sz="1400" dirty="0"/>
        </a:p>
      </dgm:t>
    </dgm:pt>
    <dgm:pt modelId="{C713BA69-D19A-42C6-9DF1-8310BE659E3A}" type="parTrans" cxnId="{F8AC5E9D-C6A1-4E86-A3CB-B0722669D68F}">
      <dgm:prSet/>
      <dgm:spPr/>
      <dgm:t>
        <a:bodyPr/>
        <a:lstStyle/>
        <a:p>
          <a:endParaRPr lang="de-DE"/>
        </a:p>
      </dgm:t>
    </dgm:pt>
    <dgm:pt modelId="{87005E37-C54F-4878-A81C-79C4E30A749A}" type="sibTrans" cxnId="{F8AC5E9D-C6A1-4E86-A3CB-B0722669D68F}">
      <dgm:prSet/>
      <dgm:spPr/>
      <dgm:t>
        <a:bodyPr/>
        <a:lstStyle/>
        <a:p>
          <a:endParaRPr lang="de-DE"/>
        </a:p>
      </dgm:t>
    </dgm:pt>
    <dgm:pt modelId="{6C3E60F6-B2C5-4C20-ACE7-1891F562936D}">
      <dgm:prSet custT="1"/>
      <dgm:spPr>
        <a:solidFill>
          <a:srgbClr val="4CB4D4">
            <a:alpha val="89804"/>
          </a:srgbClr>
        </a:solidFill>
      </dgm:spPr>
      <dgm:t>
        <a:bodyPr/>
        <a:lstStyle/>
        <a:p>
          <a:pPr algn="l">
            <a:buFont typeface="Arial" panose="020B0604020202020204" pitchFamily="34" charset="0"/>
            <a:buChar char="•"/>
          </a:pPr>
          <a:r>
            <a:rPr lang="de-DE" sz="1400" dirty="0"/>
            <a:t>Ordnungsämter</a:t>
          </a:r>
        </a:p>
      </dgm:t>
    </dgm:pt>
    <dgm:pt modelId="{E04BD493-93D5-4B62-B698-FE8DA707B970}" type="parTrans" cxnId="{0A52F542-140C-42D0-AD17-9C01449D0069}">
      <dgm:prSet/>
      <dgm:spPr/>
      <dgm:t>
        <a:bodyPr/>
        <a:lstStyle/>
        <a:p>
          <a:endParaRPr lang="de-DE"/>
        </a:p>
      </dgm:t>
    </dgm:pt>
    <dgm:pt modelId="{E2ECAF34-6D8D-4408-80B9-6146E6E9404E}" type="sibTrans" cxnId="{0A52F542-140C-42D0-AD17-9C01449D0069}">
      <dgm:prSet/>
      <dgm:spPr/>
      <dgm:t>
        <a:bodyPr/>
        <a:lstStyle/>
        <a:p>
          <a:endParaRPr lang="de-DE"/>
        </a:p>
      </dgm:t>
    </dgm:pt>
    <dgm:pt modelId="{A2C58ADC-975F-4675-8D78-489FD6987F6C}">
      <dgm:prSet phldrT="[Text]" custT="1"/>
      <dgm:spPr>
        <a:solidFill>
          <a:srgbClr val="4CB4D4">
            <a:alpha val="90000"/>
          </a:srgbClr>
        </a:solidFill>
      </dgm:spPr>
      <dgm:t>
        <a:bodyPr/>
        <a:lstStyle/>
        <a:p>
          <a:pPr algn="l">
            <a:buFontTx/>
            <a:buNone/>
          </a:pPr>
          <a:r>
            <a:rPr lang="de-DE" sz="1400" dirty="0"/>
            <a:t>Zuständigkeit:</a:t>
          </a:r>
        </a:p>
      </dgm:t>
    </dgm:pt>
    <dgm:pt modelId="{3B1E5697-F75E-43A2-B382-F097E6CF38D8}" type="parTrans" cxnId="{C67334EB-5FE8-49B6-8BD1-AFF465BBD3E3}">
      <dgm:prSet/>
      <dgm:spPr/>
      <dgm:t>
        <a:bodyPr/>
        <a:lstStyle/>
        <a:p>
          <a:endParaRPr lang="de-DE"/>
        </a:p>
      </dgm:t>
    </dgm:pt>
    <dgm:pt modelId="{735B9960-E92D-497F-A045-A42D8B7009A3}" type="sibTrans" cxnId="{C67334EB-5FE8-49B6-8BD1-AFF465BBD3E3}">
      <dgm:prSet/>
      <dgm:spPr/>
      <dgm:t>
        <a:bodyPr/>
        <a:lstStyle/>
        <a:p>
          <a:endParaRPr lang="de-DE"/>
        </a:p>
      </dgm:t>
    </dgm:pt>
    <dgm:pt modelId="{B79C2E14-62B7-4C72-8AAF-C8EE1A1C20C2}">
      <dgm:prSet phldrT="[Text]" custT="1"/>
      <dgm:spPr>
        <a:solidFill>
          <a:srgbClr val="4CB4D4">
            <a:alpha val="90000"/>
          </a:srgbClr>
        </a:solidFill>
      </dgm:spPr>
      <dgm:t>
        <a:bodyPr/>
        <a:lstStyle/>
        <a:p>
          <a:pPr algn="l"/>
          <a:endParaRPr lang="de-DE" sz="1400" dirty="0"/>
        </a:p>
      </dgm:t>
    </dgm:pt>
    <dgm:pt modelId="{B403C163-7CFE-4A5B-8AE2-BB1E63324853}" type="parTrans" cxnId="{C243B4FB-A88D-428F-86BA-CC6F1FEE53F2}">
      <dgm:prSet/>
      <dgm:spPr/>
      <dgm:t>
        <a:bodyPr/>
        <a:lstStyle/>
        <a:p>
          <a:endParaRPr lang="de-DE"/>
        </a:p>
      </dgm:t>
    </dgm:pt>
    <dgm:pt modelId="{9A7333C0-8CDE-4BE4-9903-53E1DDFDF9FC}" type="sibTrans" cxnId="{C243B4FB-A88D-428F-86BA-CC6F1FEE53F2}">
      <dgm:prSet/>
      <dgm:spPr/>
      <dgm:t>
        <a:bodyPr/>
        <a:lstStyle/>
        <a:p>
          <a:endParaRPr lang="de-DE"/>
        </a:p>
      </dgm:t>
    </dgm:pt>
    <dgm:pt modelId="{4CD75953-BA78-46A6-8A2D-F250D6EB82D1}">
      <dgm:prSet phldrT="[Text]" custT="1"/>
      <dgm:spPr>
        <a:solidFill>
          <a:srgbClr val="4CB4D4">
            <a:alpha val="90000"/>
          </a:srgbClr>
        </a:solidFill>
      </dgm:spPr>
      <dgm:t>
        <a:bodyPr/>
        <a:lstStyle/>
        <a:p>
          <a:pPr algn="l">
            <a:buFont typeface="Arial" panose="020B0604020202020204" pitchFamily="34" charset="0"/>
            <a:buChar char="•"/>
          </a:pPr>
          <a:r>
            <a:rPr lang="de-DE" sz="1400" dirty="0"/>
            <a:t>Industrie- und Handelskammern</a:t>
          </a:r>
        </a:p>
      </dgm:t>
    </dgm:pt>
    <dgm:pt modelId="{D349A54F-F2B6-4701-A07E-0A157B372AA5}" type="parTrans" cxnId="{A7525063-AF57-497B-ABC2-D1C4FC51AD4E}">
      <dgm:prSet/>
      <dgm:spPr/>
      <dgm:t>
        <a:bodyPr/>
        <a:lstStyle/>
        <a:p>
          <a:endParaRPr lang="de-DE"/>
        </a:p>
      </dgm:t>
    </dgm:pt>
    <dgm:pt modelId="{FC728B04-2083-4902-9377-F3E68F330C6A}" type="sibTrans" cxnId="{A7525063-AF57-497B-ABC2-D1C4FC51AD4E}">
      <dgm:prSet/>
      <dgm:spPr/>
      <dgm:t>
        <a:bodyPr/>
        <a:lstStyle/>
        <a:p>
          <a:endParaRPr lang="de-DE"/>
        </a:p>
      </dgm:t>
    </dgm:pt>
    <dgm:pt modelId="{16FE9E00-BBE5-4EDC-81B6-22F785E1C1F1}">
      <dgm:prSet phldrT="[Text]" custT="1"/>
      <dgm:spPr>
        <a:solidFill>
          <a:srgbClr val="4CB4D4">
            <a:alpha val="90000"/>
          </a:srgbClr>
        </a:solidFill>
      </dgm:spPr>
      <dgm:t>
        <a:bodyPr/>
        <a:lstStyle/>
        <a:p>
          <a:pPr algn="ctr">
            <a:buFontTx/>
            <a:buNone/>
          </a:pPr>
          <a:r>
            <a:rPr lang="de-DE" sz="1400" b="1" dirty="0"/>
            <a:t> einer Ware</a:t>
          </a:r>
        </a:p>
      </dgm:t>
    </dgm:pt>
    <dgm:pt modelId="{70FAF75A-AEFE-461A-9925-F37C75CB9189}" type="parTrans" cxnId="{909F4CEE-007E-45D8-87F0-0D5653069888}">
      <dgm:prSet/>
      <dgm:spPr/>
      <dgm:t>
        <a:bodyPr/>
        <a:lstStyle/>
        <a:p>
          <a:endParaRPr lang="de-DE"/>
        </a:p>
      </dgm:t>
    </dgm:pt>
    <dgm:pt modelId="{BA51E44D-0371-499D-9231-93E89659F7D4}" type="sibTrans" cxnId="{909F4CEE-007E-45D8-87F0-0D5653069888}">
      <dgm:prSet/>
      <dgm:spPr/>
      <dgm:t>
        <a:bodyPr/>
        <a:lstStyle/>
        <a:p>
          <a:endParaRPr lang="de-DE"/>
        </a:p>
      </dgm:t>
    </dgm:pt>
    <dgm:pt modelId="{C4AE8443-D7D5-4679-A764-05C7C646BC7B}">
      <dgm:prSet phldrT="[Text]" custT="1"/>
      <dgm:spPr>
        <a:solidFill>
          <a:srgbClr val="4CB4D4">
            <a:alpha val="90000"/>
          </a:srgbClr>
        </a:solidFill>
      </dgm:spPr>
      <dgm:t>
        <a:bodyPr/>
        <a:lstStyle/>
        <a:p>
          <a:pPr algn="l"/>
          <a:r>
            <a:rPr lang="de-DE" sz="1400" dirty="0"/>
            <a:t>Warenverkehrsbescheinigung EUR.1</a:t>
          </a:r>
        </a:p>
      </dgm:t>
    </dgm:pt>
    <dgm:pt modelId="{373C34D7-56D6-4980-930A-33C84218E1D5}" type="parTrans" cxnId="{88B46F7C-26A9-40A4-95C4-E524B40C8170}">
      <dgm:prSet/>
      <dgm:spPr/>
      <dgm:t>
        <a:bodyPr/>
        <a:lstStyle/>
        <a:p>
          <a:endParaRPr lang="de-DE"/>
        </a:p>
      </dgm:t>
    </dgm:pt>
    <dgm:pt modelId="{4F673D6A-E372-476F-916D-12DBDB4299F0}" type="sibTrans" cxnId="{88B46F7C-26A9-40A4-95C4-E524B40C8170}">
      <dgm:prSet/>
      <dgm:spPr/>
      <dgm:t>
        <a:bodyPr/>
        <a:lstStyle/>
        <a:p>
          <a:endParaRPr lang="de-DE"/>
        </a:p>
      </dgm:t>
    </dgm:pt>
    <dgm:pt modelId="{2D7DDA6E-33FB-4C32-9340-E1F0BDB087B1}">
      <dgm:prSet phldrT="[Text]" custT="1"/>
      <dgm:spPr>
        <a:solidFill>
          <a:srgbClr val="4CB4D4">
            <a:alpha val="90000"/>
          </a:srgbClr>
        </a:solidFill>
      </dgm:spPr>
      <dgm:t>
        <a:bodyPr/>
        <a:lstStyle/>
        <a:p>
          <a:pPr algn="l">
            <a:buFontTx/>
            <a:buNone/>
          </a:pPr>
          <a:r>
            <a:rPr lang="de-DE" sz="1400" dirty="0"/>
            <a:t>Rechtsgrundlage:</a:t>
          </a:r>
        </a:p>
      </dgm:t>
    </dgm:pt>
    <dgm:pt modelId="{2F28E70D-D194-4242-B9F5-7B23A1BF16A4}" type="parTrans" cxnId="{E3D745C0-DE92-445E-A76C-BE547A7CCACE}">
      <dgm:prSet/>
      <dgm:spPr/>
      <dgm:t>
        <a:bodyPr/>
        <a:lstStyle/>
        <a:p>
          <a:endParaRPr lang="de-DE"/>
        </a:p>
      </dgm:t>
    </dgm:pt>
    <dgm:pt modelId="{D53D0D6D-87C3-433F-B264-1FD70FE6B09C}" type="sibTrans" cxnId="{E3D745C0-DE92-445E-A76C-BE547A7CCACE}">
      <dgm:prSet/>
      <dgm:spPr/>
      <dgm:t>
        <a:bodyPr/>
        <a:lstStyle/>
        <a:p>
          <a:endParaRPr lang="de-DE"/>
        </a:p>
      </dgm:t>
    </dgm:pt>
    <dgm:pt modelId="{E784A02D-42C9-4AC0-A427-0C3527392F4A}">
      <dgm:prSet phldrT="[Text]" custT="1"/>
      <dgm:spPr>
        <a:solidFill>
          <a:srgbClr val="4CB4D4">
            <a:alpha val="90000"/>
          </a:srgbClr>
        </a:solidFill>
      </dgm:spPr>
      <dgm:t>
        <a:bodyPr/>
        <a:lstStyle/>
        <a:p>
          <a:pPr algn="l">
            <a:buFontTx/>
            <a:buNone/>
          </a:pPr>
          <a:endParaRPr lang="de-DE" sz="1400" dirty="0"/>
        </a:p>
      </dgm:t>
    </dgm:pt>
    <dgm:pt modelId="{4852789E-8EDF-44B5-9331-7BF379E6E483}" type="parTrans" cxnId="{2AF71482-88AD-4C13-9B1D-99FF58CE37B1}">
      <dgm:prSet/>
      <dgm:spPr/>
      <dgm:t>
        <a:bodyPr/>
        <a:lstStyle/>
        <a:p>
          <a:endParaRPr lang="de-DE"/>
        </a:p>
      </dgm:t>
    </dgm:pt>
    <dgm:pt modelId="{4C3BF890-0501-4D51-B62D-CAFA646C695B}" type="sibTrans" cxnId="{2AF71482-88AD-4C13-9B1D-99FF58CE37B1}">
      <dgm:prSet/>
      <dgm:spPr/>
      <dgm:t>
        <a:bodyPr/>
        <a:lstStyle/>
        <a:p>
          <a:endParaRPr lang="de-DE"/>
        </a:p>
      </dgm:t>
    </dgm:pt>
    <dgm:pt modelId="{64E70515-4AC5-4D41-BC0F-CA322CCE6E3B}">
      <dgm:prSet phldrT="[Text]" custT="1"/>
      <dgm:spPr>
        <a:solidFill>
          <a:srgbClr val="4CB4D4">
            <a:alpha val="90000"/>
          </a:srgbClr>
        </a:solidFill>
      </dgm:spPr>
      <dgm:t>
        <a:bodyPr/>
        <a:lstStyle/>
        <a:p>
          <a:pPr algn="l">
            <a:buFontTx/>
            <a:buNone/>
          </a:pPr>
          <a:r>
            <a:rPr lang="de-DE" sz="1400" dirty="0"/>
            <a:t>Nachweise:</a:t>
          </a:r>
        </a:p>
      </dgm:t>
    </dgm:pt>
    <dgm:pt modelId="{E869A65E-C54C-4412-A9CB-1735AEEA0FAF}" type="parTrans" cxnId="{CBEB4861-18DA-40E9-BB50-9D104E40285B}">
      <dgm:prSet/>
      <dgm:spPr/>
      <dgm:t>
        <a:bodyPr/>
        <a:lstStyle/>
        <a:p>
          <a:endParaRPr lang="de-DE"/>
        </a:p>
      </dgm:t>
    </dgm:pt>
    <dgm:pt modelId="{8E2E6C00-4528-41A1-8D2C-F159FA89AD60}" type="sibTrans" cxnId="{CBEB4861-18DA-40E9-BB50-9D104E40285B}">
      <dgm:prSet/>
      <dgm:spPr/>
      <dgm:t>
        <a:bodyPr/>
        <a:lstStyle/>
        <a:p>
          <a:endParaRPr lang="de-DE"/>
        </a:p>
      </dgm:t>
    </dgm:pt>
    <dgm:pt modelId="{91C1DE5F-16B3-4A41-B8C2-5C3DCA34026A}">
      <dgm:prSet phldrT="[Text]" custT="1"/>
      <dgm:spPr>
        <a:solidFill>
          <a:srgbClr val="4CB4D4">
            <a:alpha val="90000"/>
          </a:srgbClr>
        </a:solidFill>
      </dgm:spPr>
      <dgm:t>
        <a:bodyPr/>
        <a:lstStyle/>
        <a:p>
          <a:pPr algn="l">
            <a:buFontTx/>
            <a:buNone/>
          </a:pPr>
          <a:r>
            <a:rPr lang="de-DE" sz="1400" dirty="0"/>
            <a:t>Ursprungsregeln der einzelne</a:t>
          </a:r>
        </a:p>
      </dgm:t>
    </dgm:pt>
    <dgm:pt modelId="{FF0B44A8-6B03-463E-8959-6867F1DA6016}" type="parTrans" cxnId="{739A2240-0FEC-4163-A7C8-63CB41855A01}">
      <dgm:prSet/>
      <dgm:spPr/>
      <dgm:t>
        <a:bodyPr/>
        <a:lstStyle/>
        <a:p>
          <a:endParaRPr lang="de-DE"/>
        </a:p>
      </dgm:t>
    </dgm:pt>
    <dgm:pt modelId="{6A2AD221-2283-4839-A633-09D35F4F5890}" type="sibTrans" cxnId="{739A2240-0FEC-4163-A7C8-63CB41855A01}">
      <dgm:prSet/>
      <dgm:spPr/>
      <dgm:t>
        <a:bodyPr/>
        <a:lstStyle/>
        <a:p>
          <a:endParaRPr lang="de-DE"/>
        </a:p>
      </dgm:t>
    </dgm:pt>
    <dgm:pt modelId="{F7F67210-110F-451D-A4A4-C495BFFB7305}">
      <dgm:prSet phldrT="[Text]" custT="1"/>
      <dgm:spPr>
        <a:solidFill>
          <a:srgbClr val="4CB4D4">
            <a:alpha val="90000"/>
          </a:srgbClr>
        </a:solidFill>
      </dgm:spPr>
      <dgm:t>
        <a:bodyPr/>
        <a:lstStyle/>
        <a:p>
          <a:pPr algn="l">
            <a:buFontTx/>
            <a:buNone/>
          </a:pPr>
          <a:endParaRPr lang="de-DE" sz="1400" dirty="0"/>
        </a:p>
      </dgm:t>
    </dgm:pt>
    <dgm:pt modelId="{92E28FFF-DD6D-413A-BC03-BE2F6018D2AD}" type="parTrans" cxnId="{80C06F60-6463-4ED1-AC66-F929A46002A5}">
      <dgm:prSet/>
      <dgm:spPr/>
      <dgm:t>
        <a:bodyPr/>
        <a:lstStyle/>
        <a:p>
          <a:endParaRPr lang="de-DE"/>
        </a:p>
      </dgm:t>
    </dgm:pt>
    <dgm:pt modelId="{D66BE0DF-DF72-4C09-AED2-17F255C2B76D}" type="sibTrans" cxnId="{80C06F60-6463-4ED1-AC66-F929A46002A5}">
      <dgm:prSet/>
      <dgm:spPr/>
      <dgm:t>
        <a:bodyPr/>
        <a:lstStyle/>
        <a:p>
          <a:endParaRPr lang="de-DE"/>
        </a:p>
      </dgm:t>
    </dgm:pt>
    <dgm:pt modelId="{D4497150-E6FE-48BF-8E0B-C3FC27534C68}">
      <dgm:prSet phldrT="[Text]" custT="1"/>
      <dgm:spPr>
        <a:solidFill>
          <a:srgbClr val="4CB4D4">
            <a:alpha val="90000"/>
          </a:srgbClr>
        </a:solidFill>
      </dgm:spPr>
      <dgm:t>
        <a:bodyPr/>
        <a:lstStyle/>
        <a:p>
          <a:pPr algn="l">
            <a:buFont typeface="Arial" panose="020B0604020202020204" pitchFamily="34" charset="0"/>
            <a:buChar char="•"/>
          </a:pPr>
          <a:r>
            <a:rPr lang="de-DE" sz="1400" dirty="0"/>
            <a:t>Zollverwaltung</a:t>
          </a:r>
        </a:p>
      </dgm:t>
    </dgm:pt>
    <dgm:pt modelId="{0666609C-11C9-4AD1-B42D-F5E06EFAD5F0}" type="parTrans" cxnId="{F7C801E9-4D30-4564-AC39-70874DF982F5}">
      <dgm:prSet/>
      <dgm:spPr/>
      <dgm:t>
        <a:bodyPr/>
        <a:lstStyle/>
        <a:p>
          <a:endParaRPr lang="de-DE"/>
        </a:p>
      </dgm:t>
    </dgm:pt>
    <dgm:pt modelId="{64F2F7BD-ED6A-4333-AB72-7DAF0E3499FB}" type="sibTrans" cxnId="{F7C801E9-4D30-4564-AC39-70874DF982F5}">
      <dgm:prSet/>
      <dgm:spPr/>
      <dgm:t>
        <a:bodyPr/>
        <a:lstStyle/>
        <a:p>
          <a:endParaRPr lang="de-DE"/>
        </a:p>
      </dgm:t>
    </dgm:pt>
    <dgm:pt modelId="{5E4B6978-9866-4936-8D1F-85A7DEE0D6B8}">
      <dgm:prSet phldrT="[Text]" custT="1"/>
      <dgm:spPr>
        <a:solidFill>
          <a:srgbClr val="4CB4D4">
            <a:alpha val="90000"/>
          </a:srgbClr>
        </a:solidFill>
      </dgm:spPr>
      <dgm:t>
        <a:bodyPr/>
        <a:lstStyle/>
        <a:p>
          <a:pPr algn="l">
            <a:buFontTx/>
            <a:buNone/>
          </a:pPr>
          <a:endParaRPr lang="de-DE" sz="1400" dirty="0"/>
        </a:p>
      </dgm:t>
    </dgm:pt>
    <dgm:pt modelId="{2C924F50-A221-4478-9886-81944D0D73A9}" type="parTrans" cxnId="{B34AC33F-9908-4833-97D3-97A1452BD4D2}">
      <dgm:prSet/>
      <dgm:spPr/>
      <dgm:t>
        <a:bodyPr/>
        <a:lstStyle/>
        <a:p>
          <a:endParaRPr lang="de-DE"/>
        </a:p>
      </dgm:t>
    </dgm:pt>
    <dgm:pt modelId="{928BBF0E-5A03-48D9-ADCD-9D620CAF9FE5}" type="sibTrans" cxnId="{B34AC33F-9908-4833-97D3-97A1452BD4D2}">
      <dgm:prSet/>
      <dgm:spPr/>
      <dgm:t>
        <a:bodyPr/>
        <a:lstStyle/>
        <a:p>
          <a:endParaRPr lang="de-DE"/>
        </a:p>
      </dgm:t>
    </dgm:pt>
    <dgm:pt modelId="{00DCC3E7-4D5A-4446-86C0-5E16631B6224}">
      <dgm:prSet phldrT="[Text]" custT="1"/>
      <dgm:spPr>
        <a:solidFill>
          <a:srgbClr val="4CB4D4">
            <a:alpha val="90000"/>
          </a:srgbClr>
        </a:solidFill>
      </dgm:spPr>
      <dgm:t>
        <a:bodyPr/>
        <a:lstStyle/>
        <a:p>
          <a:pPr algn="l">
            <a:buFontTx/>
            <a:buNone/>
          </a:pPr>
          <a:r>
            <a:rPr lang="de-DE" sz="1400" dirty="0"/>
            <a:t>Präferenzabkommen der EG/EU</a:t>
          </a:r>
        </a:p>
      </dgm:t>
    </dgm:pt>
    <dgm:pt modelId="{F1D9D378-94ED-4948-9EFD-A026DD36067A}" type="parTrans" cxnId="{08FE0F9B-2860-4EC3-908D-D32EE0B277CC}">
      <dgm:prSet/>
      <dgm:spPr/>
      <dgm:t>
        <a:bodyPr/>
        <a:lstStyle/>
        <a:p>
          <a:endParaRPr lang="de-DE"/>
        </a:p>
      </dgm:t>
    </dgm:pt>
    <dgm:pt modelId="{B5231F95-BD66-4A17-A2BA-3120954D8628}" type="sibTrans" cxnId="{08FE0F9B-2860-4EC3-908D-D32EE0B277CC}">
      <dgm:prSet/>
      <dgm:spPr/>
      <dgm:t>
        <a:bodyPr/>
        <a:lstStyle/>
        <a:p>
          <a:endParaRPr lang="de-DE"/>
        </a:p>
      </dgm:t>
    </dgm:pt>
    <dgm:pt modelId="{40BCCDBE-9C54-42B8-B3B5-5D0ADE9B2B30}">
      <dgm:prSet phldrT="[Text]" custT="1"/>
      <dgm:spPr>
        <a:solidFill>
          <a:srgbClr val="4CB4D4">
            <a:alpha val="90000"/>
          </a:srgbClr>
        </a:solidFill>
      </dgm:spPr>
      <dgm:t>
        <a:bodyPr/>
        <a:lstStyle/>
        <a:p>
          <a:pPr algn="l">
            <a:buFontTx/>
            <a:buNone/>
          </a:pPr>
          <a:r>
            <a:rPr lang="de-DE" sz="1400" dirty="0"/>
            <a:t>mit den Ländern</a:t>
          </a:r>
        </a:p>
      </dgm:t>
    </dgm:pt>
    <dgm:pt modelId="{A17EE51D-C1A4-4236-BDC5-D43553E0E39B}" type="parTrans" cxnId="{9D87CCBF-0B85-43F2-8745-CA56576760D3}">
      <dgm:prSet/>
      <dgm:spPr/>
      <dgm:t>
        <a:bodyPr/>
        <a:lstStyle/>
        <a:p>
          <a:endParaRPr lang="de-DE"/>
        </a:p>
      </dgm:t>
    </dgm:pt>
    <dgm:pt modelId="{C07E50BB-0A90-4CA7-8EEC-FC451679D4A1}" type="sibTrans" cxnId="{9D87CCBF-0B85-43F2-8745-CA56576760D3}">
      <dgm:prSet/>
      <dgm:spPr/>
      <dgm:t>
        <a:bodyPr/>
        <a:lstStyle/>
        <a:p>
          <a:endParaRPr lang="de-DE"/>
        </a:p>
      </dgm:t>
    </dgm:pt>
    <dgm:pt modelId="{53280B4F-1AFD-4CD0-8D12-77627A389699}">
      <dgm:prSet phldrT="[Text]" custT="1"/>
      <dgm:spPr>
        <a:solidFill>
          <a:srgbClr val="4CB4D4">
            <a:alpha val="90000"/>
          </a:srgbClr>
        </a:solidFill>
      </dgm:spPr>
      <dgm:t>
        <a:bodyPr/>
        <a:lstStyle/>
        <a:p>
          <a:pPr algn="l">
            <a:buFontTx/>
            <a:buNone/>
          </a:pPr>
          <a:endParaRPr lang="de-DE" sz="1400" dirty="0"/>
        </a:p>
      </dgm:t>
    </dgm:pt>
    <dgm:pt modelId="{69F047D1-C903-4B2A-90DE-7D5E1B1DAFFC}" type="parTrans" cxnId="{D01EC9F3-3F96-48A6-80F3-59950198F003}">
      <dgm:prSet/>
      <dgm:spPr/>
    </dgm:pt>
    <dgm:pt modelId="{A3C6A52A-A39F-4ED6-8DC3-2C4903331701}" type="sibTrans" cxnId="{D01EC9F3-3F96-48A6-80F3-59950198F003}">
      <dgm:prSet/>
      <dgm:spPr/>
    </dgm:pt>
    <dgm:pt modelId="{DB3DC4AD-6A81-4691-957B-B2EFA433223F}">
      <dgm:prSet phldrT="[Text]" custT="1"/>
      <dgm:spPr>
        <a:solidFill>
          <a:srgbClr val="4CB4D4">
            <a:alpha val="90000"/>
          </a:srgbClr>
        </a:solidFill>
      </dgm:spPr>
      <dgm:t>
        <a:bodyPr/>
        <a:lstStyle/>
        <a:p>
          <a:pPr algn="l">
            <a:buFontTx/>
            <a:buNone/>
          </a:pPr>
          <a:endParaRPr lang="de-DE" sz="1400" dirty="0"/>
        </a:p>
      </dgm:t>
    </dgm:pt>
    <dgm:pt modelId="{9897061C-0108-4A03-B828-91D626A09815}" type="parTrans" cxnId="{BC6C6364-6A19-443E-AB66-86910B3B47D6}">
      <dgm:prSet/>
      <dgm:spPr/>
    </dgm:pt>
    <dgm:pt modelId="{0907FF56-ED7C-4A25-891E-B1161D6895C1}" type="sibTrans" cxnId="{BC6C6364-6A19-443E-AB66-86910B3B47D6}">
      <dgm:prSet/>
      <dgm:spPr/>
    </dgm:pt>
    <dgm:pt modelId="{7F39EF9F-610C-4AD5-AA70-F6B0B44B4911}">
      <dgm:prSet phldrT="[Text]" custT="1"/>
      <dgm:spPr>
        <a:solidFill>
          <a:srgbClr val="4CB4D4">
            <a:alpha val="90000"/>
          </a:srgbClr>
        </a:solidFill>
      </dgm:spPr>
      <dgm:t>
        <a:bodyPr/>
        <a:lstStyle/>
        <a:p>
          <a:pPr algn="l">
            <a:buFont typeface="Arial" panose="020B0604020202020204" pitchFamily="34" charset="0"/>
            <a:buChar char="•"/>
          </a:pPr>
          <a:r>
            <a:rPr lang="de-DE" sz="1400" dirty="0"/>
            <a:t>Lieferantenerklärung </a:t>
          </a:r>
        </a:p>
      </dgm:t>
    </dgm:pt>
    <dgm:pt modelId="{056B6D32-ED7E-47B1-887A-376654733937}" type="parTrans" cxnId="{F2AB811C-2AB1-4FCC-B0B0-ADB071B33A67}">
      <dgm:prSet/>
      <dgm:spPr/>
    </dgm:pt>
    <dgm:pt modelId="{07AEEC0B-A53E-4DCB-BB10-78A5E7778FE1}" type="sibTrans" cxnId="{F2AB811C-2AB1-4FCC-B0B0-ADB071B33A67}">
      <dgm:prSet/>
      <dgm:spPr/>
    </dgm:pt>
    <dgm:pt modelId="{F1A9E829-9E20-473E-A203-546CE9417B58}">
      <dgm:prSet custT="1"/>
      <dgm:spPr>
        <a:solidFill>
          <a:srgbClr val="4CB4D4">
            <a:alpha val="89804"/>
          </a:srgbClr>
        </a:solidFill>
      </dgm:spPr>
      <dgm:t>
        <a:bodyPr/>
        <a:lstStyle/>
        <a:p>
          <a:pPr algn="ctr">
            <a:buFontTx/>
            <a:buNone/>
          </a:pPr>
          <a:endParaRPr lang="de-DE" sz="1400" b="1" dirty="0"/>
        </a:p>
      </dgm:t>
    </dgm:pt>
    <dgm:pt modelId="{09966450-7EB3-40EF-8419-FD0A5B9C1F33}" type="parTrans" cxnId="{39CA4D09-8359-4CE2-A86A-E3DB12E84640}">
      <dgm:prSet/>
      <dgm:spPr/>
    </dgm:pt>
    <dgm:pt modelId="{D86F27E8-4D17-4FF0-90E5-B88F2E9A8F58}" type="sibTrans" cxnId="{39CA4D09-8359-4CE2-A86A-E3DB12E84640}">
      <dgm:prSet/>
      <dgm:spPr/>
    </dgm:pt>
    <dgm:pt modelId="{B4109565-AA81-4FDF-871F-9B34E3F99EF1}" type="pres">
      <dgm:prSet presAssocID="{385B74F5-9ED8-4B7E-B878-DEEB93BDD34B}" presName="Name0" presStyleCnt="0">
        <dgm:presLayoutVars>
          <dgm:dir/>
          <dgm:animLvl val="lvl"/>
          <dgm:resizeHandles val="exact"/>
        </dgm:presLayoutVars>
      </dgm:prSet>
      <dgm:spPr/>
    </dgm:pt>
    <dgm:pt modelId="{13EB7A7D-DBA6-463E-A741-64A54B3AA6D1}" type="pres">
      <dgm:prSet presAssocID="{EB49E9C6-9116-4870-9B53-9799DAAB6CFB}" presName="composite" presStyleCnt="0"/>
      <dgm:spPr/>
    </dgm:pt>
    <dgm:pt modelId="{AB5ADBD9-EC1F-49FF-BE2C-00399C50BA22}" type="pres">
      <dgm:prSet presAssocID="{EB49E9C6-9116-4870-9B53-9799DAAB6CFB}" presName="parTx" presStyleLbl="alignNode1" presStyleIdx="0" presStyleCnt="3" custLinFactY="-81734" custLinFactNeighborX="-103" custLinFactNeighborY="-100000">
        <dgm:presLayoutVars>
          <dgm:chMax val="0"/>
          <dgm:chPref val="0"/>
          <dgm:bulletEnabled val="1"/>
        </dgm:presLayoutVars>
      </dgm:prSet>
      <dgm:spPr/>
    </dgm:pt>
    <dgm:pt modelId="{A5FD154F-4755-4C8F-84E3-9557C9ECD62D}" type="pres">
      <dgm:prSet presAssocID="{EB49E9C6-9116-4870-9B53-9799DAAB6CFB}" presName="desTx" presStyleLbl="alignAccFollowNode1" presStyleIdx="0" presStyleCnt="3" custLinFactNeighborX="-968" custLinFactNeighborY="-1071">
        <dgm:presLayoutVars>
          <dgm:bulletEnabled val="1"/>
        </dgm:presLayoutVars>
      </dgm:prSet>
      <dgm:spPr/>
    </dgm:pt>
    <dgm:pt modelId="{9B591A51-FBB7-4F59-97A8-F71585FEE636}" type="pres">
      <dgm:prSet presAssocID="{F5CF86E3-8D21-4E69-86EC-E3E3D3D199A6}" presName="space" presStyleCnt="0"/>
      <dgm:spPr/>
    </dgm:pt>
    <dgm:pt modelId="{1657E1DF-1621-471C-9594-D4EB8E133C64}" type="pres">
      <dgm:prSet presAssocID="{0E92309C-44A4-45A7-A3DD-C53DC0D2E250}" presName="composite" presStyleCnt="0"/>
      <dgm:spPr/>
    </dgm:pt>
    <dgm:pt modelId="{204AC75C-9D90-4DE7-A7D4-84B9D919C528}" type="pres">
      <dgm:prSet presAssocID="{0E92309C-44A4-45A7-A3DD-C53DC0D2E250}" presName="parTx" presStyleLbl="alignNode1" presStyleIdx="1" presStyleCnt="3" custLinFactY="-79596" custLinFactNeighborY="-100000">
        <dgm:presLayoutVars>
          <dgm:chMax val="0"/>
          <dgm:chPref val="0"/>
          <dgm:bulletEnabled val="1"/>
        </dgm:presLayoutVars>
      </dgm:prSet>
      <dgm:spPr/>
    </dgm:pt>
    <dgm:pt modelId="{F040AB75-849A-4FC1-A662-3256B227B6B6}" type="pres">
      <dgm:prSet presAssocID="{0E92309C-44A4-45A7-A3DD-C53DC0D2E250}" presName="desTx" presStyleLbl="alignAccFollowNode1" presStyleIdx="1" presStyleCnt="3" custLinFactNeighborX="-173" custLinFactNeighborY="-735">
        <dgm:presLayoutVars>
          <dgm:bulletEnabled val="1"/>
        </dgm:presLayoutVars>
      </dgm:prSet>
      <dgm:spPr/>
    </dgm:pt>
    <dgm:pt modelId="{C15CBA5C-3EAB-4D11-84B8-145FDC0422D7}" type="pres">
      <dgm:prSet presAssocID="{AEE25C65-E8A3-4953-87E5-6F68E18C1726}" presName="space" presStyleCnt="0"/>
      <dgm:spPr/>
    </dgm:pt>
    <dgm:pt modelId="{24EE87B1-F3E3-4331-9486-2AE61058725C}" type="pres">
      <dgm:prSet presAssocID="{F3B5BDED-375A-47A5-9825-3B79131990D0}" presName="composite" presStyleCnt="0"/>
      <dgm:spPr/>
    </dgm:pt>
    <dgm:pt modelId="{A79544B3-D691-4F69-B4C6-4E5F2681F4B0}" type="pres">
      <dgm:prSet presAssocID="{F3B5BDED-375A-47A5-9825-3B79131990D0}" presName="parTx" presStyleLbl="alignNode1" presStyleIdx="2" presStyleCnt="3" custLinFactY="-78527" custLinFactNeighborX="103" custLinFactNeighborY="-100000">
        <dgm:presLayoutVars>
          <dgm:chMax val="0"/>
          <dgm:chPref val="0"/>
          <dgm:bulletEnabled val="1"/>
        </dgm:presLayoutVars>
      </dgm:prSet>
      <dgm:spPr/>
    </dgm:pt>
    <dgm:pt modelId="{3C33E29B-F0E9-4B11-A566-5FD8550A4FB5}" type="pres">
      <dgm:prSet presAssocID="{F3B5BDED-375A-47A5-9825-3B79131990D0}" presName="desTx" presStyleLbl="alignAccFollowNode1" presStyleIdx="2" presStyleCnt="3" custLinFactNeighborX="103" custLinFactNeighborY="-619">
        <dgm:presLayoutVars>
          <dgm:bulletEnabled val="1"/>
        </dgm:presLayoutVars>
      </dgm:prSet>
      <dgm:spPr/>
    </dgm:pt>
  </dgm:ptLst>
  <dgm:cxnLst>
    <dgm:cxn modelId="{89258101-27F0-4FFA-B52E-8ED4C490E947}" type="presOf" srcId="{5E4B6978-9866-4936-8D1F-85A7DEE0D6B8}" destId="{3C33E29B-F0E9-4B11-A566-5FD8550A4FB5}" srcOrd="0" destOrd="14" presId="urn:microsoft.com/office/officeart/2005/8/layout/hList1"/>
    <dgm:cxn modelId="{F8033502-C920-4B95-B48F-D5947DF88CA1}" type="presOf" srcId="{7623CC92-94C1-463F-9597-A7B119DE3DB9}" destId="{F040AB75-849A-4FC1-A662-3256B227B6B6}" srcOrd="0" destOrd="0" presId="urn:microsoft.com/office/officeart/2005/8/layout/hList1"/>
    <dgm:cxn modelId="{C3EB4604-A827-4DE4-89D4-538B2A5FDF19}" type="presOf" srcId="{40BCCDBE-9C54-42B8-B3B5-5D0ADE9B2B30}" destId="{3C33E29B-F0E9-4B11-A566-5FD8550A4FB5}" srcOrd="0" destOrd="6" presId="urn:microsoft.com/office/officeart/2005/8/layout/hList1"/>
    <dgm:cxn modelId="{39CA4D09-8359-4CE2-A86A-E3DB12E84640}" srcId="{EB49E9C6-9116-4870-9B53-9799DAAB6CFB}" destId="{F1A9E829-9E20-473E-A203-546CE9417B58}" srcOrd="1" destOrd="0" parTransId="{09966450-7EB3-40EF-8419-FD0A5B9C1F33}" sibTransId="{D86F27E8-4D17-4FF0-90E5-B88F2E9A8F58}"/>
    <dgm:cxn modelId="{BD5BF00F-E2C2-4865-8D09-54A44FF89F5F}" type="presOf" srcId="{EA624233-66F8-414D-A93D-EDA245E73DAD}" destId="{F040AB75-849A-4FC1-A662-3256B227B6B6}" srcOrd="0" destOrd="10" presId="urn:microsoft.com/office/officeart/2005/8/layout/hList1"/>
    <dgm:cxn modelId="{76CE3B10-95BE-4DCC-8137-506AFDA99486}" srcId="{EB49E9C6-9116-4870-9B53-9799DAAB6CFB}" destId="{8901DBAF-B48D-4A94-A64D-C113C15BF884}" srcOrd="10" destOrd="0" parTransId="{9C5F8E47-9331-4C83-8AD0-6C93CCA584EB}" sibTransId="{55C38152-39A4-48F2-98EC-B98544C4C7FD}"/>
    <dgm:cxn modelId="{4CD45010-4966-4FC8-945F-14CD323022D4}" type="presOf" srcId="{A2C58ADC-975F-4675-8D78-489FD6987F6C}" destId="{F040AB75-849A-4FC1-A662-3256B227B6B6}" srcOrd="0" destOrd="15" presId="urn:microsoft.com/office/officeart/2005/8/layout/hList1"/>
    <dgm:cxn modelId="{01C35A10-E772-42D7-AB57-E4CD53E8706D}" type="presOf" srcId="{D4497150-E6FE-48BF-8E0B-C3FC27534C68}" destId="{3C33E29B-F0E9-4B11-A566-5FD8550A4FB5}" srcOrd="0" destOrd="16" presId="urn:microsoft.com/office/officeart/2005/8/layout/hList1"/>
    <dgm:cxn modelId="{63B38317-2E95-4C0A-8DAC-E273C63F679B}" type="presOf" srcId="{0F7C1BB1-B635-490F-B8D1-6509E8022FE2}" destId="{F040AB75-849A-4FC1-A662-3256B227B6B6}" srcOrd="0" destOrd="2" presId="urn:microsoft.com/office/officeart/2005/8/layout/hList1"/>
    <dgm:cxn modelId="{8D542018-F8CD-4BDC-A3CA-5F1C25064ED7}" type="presOf" srcId="{2D7DDA6E-33FB-4C32-9340-E1F0BDB087B1}" destId="{3C33E29B-F0E9-4B11-A566-5FD8550A4FB5}" srcOrd="0" destOrd="3" presId="urn:microsoft.com/office/officeart/2005/8/layout/hList1"/>
    <dgm:cxn modelId="{F2AB811C-2AB1-4FCC-B0B0-ADB071B33A67}" srcId="{F3B5BDED-375A-47A5-9825-3B79131990D0}" destId="{7F39EF9F-610C-4AD5-AA70-F6B0B44B4911}" srcOrd="13" destOrd="0" parTransId="{056B6D32-ED7E-47B1-887A-376654733937}" sibTransId="{07AEEC0B-A53E-4DCB-BB10-78A5E7778FE1}"/>
    <dgm:cxn modelId="{16B62F1F-F1F6-4DE8-B6AE-2E17832F22E6}" type="presOf" srcId="{FC08D874-837C-409A-B7FC-4D459DE53277}" destId="{A5FD154F-4755-4C8F-84E3-9557C9ECD62D}" srcOrd="0" destOrd="2" presId="urn:microsoft.com/office/officeart/2005/8/layout/hList1"/>
    <dgm:cxn modelId="{7F8D401F-B8FA-4072-9FAD-300B03D385FE}" srcId="{385B74F5-9ED8-4B7E-B878-DEEB93BDD34B}" destId="{0E92309C-44A4-45A7-A3DD-C53DC0D2E250}" srcOrd="1" destOrd="0" parTransId="{67646DD1-1063-4BAA-81C9-08044D66A476}" sibTransId="{AEE25C65-E8A3-4953-87E5-6F68E18C1726}"/>
    <dgm:cxn modelId="{2DF96127-5511-4532-B706-38C8A1EE33AD}" srcId="{EB49E9C6-9116-4870-9B53-9799DAAB6CFB}" destId="{42C10CC7-59DC-4DB4-AA5D-A323A6CAE31F}" srcOrd="7" destOrd="0" parTransId="{85EDEC0A-1AB7-4C71-9E53-28C16A6D80BB}" sibTransId="{23EA0A6F-96B4-419B-86F3-230B496FD76F}"/>
    <dgm:cxn modelId="{D35BCD28-EC38-43B5-B27E-96F9C73EED20}" srcId="{F3B5BDED-375A-47A5-9825-3B79131990D0}" destId="{C0F71280-93E4-441F-85A7-62E86835E9C0}" srcOrd="12" destOrd="0" parTransId="{761AA1BC-6065-4354-9067-A1BB7B78956D}" sibTransId="{17F4F3A0-00FE-4040-B237-87C7BBBF7E59}"/>
    <dgm:cxn modelId="{8296762B-C8D4-43E6-A245-54E3E7D3509D}" type="presOf" srcId="{5D14899F-73D4-49BD-9528-70A32EA32F20}" destId="{F040AB75-849A-4FC1-A662-3256B227B6B6}" srcOrd="0" destOrd="4" presId="urn:microsoft.com/office/officeart/2005/8/layout/hList1"/>
    <dgm:cxn modelId="{2068F737-967A-44B7-8DAC-D909482FAC0D}" srcId="{F3B5BDED-375A-47A5-9825-3B79131990D0}" destId="{D9F19159-81FA-4A15-B9F3-9F322926D840}" srcOrd="0" destOrd="0" parTransId="{5B376471-80AF-4C22-859C-264A27E22EB2}" sibTransId="{7F16C50F-2F5A-4E21-9616-BCF53AFF47F3}"/>
    <dgm:cxn modelId="{CE150E3B-9C58-4E89-BEAB-B142CBA00CDA}" srcId="{385B74F5-9ED8-4B7E-B878-DEEB93BDD34B}" destId="{EB49E9C6-9116-4870-9B53-9799DAAB6CFB}" srcOrd="0" destOrd="0" parTransId="{DA965648-D970-4CDB-9A39-6E00E8B2051C}" sibTransId="{F5CF86E3-8D21-4E69-86EC-E3E3D3D199A6}"/>
    <dgm:cxn modelId="{45A4A43E-230D-4446-A48E-D3F3F83CC55D}" type="presOf" srcId="{79A5DFDD-69BA-4F04-86F3-C106C16041F5}" destId="{A5FD154F-4755-4C8F-84E3-9557C9ECD62D}" srcOrd="0" destOrd="6" presId="urn:microsoft.com/office/officeart/2005/8/layout/hList1"/>
    <dgm:cxn modelId="{B34AC33F-9908-4833-97D3-97A1452BD4D2}" srcId="{F3B5BDED-375A-47A5-9825-3B79131990D0}" destId="{5E4B6978-9866-4936-8D1F-85A7DEE0D6B8}" srcOrd="14" destOrd="0" parTransId="{2C924F50-A221-4478-9886-81944D0D73A9}" sibTransId="{928BBF0E-5A03-48D9-ADCD-9D620CAF9FE5}"/>
    <dgm:cxn modelId="{739A2240-0FEC-4163-A7C8-63CB41855A01}" srcId="{F3B5BDED-375A-47A5-9825-3B79131990D0}" destId="{91C1DE5F-16B3-4A41-B8C2-5C3DCA34026A}" srcOrd="4" destOrd="0" parTransId="{FF0B44A8-6B03-463E-8959-6867F1DA6016}" sibTransId="{6A2AD221-2283-4839-A633-09D35F4F5890}"/>
    <dgm:cxn modelId="{FFF8555D-B4AA-4EA8-85F4-E395EBA975B8}" type="presOf" srcId="{3C515449-73F8-451E-BB15-DD543009CA6C}" destId="{F040AB75-849A-4FC1-A662-3256B227B6B6}" srcOrd="0" destOrd="9" presId="urn:microsoft.com/office/officeart/2005/8/layout/hList1"/>
    <dgm:cxn modelId="{86F8B15E-977A-4262-8C69-4D996225F609}" type="presOf" srcId="{E784A02D-42C9-4AC0-A427-0C3527392F4A}" destId="{3C33E29B-F0E9-4B11-A566-5FD8550A4FB5}" srcOrd="0" destOrd="2" presId="urn:microsoft.com/office/officeart/2005/8/layout/hList1"/>
    <dgm:cxn modelId="{015A715F-A7C8-4DDC-8DA0-730C2E89B416}" type="presOf" srcId="{966DE298-1B25-4DF6-A1FF-185095DCC26A}" destId="{A5FD154F-4755-4C8F-84E3-9557C9ECD62D}" srcOrd="0" destOrd="12" presId="urn:microsoft.com/office/officeart/2005/8/layout/hList1"/>
    <dgm:cxn modelId="{80C06F60-6463-4ED1-AC66-F929A46002A5}" srcId="{F3B5BDED-375A-47A5-9825-3B79131990D0}" destId="{F7F67210-110F-451D-A4A4-C495BFFB7305}" srcOrd="7" destOrd="0" parTransId="{92E28FFF-DD6D-413A-BC03-BE2F6018D2AD}" sibTransId="{D66BE0DF-DF72-4C09-AED2-17F255C2B76D}"/>
    <dgm:cxn modelId="{CBEB4861-18DA-40E9-BB50-9D104E40285B}" srcId="{F3B5BDED-375A-47A5-9825-3B79131990D0}" destId="{64E70515-4AC5-4D41-BC0F-CA322CCE6E3B}" srcOrd="10" destOrd="0" parTransId="{E869A65E-C54C-4412-A9CB-1735AEEA0FAF}" sibTransId="{8E2E6C00-4528-41A1-8D2C-F159FA89AD60}"/>
    <dgm:cxn modelId="{57C57061-302A-4544-BCB6-F24594F21FBE}" type="presOf" srcId="{836E3F41-BA68-461B-AA85-DD8E6B5FE2DE}" destId="{3C33E29B-F0E9-4B11-A566-5FD8550A4FB5}" srcOrd="0" destOrd="15" presId="urn:microsoft.com/office/officeart/2005/8/layout/hList1"/>
    <dgm:cxn modelId="{0A52F542-140C-42D0-AD17-9C01449D0069}" srcId="{EB49E9C6-9116-4870-9B53-9799DAAB6CFB}" destId="{6C3E60F6-B2C5-4C20-ACE7-1891F562936D}" srcOrd="13" destOrd="0" parTransId="{E04BD493-93D5-4B62-B698-FE8DA707B970}" sibTransId="{E2ECAF34-6D8D-4408-80B9-6146E6E9404E}"/>
    <dgm:cxn modelId="{6FED0F43-BAC9-4E6E-97DE-1BE98C52361E}" type="presOf" srcId="{8901DBAF-B48D-4A94-A64D-C113C15BF884}" destId="{A5FD154F-4755-4C8F-84E3-9557C9ECD62D}" srcOrd="0" destOrd="10" presId="urn:microsoft.com/office/officeart/2005/8/layout/hList1"/>
    <dgm:cxn modelId="{A7525063-AF57-497B-ABC2-D1C4FC51AD4E}" srcId="{0E92309C-44A4-45A7-A3DD-C53DC0D2E250}" destId="{4CD75953-BA78-46A6-8A2D-F250D6EB82D1}" srcOrd="16" destOrd="0" parTransId="{D349A54F-F2B6-4701-A07E-0A157B372AA5}" sibTransId="{FC728B04-2083-4902-9377-F3E68F330C6A}"/>
    <dgm:cxn modelId="{E5DDFD43-89F8-4534-B504-4D8DBA558D83}" type="presOf" srcId="{5A1A8BD1-71AB-46CB-BCF7-1B0DB90B8429}" destId="{F040AB75-849A-4FC1-A662-3256B227B6B6}" srcOrd="0" destOrd="3" presId="urn:microsoft.com/office/officeart/2005/8/layout/hList1"/>
    <dgm:cxn modelId="{BC6C6364-6A19-443E-AB66-86910B3B47D6}" srcId="{F3B5BDED-375A-47A5-9825-3B79131990D0}" destId="{DB3DC4AD-6A81-4691-957B-B2EFA433223F}" srcOrd="9" destOrd="0" parTransId="{9897061C-0108-4A03-B828-91D626A09815}" sibTransId="{0907FF56-ED7C-4A25-891E-B1161D6895C1}"/>
    <dgm:cxn modelId="{CD35D664-B8A6-447A-9F2D-3BD2D2E890CC}" type="presOf" srcId="{48C7E64A-AAE2-4F71-BBC1-77B97A5F10C0}" destId="{A5FD154F-4755-4C8F-84E3-9557C9ECD62D}" srcOrd="0" destOrd="8" presId="urn:microsoft.com/office/officeart/2005/8/layout/hList1"/>
    <dgm:cxn modelId="{0DC14D47-0BA7-44A1-9B6C-90F07C0A5FDA}" srcId="{0E92309C-44A4-45A7-A3DD-C53DC0D2E250}" destId="{EA624233-66F8-414D-A93D-EDA245E73DAD}" srcOrd="10" destOrd="0" parTransId="{05A74313-D897-42E3-A228-71DBBC5825ED}" sibTransId="{716FB81C-4C6B-4F14-9AEB-9F00D883858C}"/>
    <dgm:cxn modelId="{42FE126C-7092-44EE-8E3F-288267B07995}" type="presOf" srcId="{6C3E60F6-B2C5-4C20-ACE7-1891F562936D}" destId="{A5FD154F-4755-4C8F-84E3-9557C9ECD62D}" srcOrd="0" destOrd="13" presId="urn:microsoft.com/office/officeart/2005/8/layout/hList1"/>
    <dgm:cxn modelId="{8D9CDD6C-DBCD-4D8D-8FDC-1C02983955AC}" type="presOf" srcId="{E6D9D2FB-7699-42BA-95D1-23071C6BB872}" destId="{F040AB75-849A-4FC1-A662-3256B227B6B6}" srcOrd="0" destOrd="1" presId="urn:microsoft.com/office/officeart/2005/8/layout/hList1"/>
    <dgm:cxn modelId="{7DE89B6D-4E86-4425-B483-A90426399EC4}" srcId="{0E92309C-44A4-45A7-A3DD-C53DC0D2E250}" destId="{5D14899F-73D4-49BD-9528-70A32EA32F20}" srcOrd="4" destOrd="0" parTransId="{ACE51204-39E7-4B16-969D-1C9ED5FD5209}" sibTransId="{509638C1-ADCA-4A73-BFE8-0B8231172B03}"/>
    <dgm:cxn modelId="{A702FB6F-9137-46D7-980E-D857BCE37C01}" srcId="{EB49E9C6-9116-4870-9B53-9799DAAB6CFB}" destId="{C99B1FB0-015E-46B8-961E-41822BC51DAB}" srcOrd="9" destOrd="0" parTransId="{86D654D4-9E8D-4259-BF5A-D127F8095366}" sibTransId="{A444FD9B-6EDA-4F7B-BA28-B5B251284275}"/>
    <dgm:cxn modelId="{08F54A70-7183-4C5D-9B40-E2441262C727}" type="presOf" srcId="{385B74F5-9ED8-4B7E-B878-DEEB93BDD34B}" destId="{B4109565-AA81-4FDF-871F-9B34E3F99EF1}" srcOrd="0" destOrd="0" presId="urn:microsoft.com/office/officeart/2005/8/layout/hList1"/>
    <dgm:cxn modelId="{1E972F71-42ED-4A38-B743-FAA70E8C7F05}" type="presOf" srcId="{91C1DE5F-16B3-4A41-B8C2-5C3DCA34026A}" destId="{3C33E29B-F0E9-4B11-A566-5FD8550A4FB5}" srcOrd="0" destOrd="4" presId="urn:microsoft.com/office/officeart/2005/8/layout/hList1"/>
    <dgm:cxn modelId="{1A936254-09F3-4B50-874C-B6B2F6882B8D}" srcId="{0E92309C-44A4-45A7-A3DD-C53DC0D2E250}" destId="{0F7C1BB1-B635-490F-B8D1-6509E8022FE2}" srcOrd="2" destOrd="0" parTransId="{017E1A42-D9F4-4281-AE69-F305A3879ABD}" sibTransId="{B52907E3-9C81-4607-8479-0F712DB82595}"/>
    <dgm:cxn modelId="{F754CE55-9D2A-4106-9210-773358902918}" srcId="{F3B5BDED-375A-47A5-9825-3B79131990D0}" destId="{836E3F41-BA68-461B-AA85-DD8E6B5FE2DE}" srcOrd="15" destOrd="0" parTransId="{B824C561-5B20-4714-AB47-25208BBE9294}" sibTransId="{4D1CADDF-F935-493B-A5DC-650E0237C3C3}"/>
    <dgm:cxn modelId="{B5E91576-A6B8-4DB7-9CD5-045D3757AE1B}" type="presOf" srcId="{00DCC3E7-4D5A-4446-86C0-5E16631B6224}" destId="{3C33E29B-F0E9-4B11-A566-5FD8550A4FB5}" srcOrd="0" destOrd="5" presId="urn:microsoft.com/office/officeart/2005/8/layout/hList1"/>
    <dgm:cxn modelId="{50188676-CE5A-4079-B850-613F0F2F07F2}" srcId="{EB49E9C6-9116-4870-9B53-9799DAAB6CFB}" destId="{1EBD47E5-EA27-496C-872D-8EFF6561EDB4}" srcOrd="3" destOrd="0" parTransId="{E2FA116B-E115-427A-84EC-21C9D921022C}" sibTransId="{4B1A7209-5936-4AB0-8FED-FA0BE53ACD86}"/>
    <dgm:cxn modelId="{2D474D58-83C1-4DE8-83D2-3FAB06717656}" type="presOf" srcId="{F08D3159-DF9B-4001-9F9C-440E7B01EC5B}" destId="{A5FD154F-4755-4C8F-84E3-9557C9ECD62D}" srcOrd="0" destOrd="5" presId="urn:microsoft.com/office/officeart/2005/8/layout/hList1"/>
    <dgm:cxn modelId="{B8F0697C-4F22-41AE-8107-8CE477507086}" type="presOf" srcId="{7B59256D-5D51-473D-844E-10B9DE94F50C}" destId="{A5FD154F-4755-4C8F-84E3-9557C9ECD62D}" srcOrd="0" destOrd="11" presId="urn:microsoft.com/office/officeart/2005/8/layout/hList1"/>
    <dgm:cxn modelId="{88B46F7C-26A9-40A4-95C4-E524B40C8170}" srcId="{F3B5BDED-375A-47A5-9825-3B79131990D0}" destId="{C4AE8443-D7D5-4679-A764-05C7C646BC7B}" srcOrd="11" destOrd="0" parTransId="{373C34D7-56D6-4980-930A-33C84218E1D5}" sibTransId="{4F673D6A-E372-476F-916D-12DBDB4299F0}"/>
    <dgm:cxn modelId="{42C5B37D-6E09-4999-9F77-79E95B71C7C4}" srcId="{0E92309C-44A4-45A7-A3DD-C53DC0D2E250}" destId="{E6B0CABF-D80A-4BF5-A589-3F4FF3D91057}" srcOrd="8" destOrd="0" parTransId="{C783D807-B2E6-496A-B2C9-A7877519C62C}" sibTransId="{8B6F6092-EF84-4BB3-8F0F-6CEB7EB778FD}"/>
    <dgm:cxn modelId="{2AF71482-88AD-4C13-9B1D-99FF58CE37B1}" srcId="{F3B5BDED-375A-47A5-9825-3B79131990D0}" destId="{E784A02D-42C9-4AC0-A427-0C3527392F4A}" srcOrd="2" destOrd="0" parTransId="{4852789E-8EDF-44B5-9331-7BF379E6E483}" sibTransId="{4C3BF890-0501-4D51-B62D-CAFA646C695B}"/>
    <dgm:cxn modelId="{B16DEC82-BD05-4A8D-8A78-0D9032785EF0}" type="presOf" srcId="{A837EE63-50A2-4A06-8BD2-2EF0D05CBBE3}" destId="{F040AB75-849A-4FC1-A662-3256B227B6B6}" srcOrd="0" destOrd="7" presId="urn:microsoft.com/office/officeart/2005/8/layout/hList1"/>
    <dgm:cxn modelId="{F410EA89-9E46-4829-9F59-BE0EE39DED10}" type="presOf" srcId="{4CD75953-BA78-46A6-8A2D-F250D6EB82D1}" destId="{F040AB75-849A-4FC1-A662-3256B227B6B6}" srcOrd="0" destOrd="16" presId="urn:microsoft.com/office/officeart/2005/8/layout/hList1"/>
    <dgm:cxn modelId="{3B51AE8A-3864-4347-8429-7F20C6BA4DA4}" type="presOf" srcId="{C0AF6D08-8B4A-481E-88DA-AF20FD0DF41D}" destId="{F040AB75-849A-4FC1-A662-3256B227B6B6}" srcOrd="0" destOrd="12" presId="urn:microsoft.com/office/officeart/2005/8/layout/hList1"/>
    <dgm:cxn modelId="{A8B0998C-35BD-4A60-A3C1-7488958A2031}" srcId="{0E92309C-44A4-45A7-A3DD-C53DC0D2E250}" destId="{7623CC92-94C1-463F-9597-A7B119DE3DB9}" srcOrd="0" destOrd="0" parTransId="{DF44E320-5E63-461C-A98F-6AC3616BBACD}" sibTransId="{012BAF71-340E-4028-A655-013D175DAB49}"/>
    <dgm:cxn modelId="{C629648F-BA26-4EA9-846C-C0BB4DE8397D}" srcId="{0E92309C-44A4-45A7-A3DD-C53DC0D2E250}" destId="{3C515449-73F8-451E-BB15-DD543009CA6C}" srcOrd="9" destOrd="0" parTransId="{3E676EB1-15D0-4B53-822B-DF64640AE9D5}" sibTransId="{C247D08D-3D76-4A09-983B-A3DC2E965884}"/>
    <dgm:cxn modelId="{043A1294-B68A-48C1-9A77-9F3E0C0D51C4}" type="presOf" srcId="{8D9A67AE-6F78-4A26-BF28-DE98E7376D63}" destId="{A5FD154F-4755-4C8F-84E3-9557C9ECD62D}" srcOrd="0" destOrd="0" presId="urn:microsoft.com/office/officeart/2005/8/layout/hList1"/>
    <dgm:cxn modelId="{53BCF099-BCA1-4671-93A3-79CEDBCF3189}" type="presOf" srcId="{F3B5BDED-375A-47A5-9825-3B79131990D0}" destId="{A79544B3-D691-4F69-B4C6-4E5F2681F4B0}" srcOrd="0" destOrd="0" presId="urn:microsoft.com/office/officeart/2005/8/layout/hList1"/>
    <dgm:cxn modelId="{9C96C59A-4B54-4B89-BBEA-CF2A704DA88B}" type="presOf" srcId="{64E70515-4AC5-4D41-BC0F-CA322CCE6E3B}" destId="{3C33E29B-F0E9-4B11-A566-5FD8550A4FB5}" srcOrd="0" destOrd="10" presId="urn:microsoft.com/office/officeart/2005/8/layout/hList1"/>
    <dgm:cxn modelId="{08FE0F9B-2860-4EC3-908D-D32EE0B277CC}" srcId="{F3B5BDED-375A-47A5-9825-3B79131990D0}" destId="{00DCC3E7-4D5A-4446-86C0-5E16631B6224}" srcOrd="5" destOrd="0" parTransId="{F1D9D378-94ED-4948-9EFD-A026DD36067A}" sibTransId="{B5231F95-BD66-4A17-A2BA-3120954D8628}"/>
    <dgm:cxn modelId="{E8530B9C-6DA7-429B-AB43-480371ECCE3A}" type="presOf" srcId="{B79C2E14-62B7-4C72-8AAF-C8EE1A1C20C2}" destId="{F040AB75-849A-4FC1-A662-3256B227B6B6}" srcOrd="0" destOrd="14" presId="urn:microsoft.com/office/officeart/2005/8/layout/hList1"/>
    <dgm:cxn modelId="{F8AC5E9D-C6A1-4E86-A3CB-B0722669D68F}" srcId="{EB49E9C6-9116-4870-9B53-9799DAAB6CFB}" destId="{7B59256D-5D51-473D-844E-10B9DE94F50C}" srcOrd="11" destOrd="0" parTransId="{C713BA69-D19A-42C6-9DF1-8310BE659E3A}" sibTransId="{87005E37-C54F-4878-A81C-79C4E30A749A}"/>
    <dgm:cxn modelId="{2FF1279E-BD40-4F05-9201-5634393CCAD6}" type="presOf" srcId="{1EBD47E5-EA27-496C-872D-8EFF6561EDB4}" destId="{A5FD154F-4755-4C8F-84E3-9557C9ECD62D}" srcOrd="0" destOrd="3" presId="urn:microsoft.com/office/officeart/2005/8/layout/hList1"/>
    <dgm:cxn modelId="{0F6E68A3-5C1A-4752-A550-A5ABCA281919}" srcId="{0E92309C-44A4-45A7-A3DD-C53DC0D2E250}" destId="{5A1A8BD1-71AB-46CB-BCF7-1B0DB90B8429}" srcOrd="3" destOrd="0" parTransId="{118C19E7-7341-463E-A32B-4AAB5FB6D8E3}" sibTransId="{EB030632-D454-4857-BD84-BFFDBD8F7F73}"/>
    <dgm:cxn modelId="{C1DC2DA6-0205-47CC-9EC1-D09FF453009F}" type="presOf" srcId="{53280B4F-1AFD-4CD0-8D12-77627A389699}" destId="{3C33E29B-F0E9-4B11-A566-5FD8550A4FB5}" srcOrd="0" destOrd="8" presId="urn:microsoft.com/office/officeart/2005/8/layout/hList1"/>
    <dgm:cxn modelId="{937E19AB-36DF-4995-B404-B940176E84BA}" type="presOf" srcId="{A56C74D8-65EC-4B6A-9DA1-E7BCA3AF44C4}" destId="{F040AB75-849A-4FC1-A662-3256B227B6B6}" srcOrd="0" destOrd="5" presId="urn:microsoft.com/office/officeart/2005/8/layout/hList1"/>
    <dgm:cxn modelId="{4BED34AB-055A-47A6-8CE4-CC4269D3A9D1}" type="presOf" srcId="{C0F71280-93E4-441F-85A7-62E86835E9C0}" destId="{3C33E29B-F0E9-4B11-A566-5FD8550A4FB5}" srcOrd="0" destOrd="12" presId="urn:microsoft.com/office/officeart/2005/8/layout/hList1"/>
    <dgm:cxn modelId="{9CFF8BB0-1206-403B-AE2D-0DF01DE7BA16}" srcId="{0E92309C-44A4-45A7-A3DD-C53DC0D2E250}" destId="{C0AF6D08-8B4A-481E-88DA-AF20FD0DF41D}" srcOrd="12" destOrd="0" parTransId="{FF3FE028-72DA-483A-BE89-13655073A90A}" sibTransId="{0739827B-91B0-4CDE-BF11-6DF88268A8BA}"/>
    <dgm:cxn modelId="{0BE94EB3-04C0-4A79-9D8E-13FDFDAF2CE5}" type="presOf" srcId="{F7F67210-110F-451D-A4A4-C495BFFB7305}" destId="{3C33E29B-F0E9-4B11-A566-5FD8550A4FB5}" srcOrd="0" destOrd="7" presId="urn:microsoft.com/office/officeart/2005/8/layout/hList1"/>
    <dgm:cxn modelId="{5BA188BB-DFEF-4050-A27C-9663037F6336}" type="presOf" srcId="{C99B1FB0-015E-46B8-961E-41822BC51DAB}" destId="{A5FD154F-4755-4C8F-84E3-9557C9ECD62D}" srcOrd="0" destOrd="9" presId="urn:microsoft.com/office/officeart/2005/8/layout/hList1"/>
    <dgm:cxn modelId="{BF7B0DBC-C248-4433-9B6B-A728797ECE45}" type="presOf" srcId="{59E9FA48-C84C-436D-9096-891EE229F654}" destId="{A5FD154F-4755-4C8F-84E3-9557C9ECD62D}" srcOrd="0" destOrd="4" presId="urn:microsoft.com/office/officeart/2005/8/layout/hList1"/>
    <dgm:cxn modelId="{4CDE11BF-1888-4BBB-9F15-F65EFF0E41E5}" srcId="{0E92309C-44A4-45A7-A3DD-C53DC0D2E250}" destId="{A837EE63-50A2-4A06-8BD2-2EF0D05CBBE3}" srcOrd="7" destOrd="0" parTransId="{67F4DB59-3F79-48F8-ADF8-9A877B1B7A11}" sibTransId="{AB83EA81-EAA0-4D3C-82E5-BA82E3ACF9F7}"/>
    <dgm:cxn modelId="{9D87CCBF-0B85-43F2-8745-CA56576760D3}" srcId="{F3B5BDED-375A-47A5-9825-3B79131990D0}" destId="{40BCCDBE-9C54-42B8-B3B5-5D0ADE9B2B30}" srcOrd="6" destOrd="0" parTransId="{A17EE51D-C1A4-4236-BDC5-D43553E0E39B}" sibTransId="{C07E50BB-0A90-4CA7-8EEC-FC451679D4A1}"/>
    <dgm:cxn modelId="{E3D745C0-DE92-445E-A76C-BE547A7CCACE}" srcId="{F3B5BDED-375A-47A5-9825-3B79131990D0}" destId="{2D7DDA6E-33FB-4C32-9340-E1F0BDB087B1}" srcOrd="3" destOrd="0" parTransId="{2F28E70D-D194-4242-B9F5-7B23A1BF16A4}" sibTransId="{D53D0D6D-87C3-433F-B264-1FD70FE6B09C}"/>
    <dgm:cxn modelId="{7054B9C0-0EDD-4329-AB4F-1DBA11E02DE0}" type="presOf" srcId="{C8657206-FB89-47F6-8FA8-AB843B4C9D39}" destId="{F040AB75-849A-4FC1-A662-3256B227B6B6}" srcOrd="0" destOrd="6" presId="urn:microsoft.com/office/officeart/2005/8/layout/hList1"/>
    <dgm:cxn modelId="{4EB5B3C6-A645-4F6A-8317-5F0F9B46F598}" type="presOf" srcId="{C4AE8443-D7D5-4679-A764-05C7C646BC7B}" destId="{3C33E29B-F0E9-4B11-A566-5FD8550A4FB5}" srcOrd="0" destOrd="11" presId="urn:microsoft.com/office/officeart/2005/8/layout/hList1"/>
    <dgm:cxn modelId="{CE718DC7-BDDD-4984-9E65-C2B3C2639211}" srcId="{0E92309C-44A4-45A7-A3DD-C53DC0D2E250}" destId="{E6D9D2FB-7699-42BA-95D1-23071C6BB872}" srcOrd="1" destOrd="0" parTransId="{912A4ECF-8B80-45D2-86CD-8F411E797515}" sibTransId="{65F16181-D87C-4F16-BEE7-2E96714D2D1D}"/>
    <dgm:cxn modelId="{44BEF9CB-75B6-4C71-88A4-BBF045193201}" type="presOf" srcId="{F1A9E829-9E20-473E-A203-546CE9417B58}" destId="{A5FD154F-4755-4C8F-84E3-9557C9ECD62D}" srcOrd="0" destOrd="1" presId="urn:microsoft.com/office/officeart/2005/8/layout/hList1"/>
    <dgm:cxn modelId="{315304CC-E601-487E-8EC9-22EF6C7904C1}" type="presOf" srcId="{16FE9E00-BBE5-4EDC-81B6-22F785E1C1F1}" destId="{3C33E29B-F0E9-4B11-A566-5FD8550A4FB5}" srcOrd="0" destOrd="1" presId="urn:microsoft.com/office/officeart/2005/8/layout/hList1"/>
    <dgm:cxn modelId="{8953B9CD-B360-4789-BB55-9C39962C3727}" type="presOf" srcId="{DB3DC4AD-6A81-4691-957B-B2EFA433223F}" destId="{3C33E29B-F0E9-4B11-A566-5FD8550A4FB5}" srcOrd="0" destOrd="9" presId="urn:microsoft.com/office/officeart/2005/8/layout/hList1"/>
    <dgm:cxn modelId="{C71B8ECF-639E-43FE-AE1B-FB8FD26E5E85}" type="presOf" srcId="{1167FBB1-95A5-417C-BDC5-75590215FF3F}" destId="{F040AB75-849A-4FC1-A662-3256B227B6B6}" srcOrd="0" destOrd="11" presId="urn:microsoft.com/office/officeart/2005/8/layout/hList1"/>
    <dgm:cxn modelId="{4D50DFD1-B06D-4CF5-B870-491B1EE93C37}" srcId="{EB49E9C6-9116-4870-9B53-9799DAAB6CFB}" destId="{48C7E64A-AAE2-4F71-BBC1-77B97A5F10C0}" srcOrd="8" destOrd="0" parTransId="{DD86F8E0-AC69-495B-BE54-8873E136312F}" sibTransId="{4AFC505D-1291-4775-993A-A4CCD8B0517D}"/>
    <dgm:cxn modelId="{03B5F4D1-B58B-4A7F-8B78-AA8E75D827B3}" srcId="{0E92309C-44A4-45A7-A3DD-C53DC0D2E250}" destId="{C8657206-FB89-47F6-8FA8-AB843B4C9D39}" srcOrd="6" destOrd="0" parTransId="{C80EF9CB-56CF-46BB-A97A-31A87A9AD047}" sibTransId="{A1DB24BF-B786-4E46-815D-DDE7848601C5}"/>
    <dgm:cxn modelId="{CC8F3FD3-2CFE-43B9-978C-C82EA9E836A4}" type="presOf" srcId="{E6B0CABF-D80A-4BF5-A589-3F4FF3D91057}" destId="{F040AB75-849A-4FC1-A662-3256B227B6B6}" srcOrd="0" destOrd="8" presId="urn:microsoft.com/office/officeart/2005/8/layout/hList1"/>
    <dgm:cxn modelId="{944C94D3-A7C9-4F0A-8BA9-1FDB5DBBBD80}" srcId="{0E92309C-44A4-45A7-A3DD-C53DC0D2E250}" destId="{1167FBB1-95A5-417C-BDC5-75590215FF3F}" srcOrd="11" destOrd="0" parTransId="{4CBD7C40-E1D1-4B87-97DE-EAE24743961A}" sibTransId="{84DE11C6-3528-4AB0-9264-EA8058D8F46B}"/>
    <dgm:cxn modelId="{73B0A7D5-5479-4B67-A7B2-2D19021B1C75}" srcId="{EB49E9C6-9116-4870-9B53-9799DAAB6CFB}" destId="{966DE298-1B25-4DF6-A1FF-185095DCC26A}" srcOrd="12" destOrd="0" parTransId="{6ED6CAFA-D1C7-46F8-AE86-26CCA2A9CA2C}" sibTransId="{340CFDC5-D15E-425B-BA8B-3EFBB3C1E7C8}"/>
    <dgm:cxn modelId="{565F65D7-4BAA-447B-8153-D1235BFB4B7E}" type="presOf" srcId="{7F39EF9F-610C-4AD5-AA70-F6B0B44B4911}" destId="{3C33E29B-F0E9-4B11-A566-5FD8550A4FB5}" srcOrd="0" destOrd="13" presId="urn:microsoft.com/office/officeart/2005/8/layout/hList1"/>
    <dgm:cxn modelId="{4A7A62DB-54B2-4BB8-A319-2C267457F584}" srcId="{0E92309C-44A4-45A7-A3DD-C53DC0D2E250}" destId="{A56C74D8-65EC-4B6A-9DA1-E7BCA3AF44C4}" srcOrd="5" destOrd="0" parTransId="{B21A2F91-2593-47BE-811E-09C9ED302B91}" sibTransId="{2F2B27E6-97CB-4C75-9318-84152F138C50}"/>
    <dgm:cxn modelId="{A82EB2E0-D17E-4F7F-9036-1A8E63B9E4EC}" srcId="{385B74F5-9ED8-4B7E-B878-DEEB93BDD34B}" destId="{F3B5BDED-375A-47A5-9825-3B79131990D0}" srcOrd="2" destOrd="0" parTransId="{EFAB2BA7-DD5F-4048-A1DC-53994572BC67}" sibTransId="{B69ACE19-5F1C-48FB-84EB-B81CCD9A7804}"/>
    <dgm:cxn modelId="{9A85A0E2-B889-42CE-B010-DCA144F1E55A}" srcId="{EB49E9C6-9116-4870-9B53-9799DAAB6CFB}" destId="{F08D3159-DF9B-4001-9F9C-440E7B01EC5B}" srcOrd="5" destOrd="0" parTransId="{ED51223E-19FC-4C0B-8BF3-1C83C5FDBB93}" sibTransId="{6C977DD9-B09D-4AC7-81CA-E99A968E200D}"/>
    <dgm:cxn modelId="{2F07A4E2-49EC-4E23-AE00-BBDDC6F4961A}" type="presOf" srcId="{42C10CC7-59DC-4DB4-AA5D-A323A6CAE31F}" destId="{A5FD154F-4755-4C8F-84E3-9557C9ECD62D}" srcOrd="0" destOrd="7" presId="urn:microsoft.com/office/officeart/2005/8/layout/hList1"/>
    <dgm:cxn modelId="{150807E5-9135-4F63-946D-AD41BC7D12C4}" srcId="{EB49E9C6-9116-4870-9B53-9799DAAB6CFB}" destId="{79A5DFDD-69BA-4F04-86F3-C106C16041F5}" srcOrd="6" destOrd="0" parTransId="{2D197268-85D4-46F8-8B57-2B80A8EEDF4B}" sibTransId="{282C69E8-5AEC-42C7-814F-D57DA02E5D70}"/>
    <dgm:cxn modelId="{B8F98FE6-EF45-44EA-A3D3-1E34609F69B6}" srcId="{0E92309C-44A4-45A7-A3DD-C53DC0D2E250}" destId="{735C7923-8DAF-4C9B-8D12-6DA6617E9554}" srcOrd="13" destOrd="0" parTransId="{B5F05EAE-F330-4F70-8C33-AB008EE74B78}" sibTransId="{B3711D81-7029-4ECE-B9C6-DB237D5EB17C}"/>
    <dgm:cxn modelId="{F7C801E9-4D30-4564-AC39-70874DF982F5}" srcId="{F3B5BDED-375A-47A5-9825-3B79131990D0}" destId="{D4497150-E6FE-48BF-8E0B-C3FC27534C68}" srcOrd="16" destOrd="0" parTransId="{0666609C-11C9-4AD1-B42D-F5E06EFAD5F0}" sibTransId="{64F2F7BD-ED6A-4333-AB72-7DAF0E3499FB}"/>
    <dgm:cxn modelId="{C67334EB-5FE8-49B6-8BD1-AFF465BBD3E3}" srcId="{0E92309C-44A4-45A7-A3DD-C53DC0D2E250}" destId="{A2C58ADC-975F-4675-8D78-489FD6987F6C}" srcOrd="15" destOrd="0" parTransId="{3B1E5697-F75E-43A2-B382-F097E6CF38D8}" sibTransId="{735B9960-E92D-497F-A045-A42D8B7009A3}"/>
    <dgm:cxn modelId="{CF4DCCEC-9031-4B53-B61F-0DF535C3368F}" type="presOf" srcId="{EB49E9C6-9116-4870-9B53-9799DAAB6CFB}" destId="{AB5ADBD9-EC1F-49FF-BE2C-00399C50BA22}" srcOrd="0" destOrd="0" presId="urn:microsoft.com/office/officeart/2005/8/layout/hList1"/>
    <dgm:cxn modelId="{C043ADED-442B-4175-A41C-DE231211D7EC}" srcId="{EB49E9C6-9116-4870-9B53-9799DAAB6CFB}" destId="{FC08D874-837C-409A-B7FC-4D459DE53277}" srcOrd="2" destOrd="0" parTransId="{FF21895A-9438-4D50-8C56-BCF0874530A5}" sibTransId="{56870E7A-2C3D-4391-A849-CB13882E685F}"/>
    <dgm:cxn modelId="{909F4CEE-007E-45D8-87F0-0D5653069888}" srcId="{F3B5BDED-375A-47A5-9825-3B79131990D0}" destId="{16FE9E00-BBE5-4EDC-81B6-22F785E1C1F1}" srcOrd="1" destOrd="0" parTransId="{70FAF75A-AEFE-461A-9925-F37C75CB9189}" sibTransId="{BA51E44D-0371-499D-9231-93E89659F7D4}"/>
    <dgm:cxn modelId="{5498FAF0-60E7-4443-BDE3-8CDBABE7850E}" type="presOf" srcId="{D9F19159-81FA-4A15-B9F3-9F322926D840}" destId="{3C33E29B-F0E9-4B11-A566-5FD8550A4FB5}" srcOrd="0" destOrd="0" presId="urn:microsoft.com/office/officeart/2005/8/layout/hList1"/>
    <dgm:cxn modelId="{D01EC9F3-3F96-48A6-80F3-59950198F003}" srcId="{F3B5BDED-375A-47A5-9825-3B79131990D0}" destId="{53280B4F-1AFD-4CD0-8D12-77627A389699}" srcOrd="8" destOrd="0" parTransId="{69F047D1-C903-4B2A-90DE-7D5E1B1DAFFC}" sibTransId="{A3C6A52A-A39F-4ED6-8DC3-2C4903331701}"/>
    <dgm:cxn modelId="{87466BF4-C362-486C-9C1F-CAF97B987AC2}" srcId="{EB49E9C6-9116-4870-9B53-9799DAAB6CFB}" destId="{8D9A67AE-6F78-4A26-BF28-DE98E7376D63}" srcOrd="0" destOrd="0" parTransId="{2D87D6F1-3F6A-43EB-B1B6-631414B0461E}" sibTransId="{C7FD5A05-1266-495A-838E-C3646DDE01CC}"/>
    <dgm:cxn modelId="{3674C5F8-4345-4DEE-8EB2-D956256097A9}" srcId="{EB49E9C6-9116-4870-9B53-9799DAAB6CFB}" destId="{59E9FA48-C84C-436D-9096-891EE229F654}" srcOrd="4" destOrd="0" parTransId="{0AB362D4-0691-4985-A9C3-DD07DC48475F}" sibTransId="{D6B9FCFC-9F72-4BE3-B090-0E22E0471896}"/>
    <dgm:cxn modelId="{C243B4FB-A88D-428F-86BA-CC6F1FEE53F2}" srcId="{0E92309C-44A4-45A7-A3DD-C53DC0D2E250}" destId="{B79C2E14-62B7-4C72-8AAF-C8EE1A1C20C2}" srcOrd="14" destOrd="0" parTransId="{B403C163-7CFE-4A5B-8AE2-BB1E63324853}" sibTransId="{9A7333C0-8CDE-4BE4-9903-53E1DDFDF9FC}"/>
    <dgm:cxn modelId="{C22263FC-D2BF-49FE-9733-11ABE3CD3347}" type="presOf" srcId="{0E92309C-44A4-45A7-A3DD-C53DC0D2E250}" destId="{204AC75C-9D90-4DE7-A7D4-84B9D919C528}" srcOrd="0" destOrd="0" presId="urn:microsoft.com/office/officeart/2005/8/layout/hList1"/>
    <dgm:cxn modelId="{D3BE09FD-69E3-421D-B656-B798D0AC13FA}" type="presOf" srcId="{735C7923-8DAF-4C9B-8D12-6DA6617E9554}" destId="{F040AB75-849A-4FC1-A662-3256B227B6B6}" srcOrd="0" destOrd="13" presId="urn:microsoft.com/office/officeart/2005/8/layout/hList1"/>
    <dgm:cxn modelId="{CD0D335B-80E4-4B55-8A9C-3D5CB035586D}" type="presParOf" srcId="{B4109565-AA81-4FDF-871F-9B34E3F99EF1}" destId="{13EB7A7D-DBA6-463E-A741-64A54B3AA6D1}" srcOrd="0" destOrd="0" presId="urn:microsoft.com/office/officeart/2005/8/layout/hList1"/>
    <dgm:cxn modelId="{C02B7CAA-8A49-4EEB-A4F5-57C88ED4E572}" type="presParOf" srcId="{13EB7A7D-DBA6-463E-A741-64A54B3AA6D1}" destId="{AB5ADBD9-EC1F-49FF-BE2C-00399C50BA22}" srcOrd="0" destOrd="0" presId="urn:microsoft.com/office/officeart/2005/8/layout/hList1"/>
    <dgm:cxn modelId="{F60D22E1-1E1E-41AC-A01C-2343939EB4A1}" type="presParOf" srcId="{13EB7A7D-DBA6-463E-A741-64A54B3AA6D1}" destId="{A5FD154F-4755-4C8F-84E3-9557C9ECD62D}" srcOrd="1" destOrd="0" presId="urn:microsoft.com/office/officeart/2005/8/layout/hList1"/>
    <dgm:cxn modelId="{BD99D814-A0AB-4FBE-90A5-969588E965C7}" type="presParOf" srcId="{B4109565-AA81-4FDF-871F-9B34E3F99EF1}" destId="{9B591A51-FBB7-4F59-97A8-F71585FEE636}" srcOrd="1" destOrd="0" presId="urn:microsoft.com/office/officeart/2005/8/layout/hList1"/>
    <dgm:cxn modelId="{E09A11C8-1F11-4925-BAAF-4EA48033EC6A}" type="presParOf" srcId="{B4109565-AA81-4FDF-871F-9B34E3F99EF1}" destId="{1657E1DF-1621-471C-9594-D4EB8E133C64}" srcOrd="2" destOrd="0" presId="urn:microsoft.com/office/officeart/2005/8/layout/hList1"/>
    <dgm:cxn modelId="{CC2F1BA3-8122-448D-AD58-76AE11EF7890}" type="presParOf" srcId="{1657E1DF-1621-471C-9594-D4EB8E133C64}" destId="{204AC75C-9D90-4DE7-A7D4-84B9D919C528}" srcOrd="0" destOrd="0" presId="urn:microsoft.com/office/officeart/2005/8/layout/hList1"/>
    <dgm:cxn modelId="{7A69DD87-1C83-4618-8A79-509CB2036C67}" type="presParOf" srcId="{1657E1DF-1621-471C-9594-D4EB8E133C64}" destId="{F040AB75-849A-4FC1-A662-3256B227B6B6}" srcOrd="1" destOrd="0" presId="urn:microsoft.com/office/officeart/2005/8/layout/hList1"/>
    <dgm:cxn modelId="{C0FD16FD-F92B-4A7F-A27F-0EB957AD14A2}" type="presParOf" srcId="{B4109565-AA81-4FDF-871F-9B34E3F99EF1}" destId="{C15CBA5C-3EAB-4D11-84B8-145FDC0422D7}" srcOrd="3" destOrd="0" presId="urn:microsoft.com/office/officeart/2005/8/layout/hList1"/>
    <dgm:cxn modelId="{0A4DB10B-9B4F-4647-BCB1-94FD2489F92A}" type="presParOf" srcId="{B4109565-AA81-4FDF-871F-9B34E3F99EF1}" destId="{24EE87B1-F3E3-4331-9486-2AE61058725C}" srcOrd="4" destOrd="0" presId="urn:microsoft.com/office/officeart/2005/8/layout/hList1"/>
    <dgm:cxn modelId="{BBF5C6B2-BF95-4555-8C2A-6AB003D6E000}" type="presParOf" srcId="{24EE87B1-F3E3-4331-9486-2AE61058725C}" destId="{A79544B3-D691-4F69-B4C6-4E5F2681F4B0}" srcOrd="0" destOrd="0" presId="urn:microsoft.com/office/officeart/2005/8/layout/hList1"/>
    <dgm:cxn modelId="{73FB5677-E44D-4BBD-B1A5-3CE49FB6190E}" type="presParOf" srcId="{24EE87B1-F3E3-4331-9486-2AE61058725C}" destId="{3C33E29B-F0E9-4B11-A566-5FD8550A4FB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ADBD9-EC1F-49FF-BE2C-00399C50BA22}">
      <dsp:nvSpPr>
        <dsp:cNvPr id="0" name=""/>
        <dsp:cNvSpPr/>
      </dsp:nvSpPr>
      <dsp:spPr>
        <a:xfrm>
          <a:off x="0" y="0"/>
          <a:ext cx="3203971" cy="948595"/>
        </a:xfrm>
        <a:prstGeom prst="rect">
          <a:avLst/>
        </a:prstGeom>
        <a:solidFill>
          <a:srgbClr val="B6CF3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kern="1200" dirty="0">
              <a:solidFill>
                <a:schemeClr val="bg1"/>
              </a:solidFill>
            </a:rPr>
            <a:t>Made in …</a:t>
          </a:r>
        </a:p>
      </dsp:txBody>
      <dsp:txXfrm>
        <a:off x="0" y="0"/>
        <a:ext cx="3203971" cy="948595"/>
      </dsp:txXfrm>
    </dsp:sp>
    <dsp:sp modelId="{A5FD154F-4755-4C8F-84E3-9557C9ECD62D}">
      <dsp:nvSpPr>
        <dsp:cNvPr id="0" name=""/>
        <dsp:cNvSpPr/>
      </dsp:nvSpPr>
      <dsp:spPr>
        <a:xfrm>
          <a:off x="0" y="1066127"/>
          <a:ext cx="3203971" cy="4139459"/>
        </a:xfrm>
        <a:prstGeom prst="rect">
          <a:avLst/>
        </a:prstGeom>
        <a:solidFill>
          <a:srgbClr val="4CB4D4">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ctr" defTabSz="622300">
            <a:lnSpc>
              <a:spcPct val="90000"/>
            </a:lnSpc>
            <a:spcBef>
              <a:spcPct val="0"/>
            </a:spcBef>
            <a:spcAft>
              <a:spcPct val="15000"/>
            </a:spcAft>
            <a:buFontTx/>
            <a:buNone/>
          </a:pPr>
          <a:r>
            <a:rPr lang="de-DE" sz="1400" b="1" kern="1200" dirty="0"/>
            <a:t>Herkunftsangabe</a:t>
          </a:r>
        </a:p>
        <a:p>
          <a:pPr marL="114300" lvl="1" indent="-114300" algn="ctr" defTabSz="622300">
            <a:lnSpc>
              <a:spcPct val="90000"/>
            </a:lnSpc>
            <a:spcBef>
              <a:spcPct val="0"/>
            </a:spcBef>
            <a:spcAft>
              <a:spcPct val="15000"/>
            </a:spcAft>
            <a:buFontTx/>
            <a:buNone/>
          </a:pPr>
          <a:endParaRPr lang="de-DE" sz="1400" b="1" kern="1200" dirty="0"/>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r>
            <a:rPr lang="de-DE" sz="1400" kern="1200" dirty="0"/>
            <a:t>Rechtsgrundlage:</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Madrider Abkommen zur Unterdrückung falscher Herkunftsangaben</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Gesetz gegen unlauteren Wettbewerb (UWG)</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Einfuhrbestimmungen einzelner Länder</a:t>
          </a:r>
        </a:p>
        <a:p>
          <a:pPr marL="114300" lvl="1" indent="-114300" algn="l" defTabSz="622300">
            <a:lnSpc>
              <a:spcPct val="90000"/>
            </a:lnSpc>
            <a:spcBef>
              <a:spcPct val="0"/>
            </a:spcBef>
            <a:spcAft>
              <a:spcPct val="15000"/>
            </a:spcAft>
            <a:buFont typeface="Arial" panose="020B0604020202020204" pitchFamily="34" charset="0"/>
            <a:buChar char="•"/>
          </a:pPr>
          <a:endParaRPr lang="de-DE" sz="1400" kern="1200" dirty="0"/>
        </a:p>
        <a:p>
          <a:pPr marL="114300" lvl="1" indent="-114300" algn="l" defTabSz="622300">
            <a:lnSpc>
              <a:spcPct val="90000"/>
            </a:lnSpc>
            <a:spcBef>
              <a:spcPct val="0"/>
            </a:spcBef>
            <a:spcAft>
              <a:spcPct val="15000"/>
            </a:spcAft>
            <a:buFontTx/>
            <a:buNone/>
          </a:pPr>
          <a:r>
            <a:rPr lang="de-DE" sz="1400" kern="1200" dirty="0"/>
            <a:t>Nachweise:</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Kennzeichnung des Produkts</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Verbraucherschutzbestimmungen beim Empfänger</a:t>
          </a:r>
        </a:p>
        <a:p>
          <a:pPr marL="114300" lvl="1" indent="-114300" algn="l" defTabSz="622300">
            <a:lnSpc>
              <a:spcPct val="90000"/>
            </a:lnSpc>
            <a:spcBef>
              <a:spcPct val="0"/>
            </a:spcBef>
            <a:spcAft>
              <a:spcPct val="15000"/>
            </a:spcAft>
            <a:buFont typeface="Arial" panose="020B0604020202020204" pitchFamily="34" charset="0"/>
            <a:buChar char="•"/>
          </a:pPr>
          <a:endParaRPr lang="de-DE" sz="1400" kern="1200" dirty="0"/>
        </a:p>
        <a:p>
          <a:pPr marL="114300" lvl="1" indent="-114300" algn="l" defTabSz="622300">
            <a:lnSpc>
              <a:spcPct val="90000"/>
            </a:lnSpc>
            <a:spcBef>
              <a:spcPct val="0"/>
            </a:spcBef>
            <a:spcAft>
              <a:spcPct val="15000"/>
            </a:spcAft>
            <a:buFontTx/>
            <a:buNone/>
          </a:pPr>
          <a:r>
            <a:rPr lang="de-DE" sz="1400" kern="1200" dirty="0"/>
            <a:t>Zuständigkeit:</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Ordnungsämter</a:t>
          </a:r>
        </a:p>
      </dsp:txBody>
      <dsp:txXfrm>
        <a:off x="0" y="1066127"/>
        <a:ext cx="3203971" cy="4139459"/>
      </dsp:txXfrm>
    </dsp:sp>
    <dsp:sp modelId="{204AC75C-9D90-4DE7-A7D4-84B9D919C528}">
      <dsp:nvSpPr>
        <dsp:cNvPr id="0" name=""/>
        <dsp:cNvSpPr/>
      </dsp:nvSpPr>
      <dsp:spPr>
        <a:xfrm>
          <a:off x="3655814" y="0"/>
          <a:ext cx="3203971" cy="948595"/>
        </a:xfrm>
        <a:prstGeom prst="rect">
          <a:avLst/>
        </a:prstGeom>
        <a:solidFill>
          <a:srgbClr val="B6CF3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kern="1200" dirty="0"/>
            <a:t>Nicht präferenzieller Ursprung</a:t>
          </a:r>
        </a:p>
      </dsp:txBody>
      <dsp:txXfrm>
        <a:off x="3655814" y="0"/>
        <a:ext cx="3203971" cy="948595"/>
      </dsp:txXfrm>
    </dsp:sp>
    <dsp:sp modelId="{F040AB75-849A-4FC1-A662-3256B227B6B6}">
      <dsp:nvSpPr>
        <dsp:cNvPr id="0" name=""/>
        <dsp:cNvSpPr/>
      </dsp:nvSpPr>
      <dsp:spPr>
        <a:xfrm>
          <a:off x="3650271" y="1080036"/>
          <a:ext cx="3203971" cy="4139459"/>
        </a:xfrm>
        <a:prstGeom prst="rect">
          <a:avLst/>
        </a:prstGeom>
        <a:solidFill>
          <a:srgbClr val="4CB4D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ctr" defTabSz="622300">
            <a:lnSpc>
              <a:spcPct val="90000"/>
            </a:lnSpc>
            <a:spcBef>
              <a:spcPct val="0"/>
            </a:spcBef>
            <a:spcAft>
              <a:spcPct val="15000"/>
            </a:spcAft>
            <a:buFontTx/>
            <a:buNone/>
          </a:pPr>
          <a:r>
            <a:rPr lang="de-DE" sz="1400" b="1" kern="1200" dirty="0"/>
            <a:t>Handelspolitischer Ursprung</a:t>
          </a:r>
        </a:p>
        <a:p>
          <a:pPr marL="114300" lvl="1" indent="-114300" algn="ctr" defTabSz="622300">
            <a:lnSpc>
              <a:spcPct val="90000"/>
            </a:lnSpc>
            <a:spcBef>
              <a:spcPct val="0"/>
            </a:spcBef>
            <a:spcAft>
              <a:spcPct val="15000"/>
            </a:spcAft>
            <a:buFontTx/>
            <a:buNone/>
          </a:pPr>
          <a:r>
            <a:rPr lang="de-DE" sz="1400" b="1" kern="1200" dirty="0"/>
            <a:t>einer Ware</a:t>
          </a:r>
        </a:p>
        <a:p>
          <a:pPr marL="114300" lvl="1" indent="-114300" algn="ctr" defTabSz="622300">
            <a:lnSpc>
              <a:spcPct val="90000"/>
            </a:lnSpc>
            <a:spcBef>
              <a:spcPct val="0"/>
            </a:spcBef>
            <a:spcAft>
              <a:spcPct val="15000"/>
            </a:spcAft>
            <a:buFontTx/>
            <a:buNone/>
          </a:pPr>
          <a:endParaRPr lang="de-DE" sz="1400" b="1" kern="1200" dirty="0"/>
        </a:p>
        <a:p>
          <a:pPr marL="114300" lvl="1" indent="-114300" algn="l" defTabSz="622300">
            <a:lnSpc>
              <a:spcPct val="90000"/>
            </a:lnSpc>
            <a:spcBef>
              <a:spcPct val="0"/>
            </a:spcBef>
            <a:spcAft>
              <a:spcPct val="15000"/>
            </a:spcAft>
            <a:buFontTx/>
            <a:buNone/>
          </a:pPr>
          <a:r>
            <a:rPr lang="de-DE" sz="1400" kern="1200" dirty="0"/>
            <a:t>Rechtsgrundlage:</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Art. 59 – 63 Unionszollkodex (UZK)</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Art. 31 – 35 Anhang 22-01 UZK-DA</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Art. 57 – 59 UZK-IA</a:t>
          </a:r>
        </a:p>
        <a:p>
          <a:pPr marL="114300" lvl="1" indent="-114300" algn="l" defTabSz="622300">
            <a:lnSpc>
              <a:spcPct val="90000"/>
            </a:lnSpc>
            <a:spcBef>
              <a:spcPct val="0"/>
            </a:spcBef>
            <a:spcAft>
              <a:spcPct val="15000"/>
            </a:spcAft>
            <a:buFont typeface="Arial" panose="020B0604020202020204" pitchFamily="34" charset="0"/>
            <a:buNone/>
          </a:pPr>
          <a:endParaRPr lang="de-DE" sz="1400" kern="1200" dirty="0"/>
        </a:p>
        <a:p>
          <a:pPr marL="114300" lvl="1" indent="-114300" algn="l" defTabSz="622300">
            <a:lnSpc>
              <a:spcPct val="90000"/>
            </a:lnSpc>
            <a:spcBef>
              <a:spcPct val="0"/>
            </a:spcBef>
            <a:spcAft>
              <a:spcPct val="15000"/>
            </a:spcAft>
            <a:buFont typeface="Arial" panose="020B0604020202020204" pitchFamily="34" charset="0"/>
            <a:buNone/>
          </a:pPr>
          <a:endParaRPr lang="de-DE" sz="1400" kern="1200" dirty="0"/>
        </a:p>
        <a:p>
          <a:pPr marL="114300" lvl="1" indent="-114300" algn="l" defTabSz="622300">
            <a:lnSpc>
              <a:spcPct val="90000"/>
            </a:lnSpc>
            <a:spcBef>
              <a:spcPct val="0"/>
            </a:spcBef>
            <a:spcAft>
              <a:spcPct val="15000"/>
            </a:spcAft>
            <a:buFont typeface="Arial" panose="020B0604020202020204" pitchFamily="34" charset="0"/>
            <a:buNone/>
          </a:pPr>
          <a:endParaRPr lang="de-DE" sz="1400" kern="1200" dirty="0"/>
        </a:p>
        <a:p>
          <a:pPr marL="114300" lvl="1" indent="-114300" algn="l" defTabSz="622300">
            <a:lnSpc>
              <a:spcPct val="90000"/>
            </a:lnSpc>
            <a:spcBef>
              <a:spcPct val="0"/>
            </a:spcBef>
            <a:spcAft>
              <a:spcPct val="15000"/>
            </a:spcAft>
            <a:buFont typeface="Arial" panose="020B0604020202020204" pitchFamily="34" charset="0"/>
            <a:buNone/>
          </a:pPr>
          <a:r>
            <a:rPr lang="de-DE" sz="1400" kern="1200" dirty="0"/>
            <a:t>Nachweise:</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Ursprungszeugnis</a:t>
          </a:r>
        </a:p>
        <a:p>
          <a:pPr marL="114300" lvl="1" indent="-114300" algn="l" defTabSz="622300">
            <a:lnSpc>
              <a:spcPct val="90000"/>
            </a:lnSpc>
            <a:spcBef>
              <a:spcPct val="0"/>
            </a:spcBef>
            <a:spcAft>
              <a:spcPct val="15000"/>
            </a:spcAft>
            <a:buChar char="•"/>
          </a:pPr>
          <a:r>
            <a:rPr lang="de-DE" sz="1400" kern="1200" dirty="0"/>
            <a:t>Handelspolitische Maßnahmen</a:t>
          </a:r>
        </a:p>
        <a:p>
          <a:pPr marL="114300" lvl="1" indent="-114300" algn="l" defTabSz="622300">
            <a:lnSpc>
              <a:spcPct val="90000"/>
            </a:lnSpc>
            <a:spcBef>
              <a:spcPct val="0"/>
            </a:spcBef>
            <a:spcAft>
              <a:spcPct val="15000"/>
            </a:spcAft>
            <a:buChar char="•"/>
          </a:pPr>
          <a:r>
            <a:rPr lang="de-DE" sz="1400" kern="1200" dirty="0"/>
            <a:t>Unionszollkodex UZK</a:t>
          </a:r>
        </a:p>
        <a:p>
          <a:pPr marL="114300" lvl="1" indent="-114300" algn="l" defTabSz="622300">
            <a:lnSpc>
              <a:spcPct val="90000"/>
            </a:lnSpc>
            <a:spcBef>
              <a:spcPct val="0"/>
            </a:spcBef>
            <a:spcAft>
              <a:spcPct val="15000"/>
            </a:spcAft>
            <a:buChar char="•"/>
          </a:pPr>
          <a:endParaRPr lang="de-DE" sz="1400" kern="1200" dirty="0"/>
        </a:p>
        <a:p>
          <a:pPr marL="114300" lvl="1" indent="-114300" algn="l" defTabSz="622300">
            <a:lnSpc>
              <a:spcPct val="90000"/>
            </a:lnSpc>
            <a:spcBef>
              <a:spcPct val="0"/>
            </a:spcBef>
            <a:spcAft>
              <a:spcPct val="15000"/>
            </a:spcAft>
            <a:buFontTx/>
            <a:buNone/>
          </a:pPr>
          <a:r>
            <a:rPr lang="de-DE" sz="1400" kern="1200" dirty="0"/>
            <a:t>Zuständigkeit:</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Industrie- und Handelskammern</a:t>
          </a:r>
        </a:p>
      </dsp:txBody>
      <dsp:txXfrm>
        <a:off x="3650271" y="1080036"/>
        <a:ext cx="3203971" cy="4139459"/>
      </dsp:txXfrm>
    </dsp:sp>
    <dsp:sp modelId="{A79544B3-D691-4F69-B4C6-4E5F2681F4B0}">
      <dsp:nvSpPr>
        <dsp:cNvPr id="0" name=""/>
        <dsp:cNvSpPr/>
      </dsp:nvSpPr>
      <dsp:spPr>
        <a:xfrm>
          <a:off x="7311628" y="0"/>
          <a:ext cx="3203971" cy="948595"/>
        </a:xfrm>
        <a:prstGeom prst="rect">
          <a:avLst/>
        </a:prstGeom>
        <a:solidFill>
          <a:srgbClr val="B6CF3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kern="1200" dirty="0"/>
            <a:t>Präferenzieller Ursprung</a:t>
          </a:r>
        </a:p>
      </dsp:txBody>
      <dsp:txXfrm>
        <a:off x="7311628" y="0"/>
        <a:ext cx="3203971" cy="948595"/>
      </dsp:txXfrm>
    </dsp:sp>
    <dsp:sp modelId="{3C33E29B-F0E9-4B11-A566-5FD8550A4FB5}">
      <dsp:nvSpPr>
        <dsp:cNvPr id="0" name=""/>
        <dsp:cNvSpPr/>
      </dsp:nvSpPr>
      <dsp:spPr>
        <a:xfrm>
          <a:off x="7311628" y="1084838"/>
          <a:ext cx="3203971" cy="4139459"/>
        </a:xfrm>
        <a:prstGeom prst="rect">
          <a:avLst/>
        </a:prstGeom>
        <a:solidFill>
          <a:srgbClr val="4CB4D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ctr" defTabSz="622300">
            <a:lnSpc>
              <a:spcPct val="90000"/>
            </a:lnSpc>
            <a:spcBef>
              <a:spcPct val="0"/>
            </a:spcBef>
            <a:spcAft>
              <a:spcPct val="15000"/>
            </a:spcAft>
            <a:buFontTx/>
            <a:buNone/>
          </a:pPr>
          <a:r>
            <a:rPr lang="de-DE" sz="1400" b="1" kern="1200" dirty="0"/>
            <a:t>Präferenzursprung</a:t>
          </a:r>
        </a:p>
        <a:p>
          <a:pPr marL="114300" lvl="1" indent="-114300" algn="ctr" defTabSz="622300">
            <a:lnSpc>
              <a:spcPct val="90000"/>
            </a:lnSpc>
            <a:spcBef>
              <a:spcPct val="0"/>
            </a:spcBef>
            <a:spcAft>
              <a:spcPct val="15000"/>
            </a:spcAft>
            <a:buFontTx/>
            <a:buNone/>
          </a:pPr>
          <a:r>
            <a:rPr lang="de-DE" sz="1400" b="1" kern="1200" dirty="0"/>
            <a:t> einer Ware</a:t>
          </a:r>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r>
            <a:rPr lang="de-DE" sz="1400" kern="1200" dirty="0"/>
            <a:t>Rechtsgrundlage:</a:t>
          </a:r>
        </a:p>
        <a:p>
          <a:pPr marL="114300" lvl="1" indent="-114300" algn="l" defTabSz="622300">
            <a:lnSpc>
              <a:spcPct val="90000"/>
            </a:lnSpc>
            <a:spcBef>
              <a:spcPct val="0"/>
            </a:spcBef>
            <a:spcAft>
              <a:spcPct val="15000"/>
            </a:spcAft>
            <a:buFontTx/>
            <a:buNone/>
          </a:pPr>
          <a:r>
            <a:rPr lang="de-DE" sz="1400" kern="1200" dirty="0"/>
            <a:t>Ursprungsregeln der einzelne</a:t>
          </a:r>
        </a:p>
        <a:p>
          <a:pPr marL="114300" lvl="1" indent="-114300" algn="l" defTabSz="622300">
            <a:lnSpc>
              <a:spcPct val="90000"/>
            </a:lnSpc>
            <a:spcBef>
              <a:spcPct val="0"/>
            </a:spcBef>
            <a:spcAft>
              <a:spcPct val="15000"/>
            </a:spcAft>
            <a:buFontTx/>
            <a:buNone/>
          </a:pPr>
          <a:r>
            <a:rPr lang="de-DE" sz="1400" kern="1200" dirty="0"/>
            <a:t>Präferenzabkommen der EG/EU</a:t>
          </a:r>
        </a:p>
        <a:p>
          <a:pPr marL="114300" lvl="1" indent="-114300" algn="l" defTabSz="622300">
            <a:lnSpc>
              <a:spcPct val="90000"/>
            </a:lnSpc>
            <a:spcBef>
              <a:spcPct val="0"/>
            </a:spcBef>
            <a:spcAft>
              <a:spcPct val="15000"/>
            </a:spcAft>
            <a:buFontTx/>
            <a:buNone/>
          </a:pPr>
          <a:r>
            <a:rPr lang="de-DE" sz="1400" kern="1200" dirty="0"/>
            <a:t>mit den Ländern</a:t>
          </a:r>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r>
            <a:rPr lang="de-DE" sz="1400" kern="1200" dirty="0"/>
            <a:t>Nachweise:</a:t>
          </a:r>
        </a:p>
        <a:p>
          <a:pPr marL="114300" lvl="1" indent="-114300" algn="l" defTabSz="622300">
            <a:lnSpc>
              <a:spcPct val="90000"/>
            </a:lnSpc>
            <a:spcBef>
              <a:spcPct val="0"/>
            </a:spcBef>
            <a:spcAft>
              <a:spcPct val="15000"/>
            </a:spcAft>
            <a:buChar char="•"/>
          </a:pPr>
          <a:r>
            <a:rPr lang="de-DE" sz="1400" kern="1200" dirty="0"/>
            <a:t>Warenverkehrsbescheinigung EUR.1</a:t>
          </a:r>
        </a:p>
        <a:p>
          <a:pPr marL="114300" lvl="1" indent="-114300" algn="l" defTabSz="622300">
            <a:lnSpc>
              <a:spcPct val="90000"/>
            </a:lnSpc>
            <a:spcBef>
              <a:spcPct val="0"/>
            </a:spcBef>
            <a:spcAft>
              <a:spcPct val="15000"/>
            </a:spcAft>
            <a:buChar char="•"/>
          </a:pPr>
          <a:r>
            <a:rPr lang="de-DE" sz="1400" kern="1200" dirty="0" err="1"/>
            <a:t>Präf</a:t>
          </a:r>
          <a:r>
            <a:rPr lang="de-DE" sz="1400" kern="1200" dirty="0"/>
            <a:t>. Ursprungserklärung</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Lieferantenerklärung </a:t>
          </a:r>
        </a:p>
        <a:p>
          <a:pPr marL="114300" lvl="1" indent="-114300" algn="l" defTabSz="622300">
            <a:lnSpc>
              <a:spcPct val="90000"/>
            </a:lnSpc>
            <a:spcBef>
              <a:spcPct val="0"/>
            </a:spcBef>
            <a:spcAft>
              <a:spcPct val="15000"/>
            </a:spcAft>
            <a:buFontTx/>
            <a:buNone/>
          </a:pPr>
          <a:endParaRPr lang="de-DE" sz="1400" kern="1200" dirty="0"/>
        </a:p>
        <a:p>
          <a:pPr marL="114300" lvl="1" indent="-114300" algn="l" defTabSz="622300">
            <a:lnSpc>
              <a:spcPct val="90000"/>
            </a:lnSpc>
            <a:spcBef>
              <a:spcPct val="0"/>
            </a:spcBef>
            <a:spcAft>
              <a:spcPct val="15000"/>
            </a:spcAft>
            <a:buFontTx/>
            <a:buNone/>
          </a:pPr>
          <a:r>
            <a:rPr lang="de-DE" sz="1400" kern="1200" dirty="0"/>
            <a:t>Zuständigkeit:</a:t>
          </a:r>
        </a:p>
        <a:p>
          <a:pPr marL="114300" lvl="1" indent="-114300" algn="l" defTabSz="622300">
            <a:lnSpc>
              <a:spcPct val="90000"/>
            </a:lnSpc>
            <a:spcBef>
              <a:spcPct val="0"/>
            </a:spcBef>
            <a:spcAft>
              <a:spcPct val="15000"/>
            </a:spcAft>
            <a:buFont typeface="Arial" panose="020B0604020202020204" pitchFamily="34" charset="0"/>
            <a:buChar char="•"/>
          </a:pPr>
          <a:r>
            <a:rPr lang="de-DE" sz="1400" kern="1200" dirty="0"/>
            <a:t>Zollverwaltung</a:t>
          </a:r>
        </a:p>
      </dsp:txBody>
      <dsp:txXfrm>
        <a:off x="7311628" y="1084838"/>
        <a:ext cx="3203971" cy="41394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AE0543-219F-4FD3-AC40-537DD37D21B0}" type="datetimeFigureOut">
              <a:rPr lang="de-DE" smtClean="0"/>
              <a:t>17.02.2025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00C4C-2818-4CBC-84BF-6FDF84135C8F}" type="slidenum">
              <a:rPr lang="de-DE" smtClean="0"/>
              <a:t>‹Nr.›</a:t>
            </a:fld>
            <a:endParaRPr lang="de-DE"/>
          </a:p>
        </p:txBody>
      </p:sp>
    </p:spTree>
    <p:extLst>
      <p:ext uri="{BB962C8B-B14F-4D97-AF65-F5344CB8AC3E}">
        <p14:creationId xmlns:p14="http://schemas.microsoft.com/office/powerpoint/2010/main" val="3095251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1</a:t>
            </a:fld>
            <a:endParaRPr lang="de-DE"/>
          </a:p>
        </p:txBody>
      </p:sp>
    </p:spTree>
    <p:extLst>
      <p:ext uri="{BB962C8B-B14F-4D97-AF65-F5344CB8AC3E}">
        <p14:creationId xmlns:p14="http://schemas.microsoft.com/office/powerpoint/2010/main" val="2557853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2</a:t>
            </a:fld>
            <a:endParaRPr lang="de-DE"/>
          </a:p>
        </p:txBody>
      </p:sp>
    </p:spTree>
    <p:extLst>
      <p:ext uri="{BB962C8B-B14F-4D97-AF65-F5344CB8AC3E}">
        <p14:creationId xmlns:p14="http://schemas.microsoft.com/office/powerpoint/2010/main" val="101050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620BC8-225C-4EB7-8122-D632144C590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EF5334D-FA1F-435A-AF81-5818C4916A0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B6BD8859-1BD1-4AEA-83BA-8EE954BBDC44}"/>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76568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1C07C-B752-4448-8F50-B7AD1A25AA2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D277E59-F5E4-49B9-83FC-5355BB2198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Foliennummernplatzhalter 6">
            <a:extLst>
              <a:ext uri="{FF2B5EF4-FFF2-40B4-BE49-F238E27FC236}">
                <a16:creationId xmlns:a16="http://schemas.microsoft.com/office/drawing/2014/main" id="{136DA8BB-E605-4E57-BD1B-9486EF06EAD1}"/>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93777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AA386-11EB-E6F0-2FD8-D8E182FF20C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7CF6CE7-5272-D5E6-AF35-973E3310EEF1}"/>
              </a:ext>
            </a:extLst>
          </p:cNvPr>
          <p:cNvSpPr>
            <a:spLocks noGrp="1"/>
          </p:cNvSpPr>
          <p:nvPr>
            <p:ph type="dt" sz="half" idx="10"/>
          </p:nvPr>
        </p:nvSpPr>
        <p:spPr/>
        <p:txBody>
          <a:bodyPr/>
          <a:lstStyle/>
          <a:p>
            <a:fld id="{0A038E34-0B32-42EB-90E3-DB4AC97B1A95}" type="datetimeFigureOut">
              <a:rPr lang="de-DE" smtClean="0"/>
              <a:t>17.02.2025</a:t>
            </a:fld>
            <a:endParaRPr lang="de-DE"/>
          </a:p>
        </p:txBody>
      </p:sp>
      <p:sp>
        <p:nvSpPr>
          <p:cNvPr id="4" name="Fußzeilenplatzhalter 3">
            <a:extLst>
              <a:ext uri="{FF2B5EF4-FFF2-40B4-BE49-F238E27FC236}">
                <a16:creationId xmlns:a16="http://schemas.microsoft.com/office/drawing/2014/main" id="{3C9AB187-7E2D-AE63-F9D5-359FE2AAF86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1210687-8617-3647-6595-6B89D3C7E117}"/>
              </a:ext>
            </a:extLst>
          </p:cNvPr>
          <p:cNvSpPr>
            <a:spLocks noGrp="1"/>
          </p:cNvSpPr>
          <p:nvPr>
            <p:ph type="sldNum" sz="quarter" idx="12"/>
          </p:nvPr>
        </p:nvSpPr>
        <p:spPr/>
        <p:txBody>
          <a:bodyPr/>
          <a:lstStyle/>
          <a:p>
            <a:fld id="{F1B3DE6B-B6DF-4BC9-90F1-16C20B41E8DC}" type="slidenum">
              <a:rPr lang="de-DE" smtClean="0"/>
              <a:t>‹Nr.›</a:t>
            </a:fld>
            <a:endParaRPr lang="de-DE"/>
          </a:p>
        </p:txBody>
      </p:sp>
    </p:spTree>
    <p:extLst>
      <p:ext uri="{BB962C8B-B14F-4D97-AF65-F5344CB8AC3E}">
        <p14:creationId xmlns:p14="http://schemas.microsoft.com/office/powerpoint/2010/main" val="36417977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B02D0ED0-BEE1-438F-8718-9510E49057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C2E6564A-B0D4-4400-BE3C-49B7898BFE8E}"/>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10" name="Rechteck 9">
            <a:extLst>
              <a:ext uri="{FF2B5EF4-FFF2-40B4-BE49-F238E27FC236}">
                <a16:creationId xmlns:a16="http://schemas.microsoft.com/office/drawing/2014/main" id="{9C3988C1-9132-4E55-8E62-7710B921F332}"/>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Warenursprung und Präferenzen	 	19. Februar 2025</a:t>
            </a:r>
          </a:p>
        </p:txBody>
      </p:sp>
      <p:pic>
        <p:nvPicPr>
          <p:cNvPr id="12" name="Grafik 11" descr="Ein Bild, das Schild, sitzend, dunkel, Frau enthält.&#10;&#10;Automatisch generierte Beschreibung">
            <a:extLst>
              <a:ext uri="{FF2B5EF4-FFF2-40B4-BE49-F238E27FC236}">
                <a16:creationId xmlns:a16="http://schemas.microsoft.com/office/drawing/2014/main" id="{71113149-A549-4F58-97D4-A10267612E57}"/>
              </a:ext>
            </a:extLst>
          </p:cNvPr>
          <p:cNvPicPr>
            <a:picLocks noChangeAspect="1"/>
          </p:cNvPicPr>
          <p:nvPr/>
        </p:nvPicPr>
        <p:blipFill rotWithShape="1">
          <a:blip r:embed="rId6">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2" name="Titelplatzhalter 1">
            <a:extLst>
              <a:ext uri="{FF2B5EF4-FFF2-40B4-BE49-F238E27FC236}">
                <a16:creationId xmlns:a16="http://schemas.microsoft.com/office/drawing/2014/main" id="{652BC78C-BD17-44EE-947F-041E5B3BD2FC}"/>
              </a:ext>
            </a:extLst>
          </p:cNvPr>
          <p:cNvSpPr>
            <a:spLocks noGrp="1"/>
          </p:cNvSpPr>
          <p:nvPr>
            <p:ph type="title"/>
          </p:nvPr>
        </p:nvSpPr>
        <p:spPr>
          <a:xfrm>
            <a:off x="838200" y="833966"/>
            <a:ext cx="10515600" cy="856721"/>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6D56141C-9102-431F-9BD1-87204B262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Gleichschenkliges Dreieck 14">
            <a:extLst>
              <a:ext uri="{FF2B5EF4-FFF2-40B4-BE49-F238E27FC236}">
                <a16:creationId xmlns:a16="http://schemas.microsoft.com/office/drawing/2014/main" id="{EA0DDBA3-772B-4594-A05B-C0C3D4BAFFF9}"/>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Gleichschenkliges Dreieck 15">
            <a:extLst>
              <a:ext uri="{FF2B5EF4-FFF2-40B4-BE49-F238E27FC236}">
                <a16:creationId xmlns:a16="http://schemas.microsoft.com/office/drawing/2014/main" id="{25A747B9-4D06-49DF-9405-FF64982B3CC9}"/>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oliennummernplatzhalter 16">
            <a:extLst>
              <a:ext uri="{FF2B5EF4-FFF2-40B4-BE49-F238E27FC236}">
                <a16:creationId xmlns:a16="http://schemas.microsoft.com/office/drawing/2014/main" id="{0082A690-24C8-4712-9D11-B666368D81F8}"/>
              </a:ext>
            </a:extLst>
          </p:cNvPr>
          <p:cNvSpPr>
            <a:spLocks noGrp="1"/>
          </p:cNvSpPr>
          <p:nvPr>
            <p:ph type="sldNum" sz="quarter" idx="4"/>
          </p:nvPr>
        </p:nvSpPr>
        <p:spPr>
          <a:xfrm>
            <a:off x="11430124" y="6334292"/>
            <a:ext cx="552749" cy="365125"/>
          </a:xfrm>
          <a:prstGeom prst="rect">
            <a:avLst/>
          </a:prstGeom>
        </p:spPr>
        <p:txBody>
          <a:bodyPr vert="horz" lIns="91440" tIns="45720" rIns="91440" bIns="45720" rtlCol="0" anchor="ctr"/>
          <a:lstStyle>
            <a:lvl1pPr algn="ctr">
              <a:defRPr sz="1200">
                <a:solidFill>
                  <a:schemeClr val="bg1"/>
                </a:solidFill>
              </a:defRPr>
            </a:lvl1pPr>
          </a:lstStyle>
          <a:p>
            <a:fld id="{2AD88AB2-BB49-49EB-AD76-750B25E71682}" type="slidenum">
              <a:rPr lang="de-DE" smtClean="0"/>
              <a:pPr/>
              <a:t>‹Nr.›</a:t>
            </a:fld>
            <a:endParaRPr lang="de-DE" dirty="0"/>
          </a:p>
        </p:txBody>
      </p:sp>
      <p:sp>
        <p:nvSpPr>
          <p:cNvPr id="18" name="Rechteck 17">
            <a:extLst>
              <a:ext uri="{FF2B5EF4-FFF2-40B4-BE49-F238E27FC236}">
                <a16:creationId xmlns:a16="http://schemas.microsoft.com/office/drawing/2014/main" id="{CC2FA7E3-FB21-4FF3-B42A-187CB972C4EC}"/>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3200" b="1" dirty="0">
              <a:solidFill>
                <a:schemeClr val="bg1"/>
              </a:solidFill>
              <a:latin typeface="Titillium Web" panose="00000500000000000000" pitchFamily="2" charset="0"/>
            </a:endParaRPr>
          </a:p>
        </p:txBody>
      </p:sp>
      <p:sp>
        <p:nvSpPr>
          <p:cNvPr id="19" name="Rechteck 18">
            <a:extLst>
              <a:ext uri="{FF2B5EF4-FFF2-40B4-BE49-F238E27FC236}">
                <a16:creationId xmlns:a16="http://schemas.microsoft.com/office/drawing/2014/main" id="{CCF3998C-9AE2-437D-80D1-EEDB73BD9D1A}"/>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0" name="Gleichschenkliges Dreieck 19">
            <a:extLst>
              <a:ext uri="{FF2B5EF4-FFF2-40B4-BE49-F238E27FC236}">
                <a16:creationId xmlns:a16="http://schemas.microsoft.com/office/drawing/2014/main" id="{ADC6E3E9-3C58-4FB5-953E-E5C4E4E2AFFD}"/>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4">
            <a:extLst>
              <a:ext uri="{FF2B5EF4-FFF2-40B4-BE49-F238E27FC236}">
                <a16:creationId xmlns:a16="http://schemas.microsoft.com/office/drawing/2014/main" id="{E78DF61F-135D-7A95-55E0-FA93E3E5EE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B19D53B5-7FFC-C0FA-81BF-D387B50C41B8}"/>
              </a:ext>
            </a:extLst>
          </p:cNvPr>
          <p:cNvSpPr/>
          <p:nvPr userDrawn="1"/>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6" name="Rechteck 5">
            <a:extLst>
              <a:ext uri="{FF2B5EF4-FFF2-40B4-BE49-F238E27FC236}">
                <a16:creationId xmlns:a16="http://schemas.microsoft.com/office/drawing/2014/main" id="{5D098158-F78E-F667-DBD4-1F9DDA306755}"/>
              </a:ext>
            </a:extLst>
          </p:cNvPr>
          <p:cNvSpPr/>
          <p:nvPr userDrawn="1"/>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Warenursprung und Präferenzen	 	19. Februar 2025</a:t>
            </a:r>
          </a:p>
        </p:txBody>
      </p:sp>
      <p:pic>
        <p:nvPicPr>
          <p:cNvPr id="9" name="Grafik 8" descr="Ein Bild, das Schild, sitzend, dunkel, Frau enthält.&#10;&#10;Automatisch generierte Beschreibung">
            <a:extLst>
              <a:ext uri="{FF2B5EF4-FFF2-40B4-BE49-F238E27FC236}">
                <a16:creationId xmlns:a16="http://schemas.microsoft.com/office/drawing/2014/main" id="{5E6E7B37-E2CB-B20B-2AD8-446D38F6BA0C}"/>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1" name="Gleichschenkliges Dreieck 10">
            <a:extLst>
              <a:ext uri="{FF2B5EF4-FFF2-40B4-BE49-F238E27FC236}">
                <a16:creationId xmlns:a16="http://schemas.microsoft.com/office/drawing/2014/main" id="{41FE2B86-4796-F148-5C9B-EE96ACB1A2B2}"/>
              </a:ext>
            </a:extLst>
          </p:cNvPr>
          <p:cNvSpPr/>
          <p:nvPr userDrawn="1"/>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F0CE9C7-A7E6-1218-196E-F7FF99F0C2D1}"/>
              </a:ext>
            </a:extLst>
          </p:cNvPr>
          <p:cNvSpPr/>
          <p:nvPr userDrawn="1"/>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1458CEB8-AEBB-D9FC-AF13-231BF4BFDF35}"/>
              </a:ext>
            </a:extLst>
          </p:cNvPr>
          <p:cNvSpPr/>
          <p:nvPr userDrawn="1"/>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3200" b="1" dirty="0">
              <a:solidFill>
                <a:schemeClr val="bg1"/>
              </a:solidFill>
              <a:latin typeface="Titillium Web" panose="00000500000000000000" pitchFamily="2" charset="0"/>
            </a:endParaRPr>
          </a:p>
        </p:txBody>
      </p:sp>
      <p:sp>
        <p:nvSpPr>
          <p:cNvPr id="21" name="Rechteck 20">
            <a:extLst>
              <a:ext uri="{FF2B5EF4-FFF2-40B4-BE49-F238E27FC236}">
                <a16:creationId xmlns:a16="http://schemas.microsoft.com/office/drawing/2014/main" id="{0AFCEE4B-292A-7A3D-3628-5E61DA7F8493}"/>
              </a:ext>
            </a:extLst>
          </p:cNvPr>
          <p:cNvSpPr/>
          <p:nvPr userDrawn="1"/>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2" name="Gleichschenkliges Dreieck 21">
            <a:extLst>
              <a:ext uri="{FF2B5EF4-FFF2-40B4-BE49-F238E27FC236}">
                <a16:creationId xmlns:a16="http://schemas.microsoft.com/office/drawing/2014/main" id="{F6D0E218-52CB-9799-B161-A54296B4F336}"/>
              </a:ext>
            </a:extLst>
          </p:cNvPr>
          <p:cNvSpPr/>
          <p:nvPr userDrawn="1"/>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225766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Titillium Web"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euz.ihk.de/euzweb"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rade.ec.europa.eu/access-to-markets/de/hom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s://wup.zoll.de/wup_online/uebersichten.php?id=7"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eur-lex.europa.eu/legal-content/DE/TXT/?uri=celex%3A32013R0952" TargetMode="External"/><Relationship Id="rId7" Type="http://schemas.openxmlformats.org/officeDocument/2006/relationships/hyperlink" Target="https://www.zoll.de/DE/Fachthemen/Warenursprung-Praeferenzen/Praeferenzen/Lieferantenerklaerungen/lieferantenerklaerungen_node.html" TargetMode="External"/><Relationship Id="rId2" Type="http://schemas.openxmlformats.org/officeDocument/2006/relationships/hyperlink" Target="https://eur-lex.europa.eu/legal-content/DE/TXT/?uri=CELEX%3A32015R2447" TargetMode="External"/><Relationship Id="rId1" Type="http://schemas.openxmlformats.org/officeDocument/2006/relationships/slideLayout" Target="../slideLayouts/slideLayout1.xml"/><Relationship Id="rId6" Type="http://schemas.openxmlformats.org/officeDocument/2006/relationships/hyperlink" Target="https://www.zoll.de/DE/Fachthemen/Warenursprung-Praeferenzen/Praeferenzen/Lieferantenerklaerungen/Wortlaute-von-Lieferantenerklaerungen/wortlaute-von-lieferantenerklaerungen_node.html" TargetMode="External"/><Relationship Id="rId5" Type="http://schemas.openxmlformats.org/officeDocument/2006/relationships/hyperlink" Target="https://www.ihk-muenchen.de/ihk/(Formular)-Langzeit-Lieferantenerkl%C3%A4rung-f%C3%BCr-Waren-mit-Pr%C3%A4ferenzursprungseigenschaft-Februar-2021.pdf" TargetMode="External"/><Relationship Id="rId4" Type="http://schemas.openxmlformats.org/officeDocument/2006/relationships/hyperlink" Target="https://www.ihk-muenchen.de/ihk/(Formular)-Einzel-Lieferantenerkl%C3%A4rung-f%C3%BCr-Waren-mit-Pr%C3%A4ferenzursprungseigenschaft-Februar-2021.pdf"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zoll.de/DE/Fachthemen/Warenursprung-Praeferenzen/Praeferenzen/Lieferantenerklaerungen/Wortlaute-von-Lieferantenerklaerungen/wortlaute-von-lieferantenerklaerungen.html" TargetMode="Externa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https://www.zoll.de/DE/Fachthemen/Zoelle/Der_Zollkodex_der_Union/der_zollkodex_der_union_node.html"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mailto:poststelle.vzta-hza-hannover@zoll.bund.de" TargetMode="Externa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s://euz.ihk.de/" TargetMode="External"/><Relationship Id="rId2" Type="http://schemas.openxmlformats.org/officeDocument/2006/relationships/hyperlink" Target="https://trade.ec.europa.eu/access-to-markets/de/home" TargetMode="External"/><Relationship Id="rId1" Type="http://schemas.openxmlformats.org/officeDocument/2006/relationships/slideLayout" Target="../slideLayouts/slideLayout1.xml"/><Relationship Id="rId6" Type="http://schemas.openxmlformats.org/officeDocument/2006/relationships/hyperlink" Target="https://www.zoll.de/DE/Fachthemen/Warenursprung-Praeferenzen/Praeferenzen/Praeferenznachweise/Ausfertigung-nicht-foermlicher-Praeferenznachweise/Ursprungserklaerung-auf-der-Rechnung/ursprungserklaerung-auf-der-rechnung_node.html" TargetMode="External"/><Relationship Id="rId5" Type="http://schemas.openxmlformats.org/officeDocument/2006/relationships/hyperlink" Target="https://www.zoll.de/DE/Fachthemen/Warenursprung-Praeferenzen/Praeferenzen/Lieferantenerklaerungen/lieferantenerklaerungen_node.html" TargetMode="External"/><Relationship Id="rId4" Type="http://schemas.openxmlformats.org/officeDocument/2006/relationships/hyperlink" Target="https://wup.zoll.de/wup_online/liste_synopse.php?isoalpha=&amp;landinfo=&amp;stichtag=17.02.2025&amp;submit_laendersuche_wup=&amp;submit_laendersuche_wup="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nhaltsplatzhalter 29">
            <a:extLst>
              <a:ext uri="{FF2B5EF4-FFF2-40B4-BE49-F238E27FC236}">
                <a16:creationId xmlns:a16="http://schemas.microsoft.com/office/drawing/2014/main" id="{9E1AFFA6-924A-4C16-8DB9-46B1577112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el 1">
            <a:extLst>
              <a:ext uri="{FF2B5EF4-FFF2-40B4-BE49-F238E27FC236}">
                <a16:creationId xmlns:a16="http://schemas.microsoft.com/office/drawing/2014/main" id="{BF8B35B8-5CE8-45A8-B598-754888B977AD}"/>
              </a:ext>
            </a:extLst>
          </p:cNvPr>
          <p:cNvSpPr>
            <a:spLocks noGrp="1"/>
          </p:cNvSpPr>
          <p:nvPr>
            <p:ph type="title"/>
          </p:nvPr>
        </p:nvSpPr>
        <p:spPr>
          <a:xfrm>
            <a:off x="664127" y="3273878"/>
            <a:ext cx="10515600" cy="1325563"/>
          </a:xfrm>
        </p:spPr>
        <p:txBody>
          <a:bodyPr>
            <a:normAutofit/>
          </a:bodyPr>
          <a:lstStyle/>
          <a:p>
            <a:r>
              <a:rPr lang="de-DE" sz="2800" b="1" dirty="0">
                <a:solidFill>
                  <a:srgbClr val="004359"/>
                </a:solidFill>
                <a:latin typeface="Titillium Web" panose="00000500000000000000" pitchFamily="2" charset="0"/>
              </a:rPr>
              <a:t>zum Webinar </a:t>
            </a:r>
            <a:r>
              <a:rPr lang="de-DE" sz="2800" b="1" i="1" dirty="0">
                <a:solidFill>
                  <a:srgbClr val="004359"/>
                </a:solidFill>
                <a:latin typeface="Titillium Web" panose="00000500000000000000" pitchFamily="2" charset="0"/>
              </a:rPr>
              <a:t>Der Warenursprung</a:t>
            </a:r>
            <a:r>
              <a:rPr lang="de-DE" sz="2800" b="1" dirty="0">
                <a:solidFill>
                  <a:srgbClr val="004359"/>
                </a:solidFill>
                <a:latin typeface="Titillium Web" panose="00000500000000000000" pitchFamily="2" charset="0"/>
              </a:rPr>
              <a:t> mit Birgit Susdorf</a:t>
            </a:r>
          </a:p>
        </p:txBody>
      </p:sp>
      <p:sp>
        <p:nvSpPr>
          <p:cNvPr id="6" name="Textfeld 5">
            <a:extLst>
              <a:ext uri="{FF2B5EF4-FFF2-40B4-BE49-F238E27FC236}">
                <a16:creationId xmlns:a16="http://schemas.microsoft.com/office/drawing/2014/main" id="{3B62AD22-3F05-49EE-81C7-76FA584D5458}"/>
              </a:ext>
            </a:extLst>
          </p:cNvPr>
          <p:cNvSpPr txBox="1"/>
          <p:nvPr/>
        </p:nvSpPr>
        <p:spPr>
          <a:xfrm>
            <a:off x="0" y="2802602"/>
            <a:ext cx="7201647" cy="1015663"/>
          </a:xfrm>
          <a:prstGeom prst="rect">
            <a:avLst/>
          </a:prstGeom>
          <a:noFill/>
        </p:spPr>
        <p:txBody>
          <a:bodyPr wrap="square" rtlCol="0" anchor="t">
            <a:spAutoFit/>
          </a:bodyPr>
          <a:lstStyle/>
          <a:p>
            <a:pPr algn="ctr"/>
            <a:r>
              <a:rPr lang="de-DE" sz="6000" b="1">
                <a:solidFill>
                  <a:srgbClr val="004359"/>
                </a:solidFill>
                <a:latin typeface="Titillium Web" panose="00000500000000000000" pitchFamily="2" charset="0"/>
              </a:rPr>
              <a:t>Herzlich willkommen</a:t>
            </a:r>
          </a:p>
        </p:txBody>
      </p:sp>
      <p:sp>
        <p:nvSpPr>
          <p:cNvPr id="9" name="Rechteck 8">
            <a:extLst>
              <a:ext uri="{FF2B5EF4-FFF2-40B4-BE49-F238E27FC236}">
                <a16:creationId xmlns:a16="http://schemas.microsoft.com/office/drawing/2014/main" id="{09808BEA-BC43-4AD9-89F5-9EB85E636B88}"/>
              </a:ext>
            </a:extLst>
          </p:cNvPr>
          <p:cNvSpPr/>
          <p:nvPr/>
        </p:nvSpPr>
        <p:spPr>
          <a:xfrm>
            <a:off x="0" y="4919477"/>
            <a:ext cx="7201647" cy="850790"/>
          </a:xfrm>
          <a:prstGeom prst="rect">
            <a:avLst/>
          </a:prstGeom>
          <a:solidFill>
            <a:srgbClr val="BACF3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b="1">
                <a:solidFill>
                  <a:srgbClr val="004359"/>
                </a:solidFill>
                <a:latin typeface="Titillium Web" panose="00000500000000000000" pitchFamily="2" charset="0"/>
              </a:rPr>
              <a:t>		Gleich geht es los!</a:t>
            </a:r>
          </a:p>
        </p:txBody>
      </p:sp>
      <p:pic>
        <p:nvPicPr>
          <p:cNvPr id="17" name="Grafik 16" descr="Ein Bild, das Schild, sitzend, dunkel, Frau enthält.&#10;&#10;Automatisch generierte Beschreibung">
            <a:extLst>
              <a:ext uri="{FF2B5EF4-FFF2-40B4-BE49-F238E27FC236}">
                <a16:creationId xmlns:a16="http://schemas.microsoft.com/office/drawing/2014/main" id="{0576B265-E39A-47FB-BDAD-8C8C361901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0101" y="5829913"/>
            <a:ext cx="3601206" cy="1028087"/>
          </a:xfrm>
          <a:prstGeom prst="rect">
            <a:avLst/>
          </a:prstGeom>
        </p:spPr>
      </p:pic>
      <p:sp>
        <p:nvSpPr>
          <p:cNvPr id="22" name="Gleichschenkliges Dreieck 21">
            <a:extLst>
              <a:ext uri="{FF2B5EF4-FFF2-40B4-BE49-F238E27FC236}">
                <a16:creationId xmlns:a16="http://schemas.microsoft.com/office/drawing/2014/main" id="{1485B3F1-95AD-4012-868B-9A46F6721245}"/>
              </a:ext>
            </a:extLst>
          </p:cNvPr>
          <p:cNvSpPr/>
          <p:nvPr/>
        </p:nvSpPr>
        <p:spPr>
          <a:xfrm rot="5400000">
            <a:off x="-347810" y="5260846"/>
            <a:ext cx="850789" cy="155171"/>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22906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0AA949-0157-7F64-5C30-7ECA0BA9EED2}"/>
              </a:ext>
            </a:extLst>
          </p:cNvPr>
          <p:cNvSpPr>
            <a:spLocks noGrp="1"/>
          </p:cNvSpPr>
          <p:nvPr>
            <p:ph type="title"/>
          </p:nvPr>
        </p:nvSpPr>
        <p:spPr>
          <a:xfrm>
            <a:off x="483523" y="721130"/>
            <a:ext cx="10515600" cy="856721"/>
          </a:xfrm>
        </p:spPr>
        <p:txBody>
          <a:bodyPr/>
          <a:lstStyle/>
          <a:p>
            <a:r>
              <a:rPr lang="de-DE" dirty="0"/>
              <a:t>Ursprungszeugnis</a:t>
            </a:r>
          </a:p>
        </p:txBody>
      </p:sp>
      <p:sp>
        <p:nvSpPr>
          <p:cNvPr id="3" name="Inhaltsplatzhalter 2">
            <a:extLst>
              <a:ext uri="{FF2B5EF4-FFF2-40B4-BE49-F238E27FC236}">
                <a16:creationId xmlns:a16="http://schemas.microsoft.com/office/drawing/2014/main" id="{A5F56C44-7608-0510-F19E-9CDE91989F7E}"/>
              </a:ext>
            </a:extLst>
          </p:cNvPr>
          <p:cNvSpPr>
            <a:spLocks noGrp="1"/>
          </p:cNvSpPr>
          <p:nvPr>
            <p:ph idx="1"/>
          </p:nvPr>
        </p:nvSpPr>
        <p:spPr/>
        <p:txBody>
          <a:bodyPr/>
          <a:lstStyle/>
          <a:p>
            <a:pPr marL="0" indent="0">
              <a:buNone/>
            </a:pPr>
            <a:r>
              <a:rPr lang="de-DE" dirty="0"/>
              <a:t> </a:t>
            </a:r>
          </a:p>
          <a:p>
            <a:pPr marL="0" indent="0">
              <a:buNone/>
            </a:pPr>
            <a:endParaRPr lang="de-DE" dirty="0"/>
          </a:p>
        </p:txBody>
      </p:sp>
      <p:pic>
        <p:nvPicPr>
          <p:cNvPr id="4" name="Grafik 3" descr="Ein Bild, das Text, Quittung enthält.&#10;&#10;Beschreibung automatisch generiert.">
            <a:extLst>
              <a:ext uri="{FF2B5EF4-FFF2-40B4-BE49-F238E27FC236}">
                <a16:creationId xmlns:a16="http://schemas.microsoft.com/office/drawing/2014/main" id="{C98C0454-9720-46DF-2DC1-A418A8609AF4}"/>
              </a:ext>
            </a:extLst>
          </p:cNvPr>
          <p:cNvPicPr>
            <a:picLocks noChangeAspect="1"/>
          </p:cNvPicPr>
          <p:nvPr/>
        </p:nvPicPr>
        <p:blipFill>
          <a:blip r:embed="rId2"/>
          <a:stretch>
            <a:fillRect/>
          </a:stretch>
        </p:blipFill>
        <p:spPr>
          <a:xfrm>
            <a:off x="432723" y="1473857"/>
            <a:ext cx="3374038" cy="4703106"/>
          </a:xfrm>
          <a:prstGeom prst="rect">
            <a:avLst/>
          </a:prstGeom>
        </p:spPr>
      </p:pic>
      <p:pic>
        <p:nvPicPr>
          <p:cNvPr id="5" name="Grafik 4">
            <a:extLst>
              <a:ext uri="{FF2B5EF4-FFF2-40B4-BE49-F238E27FC236}">
                <a16:creationId xmlns:a16="http://schemas.microsoft.com/office/drawing/2014/main" id="{B6A878B6-C731-FC58-3B24-481A3135DFC3}"/>
              </a:ext>
            </a:extLst>
          </p:cNvPr>
          <p:cNvPicPr>
            <a:picLocks noChangeAspect="1"/>
          </p:cNvPicPr>
          <p:nvPr/>
        </p:nvPicPr>
        <p:blipFill>
          <a:blip r:embed="rId3"/>
          <a:stretch>
            <a:fillRect/>
          </a:stretch>
        </p:blipFill>
        <p:spPr>
          <a:xfrm>
            <a:off x="4212238" y="1473857"/>
            <a:ext cx="3343926" cy="4703106"/>
          </a:xfrm>
          <a:prstGeom prst="rect">
            <a:avLst/>
          </a:prstGeom>
        </p:spPr>
      </p:pic>
      <p:pic>
        <p:nvPicPr>
          <p:cNvPr id="6" name="Grafik 11" descr="Ein Bild, das Text enthält.&#10;&#10;Beschreibung automatisch generiert.">
            <a:extLst>
              <a:ext uri="{FF2B5EF4-FFF2-40B4-BE49-F238E27FC236}">
                <a16:creationId xmlns:a16="http://schemas.microsoft.com/office/drawing/2014/main" id="{8BE75A7A-4C33-9D6A-119B-6BC545674388}"/>
              </a:ext>
            </a:extLst>
          </p:cNvPr>
          <p:cNvPicPr>
            <a:picLocks noChangeAspect="1"/>
          </p:cNvPicPr>
          <p:nvPr/>
        </p:nvPicPr>
        <p:blipFill>
          <a:blip r:embed="rId4"/>
          <a:stretch>
            <a:fillRect/>
          </a:stretch>
        </p:blipFill>
        <p:spPr>
          <a:xfrm>
            <a:off x="8252040" y="1473857"/>
            <a:ext cx="3258138" cy="4703106"/>
          </a:xfrm>
          <a:prstGeom prst="rect">
            <a:avLst/>
          </a:prstGeom>
        </p:spPr>
      </p:pic>
      <p:sp>
        <p:nvSpPr>
          <p:cNvPr id="7" name="Textfeld 6">
            <a:extLst>
              <a:ext uri="{FF2B5EF4-FFF2-40B4-BE49-F238E27FC236}">
                <a16:creationId xmlns:a16="http://schemas.microsoft.com/office/drawing/2014/main" id="{A3D28126-5018-F221-5DCE-1157C00BC12B}"/>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Das Ursprungszeugnis</a:t>
            </a:r>
          </a:p>
        </p:txBody>
      </p:sp>
    </p:spTree>
    <p:extLst>
      <p:ext uri="{BB962C8B-B14F-4D97-AF65-F5344CB8AC3E}">
        <p14:creationId xmlns:p14="http://schemas.microsoft.com/office/powerpoint/2010/main" val="2502714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0AA949-0157-7F64-5C30-7ECA0BA9EED2}"/>
              </a:ext>
            </a:extLst>
          </p:cNvPr>
          <p:cNvSpPr>
            <a:spLocks noGrp="1"/>
          </p:cNvSpPr>
          <p:nvPr>
            <p:ph type="title"/>
          </p:nvPr>
        </p:nvSpPr>
        <p:spPr>
          <a:xfrm>
            <a:off x="483523" y="721130"/>
            <a:ext cx="10515600" cy="856721"/>
          </a:xfrm>
        </p:spPr>
        <p:txBody>
          <a:bodyPr/>
          <a:lstStyle/>
          <a:p>
            <a:r>
              <a:rPr lang="de-DE" dirty="0"/>
              <a:t>Ursprungszeugnis</a:t>
            </a:r>
          </a:p>
        </p:txBody>
      </p:sp>
      <p:sp>
        <p:nvSpPr>
          <p:cNvPr id="3" name="Inhaltsplatzhalter 2">
            <a:extLst>
              <a:ext uri="{FF2B5EF4-FFF2-40B4-BE49-F238E27FC236}">
                <a16:creationId xmlns:a16="http://schemas.microsoft.com/office/drawing/2014/main" id="{A5F56C44-7608-0510-F19E-9CDE91989F7E}"/>
              </a:ext>
            </a:extLst>
          </p:cNvPr>
          <p:cNvSpPr>
            <a:spLocks noGrp="1"/>
          </p:cNvSpPr>
          <p:nvPr>
            <p:ph idx="1"/>
          </p:nvPr>
        </p:nvSpPr>
        <p:spPr>
          <a:xfrm>
            <a:off x="599902" y="1520825"/>
            <a:ext cx="10515600" cy="4351338"/>
          </a:xfrm>
        </p:spPr>
        <p:txBody>
          <a:bodyPr/>
          <a:lstStyle/>
          <a:p>
            <a:pPr marL="0" indent="0">
              <a:buNone/>
            </a:pPr>
            <a:r>
              <a:rPr lang="de-DE" dirty="0"/>
              <a:t> </a:t>
            </a:r>
          </a:p>
          <a:p>
            <a:pPr marL="0" indent="0">
              <a:buNone/>
            </a:pPr>
            <a:r>
              <a:rPr lang="de-DE" dirty="0"/>
              <a:t>Öffentliche Urkunde</a:t>
            </a:r>
          </a:p>
          <a:p>
            <a:pPr marL="0" indent="0">
              <a:buNone/>
            </a:pPr>
            <a:r>
              <a:rPr lang="de-DE" dirty="0"/>
              <a:t>Ausstellung durch die Industrie- und Handelskammern</a:t>
            </a:r>
          </a:p>
          <a:p>
            <a:pPr marL="0" indent="0">
              <a:buNone/>
            </a:pPr>
            <a:r>
              <a:rPr lang="de-DE" dirty="0"/>
              <a:t>Versandbereite Ware</a:t>
            </a:r>
          </a:p>
          <a:p>
            <a:pPr marL="0" indent="0">
              <a:buNone/>
            </a:pPr>
            <a:endParaRPr lang="de-DE" dirty="0"/>
          </a:p>
          <a:p>
            <a:pPr marL="0" indent="0">
              <a:buNone/>
            </a:pPr>
            <a:r>
              <a:rPr lang="de-DE" dirty="0"/>
              <a:t>Vereinfachung möglich. Sprechen Sie Ihre IHK an.</a:t>
            </a:r>
          </a:p>
          <a:p>
            <a:pPr marL="0" indent="0">
              <a:buNone/>
            </a:pPr>
            <a:endParaRPr lang="de-DE" dirty="0"/>
          </a:p>
        </p:txBody>
      </p:sp>
      <p:sp>
        <p:nvSpPr>
          <p:cNvPr id="7" name="Textfeld 6">
            <a:extLst>
              <a:ext uri="{FF2B5EF4-FFF2-40B4-BE49-F238E27FC236}">
                <a16:creationId xmlns:a16="http://schemas.microsoft.com/office/drawing/2014/main" id="{A3D28126-5018-F221-5DCE-1157C00BC12B}"/>
              </a:ext>
            </a:extLst>
          </p:cNvPr>
          <p:cNvSpPr txBox="1"/>
          <p:nvPr/>
        </p:nvSpPr>
        <p:spPr>
          <a:xfrm>
            <a:off x="3249696" y="227911"/>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Das Ursprungszeugnis</a:t>
            </a:r>
          </a:p>
        </p:txBody>
      </p:sp>
    </p:spTree>
    <p:extLst>
      <p:ext uri="{BB962C8B-B14F-4D97-AF65-F5344CB8AC3E}">
        <p14:creationId xmlns:p14="http://schemas.microsoft.com/office/powerpoint/2010/main" val="123707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03B66A-81AE-FED3-9B98-9FDD5ACCC570}"/>
              </a:ext>
            </a:extLst>
          </p:cNvPr>
          <p:cNvSpPr>
            <a:spLocks noGrp="1"/>
          </p:cNvSpPr>
          <p:nvPr>
            <p:ph type="title"/>
          </p:nvPr>
        </p:nvSpPr>
        <p:spPr/>
        <p:txBody>
          <a:bodyPr/>
          <a:lstStyle/>
          <a:p>
            <a:r>
              <a:rPr lang="de-DE" dirty="0"/>
              <a:t>Elektronisches Ursprungszeugnis </a:t>
            </a:r>
            <a:r>
              <a:rPr lang="de-DE" dirty="0" err="1"/>
              <a:t>eUZ</a:t>
            </a:r>
            <a:endParaRPr lang="de-DE" dirty="0"/>
          </a:p>
        </p:txBody>
      </p:sp>
      <p:sp>
        <p:nvSpPr>
          <p:cNvPr id="4" name="Inhaltsplatzhalter 3">
            <a:extLst>
              <a:ext uri="{FF2B5EF4-FFF2-40B4-BE49-F238E27FC236}">
                <a16:creationId xmlns:a16="http://schemas.microsoft.com/office/drawing/2014/main" id="{D6AFAFD1-44F3-5FCC-1D56-BFEAFA36D541}"/>
              </a:ext>
            </a:extLst>
          </p:cNvPr>
          <p:cNvSpPr txBox="1">
            <a:spLocks noGrp="1"/>
          </p:cNvSpPr>
          <p:nvPr>
            <p:ph idx="1"/>
          </p:nvPr>
        </p:nvSpPr>
        <p:spPr>
          <a:xfrm>
            <a:off x="838200" y="1814405"/>
            <a:ext cx="10515600" cy="451931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de-DE" sz="1500" dirty="0">
                <a:latin typeface="Titillium Web"/>
                <a:cs typeface="Calibri"/>
              </a:rPr>
              <a:t>Webanwendung für elektronische Ursprungserzeugnisse und Bescheinigungen für den Außenhandel</a:t>
            </a:r>
          </a:p>
          <a:p>
            <a:pPr marL="285750" indent="-285750" algn="just">
              <a:buFont typeface="Arial"/>
              <a:buChar char="•"/>
            </a:pPr>
            <a:r>
              <a:rPr lang="de-DE" sz="1500" dirty="0">
                <a:latin typeface="Titillium Web"/>
                <a:cs typeface="Calibri"/>
              </a:rPr>
              <a:t>Entweder mit Signaturkarte und Kartenlesegerät (Nachteile Kosten und Abhängigkeit beim mobilen Arbeiten)</a:t>
            </a:r>
          </a:p>
          <a:p>
            <a:pPr marL="285750" indent="-285750" algn="just">
              <a:buFont typeface="Arial"/>
              <a:buChar char="•"/>
            </a:pPr>
            <a:r>
              <a:rPr lang="de-DE" sz="1500" dirty="0">
                <a:latin typeface="Titillium Web"/>
                <a:cs typeface="Calibri"/>
              </a:rPr>
              <a:t>Oder webbasiert. Zugriff von überall möglich, Voraussetzungen:</a:t>
            </a:r>
            <a:endParaRPr lang="de-DE" sz="1500" dirty="0">
              <a:latin typeface="Titillium Web" panose="00000500000000000000" pitchFamily="2" charset="0"/>
              <a:cs typeface="Calibri"/>
            </a:endParaRPr>
          </a:p>
          <a:p>
            <a:pPr marL="800100" lvl="1" indent="-342900" algn="just">
              <a:buFont typeface="Arial" panose="020B0604020202020204" pitchFamily="34" charset="0"/>
              <a:buChar char="•"/>
            </a:pPr>
            <a:r>
              <a:rPr lang="de-DE" sz="1500" dirty="0">
                <a:latin typeface="Titillium Web"/>
                <a:cs typeface="Calibri"/>
              </a:rPr>
              <a:t>Mit gängigen Browsern möglich</a:t>
            </a:r>
            <a:endParaRPr lang="de-DE" sz="1500" dirty="0">
              <a:latin typeface="Titillium Web" panose="00000500000000000000" pitchFamily="2" charset="0"/>
              <a:cs typeface="Calibri"/>
            </a:endParaRPr>
          </a:p>
          <a:p>
            <a:pPr marL="800100" lvl="1" indent="-342900" algn="just">
              <a:buFont typeface="Arial" panose="020B0604020202020204" pitchFamily="34" charset="0"/>
              <a:buChar char="•"/>
            </a:pPr>
            <a:r>
              <a:rPr lang="de-DE" sz="1500" dirty="0">
                <a:latin typeface="Titillium Web"/>
                <a:cs typeface="Calibri"/>
              </a:rPr>
              <a:t>Einfache HTTPS-Freischaltung</a:t>
            </a:r>
            <a:endParaRPr lang="de-DE" sz="1500" dirty="0">
              <a:latin typeface="Titillium Web" panose="00000500000000000000" pitchFamily="2" charset="0"/>
              <a:cs typeface="Calibri"/>
            </a:endParaRPr>
          </a:p>
          <a:p>
            <a:pPr marL="800100" lvl="1" indent="-342900" algn="just">
              <a:buFont typeface="Arial" panose="020B0604020202020204" pitchFamily="34" charset="0"/>
              <a:buChar char="•"/>
            </a:pPr>
            <a:r>
              <a:rPr lang="de-DE" sz="1500" dirty="0">
                <a:latin typeface="Titillium Web"/>
                <a:cs typeface="Calibri"/>
              </a:rPr>
              <a:t>Windows-Betriebssystem (ab Windows 7)</a:t>
            </a:r>
          </a:p>
          <a:p>
            <a:pPr marL="800100" lvl="1" indent="-342900" algn="just">
              <a:buFont typeface="Arial" panose="020B0604020202020204" pitchFamily="34" charset="0"/>
              <a:buChar char="•"/>
            </a:pPr>
            <a:endParaRPr lang="de-DE" sz="1500" dirty="0">
              <a:latin typeface="Titillium Web"/>
              <a:cs typeface="Calibri"/>
            </a:endParaRPr>
          </a:p>
          <a:p>
            <a:pPr marL="285750" lvl="1" indent="-285750" algn="just">
              <a:buFont typeface="Arial"/>
              <a:buChar char="•"/>
            </a:pPr>
            <a:r>
              <a:rPr lang="de-DE" sz="1500" dirty="0">
                <a:latin typeface="Titillium Web"/>
                <a:cs typeface="Calibri"/>
              </a:rPr>
              <a:t>Schnelles „</a:t>
            </a:r>
            <a:r>
              <a:rPr lang="de-DE" sz="1500" dirty="0" err="1">
                <a:latin typeface="Titillium Web"/>
                <a:cs typeface="Calibri"/>
              </a:rPr>
              <a:t>go</a:t>
            </a:r>
            <a:r>
              <a:rPr lang="de-DE" sz="1500" dirty="0">
                <a:latin typeface="Titillium Web"/>
                <a:cs typeface="Calibri"/>
              </a:rPr>
              <a:t> live“ möglich. Checkliste: </a:t>
            </a:r>
          </a:p>
          <a:p>
            <a:pPr marL="800100" lvl="1" indent="-342900" algn="just">
              <a:buFontTx/>
              <a:buAutoNum type="arabicPeriod"/>
            </a:pPr>
            <a:r>
              <a:rPr lang="de-DE" sz="1500" dirty="0">
                <a:latin typeface="Titillium Web" panose="00000500000000000000" pitchFamily="2" charset="0"/>
                <a:cs typeface="Calibri"/>
              </a:rPr>
              <a:t>Zuständige IHK informieren</a:t>
            </a:r>
          </a:p>
          <a:p>
            <a:pPr marL="800100" lvl="1" indent="-342900" algn="just">
              <a:buAutoNum type="arabicPeriod"/>
            </a:pPr>
            <a:r>
              <a:rPr lang="de-DE" sz="1500" dirty="0">
                <a:latin typeface="Titillium Web" panose="00000500000000000000" pitchFamily="2" charset="0"/>
                <a:ea typeface="+mn-lt"/>
                <a:cs typeface="+mn-lt"/>
              </a:rPr>
              <a:t>Softwareinstallation mit einem Dateidownload</a:t>
            </a:r>
            <a:endParaRPr lang="de-DE" sz="1500" dirty="0">
              <a:latin typeface="Titillium Web" panose="00000500000000000000" pitchFamily="2" charset="0"/>
              <a:cs typeface="Calibri"/>
            </a:endParaRPr>
          </a:p>
          <a:p>
            <a:pPr marL="800100" lvl="1" indent="-342900" algn="just">
              <a:buAutoNum type="arabicPeriod"/>
            </a:pPr>
            <a:r>
              <a:rPr lang="de-DE" sz="1500" dirty="0">
                <a:latin typeface="Titillium Web" panose="00000500000000000000" pitchFamily="2" charset="0"/>
                <a:cs typeface="Calibri"/>
              </a:rPr>
              <a:t>Bestimmen eines Administrators</a:t>
            </a:r>
          </a:p>
          <a:p>
            <a:pPr marL="800100" lvl="1" indent="-342900" algn="just">
              <a:buAutoNum type="arabicPeriod"/>
            </a:pPr>
            <a:r>
              <a:rPr lang="de-DE" sz="1500" dirty="0">
                <a:latin typeface="Titillium Web" panose="00000500000000000000" pitchFamily="2" charset="0"/>
                <a:cs typeface="Calibri"/>
              </a:rPr>
              <a:t>Schulen und mit dem System vertraut machen</a:t>
            </a:r>
          </a:p>
          <a:p>
            <a:pPr marL="800100" lvl="1" indent="-342900" algn="just">
              <a:buAutoNum type="arabicPeriod"/>
            </a:pPr>
            <a:r>
              <a:rPr lang="de-DE" sz="1500" dirty="0">
                <a:latin typeface="Titillium Web" panose="00000500000000000000" pitchFamily="2" charset="0"/>
                <a:cs typeface="Calibri"/>
              </a:rPr>
              <a:t>"</a:t>
            </a:r>
            <a:r>
              <a:rPr lang="de-DE" sz="1500" dirty="0" err="1">
                <a:latin typeface="Titillium Web" panose="00000500000000000000" pitchFamily="2" charset="0"/>
                <a:cs typeface="Calibri"/>
              </a:rPr>
              <a:t>go</a:t>
            </a:r>
            <a:r>
              <a:rPr lang="de-DE" sz="1500" dirty="0">
                <a:latin typeface="Titillium Web" panose="00000500000000000000" pitchFamily="2" charset="0"/>
                <a:cs typeface="Calibri"/>
              </a:rPr>
              <a:t> live"</a:t>
            </a:r>
          </a:p>
          <a:p>
            <a:pPr lvl="1" algn="just"/>
            <a:endParaRPr lang="de-DE" sz="1500" dirty="0">
              <a:latin typeface="Calibri"/>
              <a:cs typeface="Calibri"/>
            </a:endParaRPr>
          </a:p>
          <a:p>
            <a:pPr lvl="1" algn="just"/>
            <a:r>
              <a:rPr lang="de-DE" sz="1500" dirty="0">
                <a:latin typeface="Titillium Web"/>
                <a:cs typeface="Calibri"/>
                <a:hlinkClick r:id="rId2">
                  <a:extLst>
                    <a:ext uri="{A12FA001-AC4F-418D-AE19-62706E023703}">
                      <ahyp:hlinkClr xmlns:ahyp="http://schemas.microsoft.com/office/drawing/2018/hyperlinkcolor" val="tx"/>
                    </a:ext>
                  </a:extLst>
                </a:hlinkClick>
              </a:rPr>
              <a:t>https://euz.ihk.de/euzweb</a:t>
            </a:r>
            <a:endParaRPr lang="de-DE" sz="1500" dirty="0">
              <a:latin typeface="Titillium Web" panose="00000500000000000000" pitchFamily="2" charset="0"/>
              <a:cs typeface="Calibri"/>
            </a:endParaRPr>
          </a:p>
          <a:p>
            <a:pPr marL="0" indent="0">
              <a:buNone/>
            </a:pPr>
            <a:endParaRPr lang="de-DE" sz="1100" b="1" dirty="0">
              <a:solidFill>
                <a:srgbClr val="004359"/>
              </a:solidFill>
              <a:latin typeface="Titillium Web" panose="00000500000000000000" pitchFamily="2" charset="0"/>
              <a:cs typeface="Calibri"/>
            </a:endParaRPr>
          </a:p>
        </p:txBody>
      </p:sp>
      <p:sp>
        <p:nvSpPr>
          <p:cNvPr id="3" name="Textfeld 2">
            <a:extLst>
              <a:ext uri="{FF2B5EF4-FFF2-40B4-BE49-F238E27FC236}">
                <a16:creationId xmlns:a16="http://schemas.microsoft.com/office/drawing/2014/main" id="{DC9FA4AC-762C-75AE-D3B6-305CA4B180E3}"/>
              </a:ext>
            </a:extLst>
          </p:cNvPr>
          <p:cNvSpPr txBox="1"/>
          <p:nvPr/>
        </p:nvSpPr>
        <p:spPr>
          <a:xfrm>
            <a:off x="3249696" y="227911"/>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Das Ursprungszeugnis</a:t>
            </a:r>
          </a:p>
        </p:txBody>
      </p:sp>
    </p:spTree>
    <p:extLst>
      <p:ext uri="{BB962C8B-B14F-4D97-AF65-F5344CB8AC3E}">
        <p14:creationId xmlns:p14="http://schemas.microsoft.com/office/powerpoint/2010/main" val="3795376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8227C-0415-508B-E330-D410C325E189}"/>
              </a:ext>
            </a:extLst>
          </p:cNvPr>
          <p:cNvSpPr>
            <a:spLocks noGrp="1"/>
          </p:cNvSpPr>
          <p:nvPr>
            <p:ph type="title"/>
          </p:nvPr>
        </p:nvSpPr>
        <p:spPr>
          <a:xfrm>
            <a:off x="522172" y="768046"/>
            <a:ext cx="10515600" cy="856721"/>
          </a:xfrm>
        </p:spPr>
        <p:txBody>
          <a:bodyPr/>
          <a:lstStyle/>
          <a:p>
            <a:r>
              <a:rPr lang="de-DE" dirty="0"/>
              <a:t>Präferenzieller Ursprung</a:t>
            </a:r>
          </a:p>
        </p:txBody>
      </p:sp>
      <p:sp>
        <p:nvSpPr>
          <p:cNvPr id="3" name="Textfeld 2">
            <a:extLst>
              <a:ext uri="{FF2B5EF4-FFF2-40B4-BE49-F238E27FC236}">
                <a16:creationId xmlns:a16="http://schemas.microsoft.com/office/drawing/2014/main" id="{C0DAE037-0082-C095-969B-B0EF7C3D8BAC}"/>
              </a:ext>
            </a:extLst>
          </p:cNvPr>
          <p:cNvSpPr txBox="1"/>
          <p:nvPr/>
        </p:nvSpPr>
        <p:spPr>
          <a:xfrm>
            <a:off x="572193" y="1465745"/>
            <a:ext cx="10465579" cy="923330"/>
          </a:xfrm>
          <a:prstGeom prst="rect">
            <a:avLst/>
          </a:prstGeom>
          <a:noFill/>
        </p:spPr>
        <p:txBody>
          <a:bodyPr wrap="square" rtlCol="0">
            <a:spAutoFit/>
          </a:bodyPr>
          <a:lstStyle/>
          <a:p>
            <a:r>
              <a:rPr lang="de-DE" dirty="0">
                <a:latin typeface="Titilium Web"/>
              </a:rPr>
              <a:t>Die Europäische Union hat mit vielen Ländern oder Ländergruppen Freihandels- bzw. Präferenzabkommen geschlossen. Ziel ist unter anderem den Handel der Länder zu fördern, indem Zölle reduziert werden oder zum Zollsatz 0 %</a:t>
            </a:r>
          </a:p>
        </p:txBody>
      </p:sp>
      <p:sp>
        <p:nvSpPr>
          <p:cNvPr id="5" name="Textfeld 4">
            <a:extLst>
              <a:ext uri="{FF2B5EF4-FFF2-40B4-BE49-F238E27FC236}">
                <a16:creationId xmlns:a16="http://schemas.microsoft.com/office/drawing/2014/main" id="{F4D4C135-135A-6F96-C83F-7FE085BBC5CB}"/>
              </a:ext>
            </a:extLst>
          </p:cNvPr>
          <p:cNvSpPr txBox="1"/>
          <p:nvPr/>
        </p:nvSpPr>
        <p:spPr>
          <a:xfrm>
            <a:off x="3249696" y="227911"/>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Präferenzursprung</a:t>
            </a:r>
          </a:p>
        </p:txBody>
      </p:sp>
      <p:sp>
        <p:nvSpPr>
          <p:cNvPr id="6" name="Textfeld 5">
            <a:extLst>
              <a:ext uri="{FF2B5EF4-FFF2-40B4-BE49-F238E27FC236}">
                <a16:creationId xmlns:a16="http://schemas.microsoft.com/office/drawing/2014/main" id="{A9658051-7238-A2BB-6BE3-DF07EA3AA66B}"/>
              </a:ext>
            </a:extLst>
          </p:cNvPr>
          <p:cNvSpPr txBox="1"/>
          <p:nvPr/>
        </p:nvSpPr>
        <p:spPr>
          <a:xfrm>
            <a:off x="947651" y="3264131"/>
            <a:ext cx="4317076" cy="2308324"/>
          </a:xfrm>
          <a:prstGeom prst="rect">
            <a:avLst/>
          </a:prstGeom>
          <a:noFill/>
        </p:spPr>
        <p:txBody>
          <a:bodyPr wrap="square" rtlCol="0">
            <a:spAutoFit/>
          </a:bodyPr>
          <a:lstStyle/>
          <a:p>
            <a:r>
              <a:rPr lang="de-DE" dirty="0">
                <a:latin typeface="Titilium Web"/>
              </a:rPr>
              <a:t>Achtung: </a:t>
            </a:r>
          </a:p>
          <a:p>
            <a:r>
              <a:rPr lang="de-DE" dirty="0">
                <a:latin typeface="Titilium Web"/>
              </a:rPr>
              <a:t>Stets die aktuellen Abkommen überprüfen!</a:t>
            </a:r>
          </a:p>
          <a:p>
            <a:endParaRPr lang="de-DE" dirty="0">
              <a:latin typeface="Titilium Web"/>
            </a:endParaRPr>
          </a:p>
          <a:p>
            <a:r>
              <a:rPr lang="de-DE" dirty="0">
                <a:latin typeface="Titilium Web"/>
              </a:rPr>
              <a:t>Beispiel: Ukraine Abkommen gilt nicht für die Gebiete Luhansk und Donezk</a:t>
            </a:r>
          </a:p>
          <a:p>
            <a:endParaRPr lang="de-DE" dirty="0">
              <a:latin typeface="Titilium Web"/>
            </a:endParaRPr>
          </a:p>
          <a:p>
            <a:r>
              <a:rPr lang="de-DE" dirty="0">
                <a:latin typeface="Titilium Web"/>
              </a:rPr>
              <a:t>Auch Gebiete in Israel </a:t>
            </a:r>
            <a:r>
              <a:rPr lang="de-DE">
                <a:latin typeface="Titilium Web"/>
              </a:rPr>
              <a:t>sind ausgenommen</a:t>
            </a:r>
            <a:endParaRPr lang="de-DE" dirty="0">
              <a:latin typeface="Titilium Web"/>
            </a:endParaRPr>
          </a:p>
          <a:p>
            <a:endParaRPr lang="de-DE" dirty="0"/>
          </a:p>
        </p:txBody>
      </p:sp>
      <p:pic>
        <p:nvPicPr>
          <p:cNvPr id="8" name="Grafik 7">
            <a:extLst>
              <a:ext uri="{FF2B5EF4-FFF2-40B4-BE49-F238E27FC236}">
                <a16:creationId xmlns:a16="http://schemas.microsoft.com/office/drawing/2014/main" id="{C1EAC1A6-9854-0113-A2BD-2DF7A9D3D98A}"/>
              </a:ext>
            </a:extLst>
          </p:cNvPr>
          <p:cNvPicPr>
            <a:picLocks noChangeAspect="1"/>
          </p:cNvPicPr>
          <p:nvPr/>
        </p:nvPicPr>
        <p:blipFill>
          <a:blip r:embed="rId2"/>
          <a:stretch>
            <a:fillRect/>
          </a:stretch>
        </p:blipFill>
        <p:spPr>
          <a:xfrm>
            <a:off x="5804982" y="2193011"/>
            <a:ext cx="5312208" cy="3746181"/>
          </a:xfrm>
          <a:prstGeom prst="rect">
            <a:avLst/>
          </a:prstGeom>
        </p:spPr>
      </p:pic>
    </p:spTree>
    <p:extLst>
      <p:ext uri="{BB962C8B-B14F-4D97-AF65-F5344CB8AC3E}">
        <p14:creationId xmlns:p14="http://schemas.microsoft.com/office/powerpoint/2010/main" val="1541175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B3A8E-A944-5C86-F424-CF7C4CB0AA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CEF824-98F5-274E-9732-7254E94AFAE9}"/>
              </a:ext>
            </a:extLst>
          </p:cNvPr>
          <p:cNvSpPr>
            <a:spLocks noGrp="1"/>
          </p:cNvSpPr>
          <p:nvPr>
            <p:ph type="title"/>
          </p:nvPr>
        </p:nvSpPr>
        <p:spPr>
          <a:xfrm>
            <a:off x="522172" y="768046"/>
            <a:ext cx="10515600" cy="856721"/>
          </a:xfrm>
        </p:spPr>
        <p:txBody>
          <a:bodyPr/>
          <a:lstStyle/>
          <a:p>
            <a:r>
              <a:rPr lang="de-DE" dirty="0"/>
              <a:t>Präferenzieller Ursprung</a:t>
            </a:r>
          </a:p>
        </p:txBody>
      </p:sp>
      <p:sp>
        <p:nvSpPr>
          <p:cNvPr id="3" name="Textfeld 2">
            <a:extLst>
              <a:ext uri="{FF2B5EF4-FFF2-40B4-BE49-F238E27FC236}">
                <a16:creationId xmlns:a16="http://schemas.microsoft.com/office/drawing/2014/main" id="{D70FE133-9F72-109A-8F96-14CE99B8D8F4}"/>
              </a:ext>
            </a:extLst>
          </p:cNvPr>
          <p:cNvSpPr txBox="1"/>
          <p:nvPr/>
        </p:nvSpPr>
        <p:spPr>
          <a:xfrm>
            <a:off x="572193" y="1465745"/>
            <a:ext cx="10465579" cy="4247317"/>
          </a:xfrm>
          <a:prstGeom prst="rect">
            <a:avLst/>
          </a:prstGeom>
          <a:noFill/>
        </p:spPr>
        <p:txBody>
          <a:bodyPr wrap="square" rtlCol="0">
            <a:spAutoFit/>
          </a:bodyPr>
          <a:lstStyle/>
          <a:p>
            <a:r>
              <a:rPr lang="de-DE" dirty="0">
                <a:solidFill>
                  <a:srgbClr val="FF0000"/>
                </a:solidFill>
                <a:latin typeface="Titilium Web"/>
              </a:rPr>
              <a:t>Achtung!</a:t>
            </a:r>
          </a:p>
          <a:p>
            <a:endParaRPr lang="de-DE" dirty="0">
              <a:latin typeface="Titilium Web"/>
            </a:endParaRPr>
          </a:p>
          <a:p>
            <a:r>
              <a:rPr lang="de-DE" dirty="0">
                <a:latin typeface="Titilium Web"/>
              </a:rPr>
              <a:t>Zurzeit werden bestimmte Abkommen überarbeitet. </a:t>
            </a:r>
          </a:p>
          <a:p>
            <a:endParaRPr lang="de-DE" dirty="0">
              <a:latin typeface="Titilium Web"/>
            </a:endParaRPr>
          </a:p>
          <a:p>
            <a:r>
              <a:rPr lang="de-DE" dirty="0">
                <a:latin typeface="Titilium Web"/>
              </a:rPr>
              <a:t>Die bereits aktualisierten Abkommen werden gekennzeichnet. Z. B. Schweiz:</a:t>
            </a:r>
          </a:p>
          <a:p>
            <a:endParaRPr lang="de-DE" dirty="0">
              <a:latin typeface="Titilium Web"/>
            </a:endParaRPr>
          </a:p>
          <a:p>
            <a:endParaRPr lang="de-DE" dirty="0">
              <a:latin typeface="Titilium Web"/>
            </a:endParaRPr>
          </a:p>
          <a:p>
            <a:r>
              <a:rPr lang="de-DE" b="1" dirty="0">
                <a:latin typeface="Titilium Web"/>
              </a:rPr>
              <a:t>CH-C = Schweiz classic (klassisches Abkommen)</a:t>
            </a:r>
          </a:p>
          <a:p>
            <a:r>
              <a:rPr lang="de-DE" b="1" dirty="0">
                <a:latin typeface="Titilium Web"/>
              </a:rPr>
              <a:t>CH-R = Schweiz </a:t>
            </a:r>
            <a:r>
              <a:rPr lang="de-DE" b="1" dirty="0" err="1">
                <a:latin typeface="Titilium Web"/>
              </a:rPr>
              <a:t>revised</a:t>
            </a:r>
            <a:r>
              <a:rPr lang="de-DE" b="1" dirty="0">
                <a:latin typeface="Titilium Web"/>
              </a:rPr>
              <a:t> (revidiertes Abkommen)</a:t>
            </a:r>
          </a:p>
          <a:p>
            <a:endParaRPr lang="de-DE">
              <a:latin typeface="Titilium Web"/>
            </a:endParaRPr>
          </a:p>
          <a:p>
            <a:endParaRPr lang="de-DE" dirty="0">
              <a:latin typeface="Titilium Web"/>
            </a:endParaRPr>
          </a:p>
          <a:p>
            <a:r>
              <a:rPr lang="de-DE" dirty="0">
                <a:latin typeface="Titilium Web"/>
              </a:rPr>
              <a:t>Die Überarbeitung sollte bis Ende 2025 abgeschlossen sein.</a:t>
            </a:r>
          </a:p>
          <a:p>
            <a:endParaRPr lang="de-DE" dirty="0">
              <a:latin typeface="Titilium Web"/>
            </a:endParaRPr>
          </a:p>
          <a:p>
            <a:r>
              <a:rPr lang="de-DE" dirty="0">
                <a:latin typeface="Titilium Web"/>
              </a:rPr>
              <a:t>Beachten Sie diese Regelungen bei der Kumulierung und bei der Ausstellung sowie Verwendung von Lieferantenerklärungen.</a:t>
            </a:r>
          </a:p>
        </p:txBody>
      </p:sp>
      <p:sp>
        <p:nvSpPr>
          <p:cNvPr id="5" name="Textfeld 4">
            <a:extLst>
              <a:ext uri="{FF2B5EF4-FFF2-40B4-BE49-F238E27FC236}">
                <a16:creationId xmlns:a16="http://schemas.microsoft.com/office/drawing/2014/main" id="{F413DDC4-0775-CD1C-1A11-52DEFE8C4ACE}"/>
              </a:ext>
            </a:extLst>
          </p:cNvPr>
          <p:cNvSpPr txBox="1"/>
          <p:nvPr/>
        </p:nvSpPr>
        <p:spPr>
          <a:xfrm>
            <a:off x="3249696" y="227911"/>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Präferenzursprung</a:t>
            </a:r>
          </a:p>
        </p:txBody>
      </p:sp>
      <p:pic>
        <p:nvPicPr>
          <p:cNvPr id="8" name="Grafik 7" descr="Glühbirne und Zahnrad Silhouette">
            <a:extLst>
              <a:ext uri="{FF2B5EF4-FFF2-40B4-BE49-F238E27FC236}">
                <a16:creationId xmlns:a16="http://schemas.microsoft.com/office/drawing/2014/main" id="{10FCD5C9-B8F5-2BF7-A6B6-1487427AF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56173" y="2322466"/>
            <a:ext cx="914400" cy="914400"/>
          </a:xfrm>
          <a:prstGeom prst="rect">
            <a:avLst/>
          </a:prstGeom>
        </p:spPr>
      </p:pic>
    </p:spTree>
    <p:extLst>
      <p:ext uri="{BB962C8B-B14F-4D97-AF65-F5344CB8AC3E}">
        <p14:creationId xmlns:p14="http://schemas.microsoft.com/office/powerpoint/2010/main" val="635414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65B0D-1284-CE17-65DF-0F27CEA84EF4}"/>
              </a:ext>
            </a:extLst>
          </p:cNvPr>
          <p:cNvSpPr>
            <a:spLocks noGrp="1"/>
          </p:cNvSpPr>
          <p:nvPr>
            <p:ph type="title"/>
          </p:nvPr>
        </p:nvSpPr>
        <p:spPr>
          <a:xfrm>
            <a:off x="228600" y="833967"/>
            <a:ext cx="10515600" cy="856721"/>
          </a:xfrm>
        </p:spPr>
        <p:txBody>
          <a:bodyPr/>
          <a:lstStyle/>
          <a:p>
            <a:r>
              <a:rPr lang="de-DE" dirty="0"/>
              <a:t>Präferenzieller Ursprung</a:t>
            </a:r>
          </a:p>
        </p:txBody>
      </p:sp>
      <p:pic>
        <p:nvPicPr>
          <p:cNvPr id="6" name="Grafik 5">
            <a:extLst>
              <a:ext uri="{FF2B5EF4-FFF2-40B4-BE49-F238E27FC236}">
                <a16:creationId xmlns:a16="http://schemas.microsoft.com/office/drawing/2014/main" id="{FC6AFD54-802C-3280-B95B-46C0248A0A34}"/>
              </a:ext>
            </a:extLst>
          </p:cNvPr>
          <p:cNvPicPr>
            <a:picLocks noChangeAspect="1"/>
          </p:cNvPicPr>
          <p:nvPr/>
        </p:nvPicPr>
        <p:blipFill>
          <a:blip r:embed="rId2"/>
          <a:stretch>
            <a:fillRect/>
          </a:stretch>
        </p:blipFill>
        <p:spPr>
          <a:xfrm>
            <a:off x="6580313" y="1262327"/>
            <a:ext cx="4625367" cy="4636012"/>
          </a:xfrm>
          <a:prstGeom prst="rect">
            <a:avLst/>
          </a:prstGeom>
        </p:spPr>
      </p:pic>
      <p:sp>
        <p:nvSpPr>
          <p:cNvPr id="9" name="Textfeld 8">
            <a:extLst>
              <a:ext uri="{FF2B5EF4-FFF2-40B4-BE49-F238E27FC236}">
                <a16:creationId xmlns:a16="http://schemas.microsoft.com/office/drawing/2014/main" id="{7A2EC4D7-C9C0-58BB-3D72-5760E4BD3E67}"/>
              </a:ext>
            </a:extLst>
          </p:cNvPr>
          <p:cNvSpPr txBox="1"/>
          <p:nvPr/>
        </p:nvSpPr>
        <p:spPr>
          <a:xfrm>
            <a:off x="289409" y="1597676"/>
            <a:ext cx="5015175" cy="4524315"/>
          </a:xfrm>
          <a:prstGeom prst="rect">
            <a:avLst/>
          </a:prstGeom>
          <a:noFill/>
        </p:spPr>
        <p:txBody>
          <a:bodyPr wrap="square" rtlCol="0">
            <a:spAutoFit/>
          </a:bodyPr>
          <a:lstStyle/>
          <a:p>
            <a:r>
              <a:rPr lang="de-DE" dirty="0"/>
              <a:t>Checkliste zur Kalkulation des Präferenzursprungs</a:t>
            </a:r>
          </a:p>
          <a:p>
            <a:endParaRPr lang="de-DE" dirty="0"/>
          </a:p>
          <a:p>
            <a:pPr marL="342900" indent="-342900">
              <a:buAutoNum type="arabicPeriod"/>
            </a:pPr>
            <a:r>
              <a:rPr lang="de-DE" dirty="0"/>
              <a:t>Wie hoch sind die Zollabgaben im Empfangsland?	</a:t>
            </a:r>
          </a:p>
          <a:p>
            <a:pPr marL="342900" indent="-342900">
              <a:buAutoNum type="arabicPeriod"/>
            </a:pPr>
            <a:r>
              <a:rPr lang="de-DE" dirty="0"/>
              <a:t>Sind die Zolltarifnummern vollständig?</a:t>
            </a:r>
          </a:p>
          <a:p>
            <a:pPr marL="342900" indent="-342900">
              <a:buAutoNum type="arabicPeriod"/>
            </a:pPr>
            <a:r>
              <a:rPr lang="de-DE" dirty="0"/>
              <a:t>Sind die Ursprungsländer der Vormaterialien bekannt?</a:t>
            </a:r>
          </a:p>
          <a:p>
            <a:pPr marL="342900" indent="-342900">
              <a:buAutoNum type="arabicPeriod"/>
            </a:pPr>
            <a:r>
              <a:rPr lang="de-DE" dirty="0"/>
              <a:t>Sind die Ein- und Verkaufspreise bekannt?</a:t>
            </a:r>
          </a:p>
          <a:p>
            <a:pPr marL="342900" indent="-342900">
              <a:buAutoNum type="arabicPeriod"/>
            </a:pPr>
            <a:r>
              <a:rPr lang="de-DE" dirty="0"/>
              <a:t>Muss ich eine „</a:t>
            </a:r>
            <a:r>
              <a:rPr lang="de-DE" dirty="0" err="1"/>
              <a:t>worst</a:t>
            </a:r>
            <a:r>
              <a:rPr lang="de-DE" dirty="0"/>
              <a:t> </a:t>
            </a:r>
            <a:r>
              <a:rPr lang="de-DE" dirty="0" err="1"/>
              <a:t>case</a:t>
            </a:r>
            <a:r>
              <a:rPr lang="de-DE" dirty="0"/>
              <a:t>“ Berechnung durchführen?</a:t>
            </a:r>
          </a:p>
          <a:p>
            <a:pPr marL="342900" indent="-342900">
              <a:buAutoNum type="arabicPeriod"/>
            </a:pPr>
            <a:r>
              <a:rPr lang="de-DE" dirty="0"/>
              <a:t>Liegen entsprechende Ursprungsnachweise vor?</a:t>
            </a:r>
          </a:p>
          <a:p>
            <a:pPr marL="342900" indent="-342900">
              <a:buAutoNum type="arabicPeriod"/>
            </a:pPr>
            <a:r>
              <a:rPr lang="de-DE" dirty="0"/>
              <a:t>Kalkulieren</a:t>
            </a:r>
          </a:p>
          <a:p>
            <a:pPr marL="342900" indent="-342900">
              <a:buAutoNum type="arabicPeriod"/>
            </a:pPr>
            <a:r>
              <a:rPr lang="de-DE" dirty="0"/>
              <a:t>Dokumentieren</a:t>
            </a:r>
          </a:p>
          <a:p>
            <a:pPr marL="342900" indent="-342900">
              <a:buAutoNum type="arabicPeriod"/>
            </a:pPr>
            <a:r>
              <a:rPr lang="de-DE" dirty="0"/>
              <a:t>Ausstellung eines Präferenznachweises</a:t>
            </a:r>
          </a:p>
          <a:p>
            <a:endParaRPr lang="de-DE" dirty="0"/>
          </a:p>
        </p:txBody>
      </p:sp>
      <p:sp>
        <p:nvSpPr>
          <p:cNvPr id="3" name="Textfeld 2">
            <a:extLst>
              <a:ext uri="{FF2B5EF4-FFF2-40B4-BE49-F238E27FC236}">
                <a16:creationId xmlns:a16="http://schemas.microsoft.com/office/drawing/2014/main" id="{637CDB8E-C4CA-4029-B6E4-ABA07714CB50}"/>
              </a:ext>
            </a:extLst>
          </p:cNvPr>
          <p:cNvSpPr txBox="1"/>
          <p:nvPr/>
        </p:nvSpPr>
        <p:spPr>
          <a:xfrm>
            <a:off x="2796997" y="19188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Präferenzursprung</a:t>
            </a:r>
          </a:p>
        </p:txBody>
      </p:sp>
    </p:spTree>
    <p:extLst>
      <p:ext uri="{BB962C8B-B14F-4D97-AF65-F5344CB8AC3E}">
        <p14:creationId xmlns:p14="http://schemas.microsoft.com/office/powerpoint/2010/main" val="1973421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B27FE9-F58B-A62F-D8BE-435F7C3B64C3}"/>
              </a:ext>
            </a:extLst>
          </p:cNvPr>
          <p:cNvSpPr>
            <a:spLocks noGrp="1"/>
          </p:cNvSpPr>
          <p:nvPr>
            <p:ph type="title"/>
          </p:nvPr>
        </p:nvSpPr>
        <p:spPr>
          <a:xfrm>
            <a:off x="555567" y="966970"/>
            <a:ext cx="10515600" cy="856721"/>
          </a:xfrm>
        </p:spPr>
        <p:txBody>
          <a:bodyPr>
            <a:normAutofit fontScale="90000"/>
          </a:bodyPr>
          <a:lstStyle/>
          <a:p>
            <a:r>
              <a:rPr lang="de-DE" dirty="0"/>
              <a:t>Voraussetzung für Präferenzkalkulation: Zolltarifnummer</a:t>
            </a:r>
          </a:p>
        </p:txBody>
      </p:sp>
      <p:sp>
        <p:nvSpPr>
          <p:cNvPr id="3" name="Textfeld 2">
            <a:extLst>
              <a:ext uri="{FF2B5EF4-FFF2-40B4-BE49-F238E27FC236}">
                <a16:creationId xmlns:a16="http://schemas.microsoft.com/office/drawing/2014/main" id="{E20317A8-B630-CCDA-8331-BC6D795085C5}"/>
              </a:ext>
            </a:extLst>
          </p:cNvPr>
          <p:cNvSpPr txBox="1"/>
          <p:nvPr/>
        </p:nvSpPr>
        <p:spPr>
          <a:xfrm>
            <a:off x="555567" y="2203571"/>
            <a:ext cx="11467407" cy="3046988"/>
          </a:xfrm>
          <a:prstGeom prst="rect">
            <a:avLst/>
          </a:prstGeom>
          <a:noFill/>
        </p:spPr>
        <p:txBody>
          <a:bodyPr wrap="square" rtlCol="0">
            <a:spAutoFit/>
          </a:bodyPr>
          <a:lstStyle/>
          <a:p>
            <a:r>
              <a:rPr lang="de-DE" sz="1600" dirty="0">
                <a:latin typeface="Titilium Web"/>
              </a:rPr>
              <a:t>Beispiel:</a:t>
            </a:r>
          </a:p>
          <a:p>
            <a:r>
              <a:rPr lang="de-DE" sz="1600" dirty="0">
                <a:latin typeface="Titilium Web"/>
              </a:rPr>
              <a:t>Zolltarifnummer:			8479 8100</a:t>
            </a:r>
          </a:p>
          <a:p>
            <a:endParaRPr lang="de-DE" sz="1600" dirty="0">
              <a:latin typeface="Titilium Web"/>
            </a:endParaRPr>
          </a:p>
          <a:p>
            <a:endParaRPr lang="de-DE" sz="1600" dirty="0">
              <a:latin typeface="Titilium Web"/>
            </a:endParaRPr>
          </a:p>
          <a:p>
            <a:r>
              <a:rPr lang="de-DE" sz="1600" dirty="0">
                <a:latin typeface="Titilium Web"/>
              </a:rPr>
              <a:t>Kapitel:				84</a:t>
            </a:r>
          </a:p>
          <a:p>
            <a:r>
              <a:rPr lang="de-DE" sz="1600" dirty="0">
                <a:latin typeface="Titilium Web"/>
              </a:rPr>
              <a:t>Position:				8479		</a:t>
            </a:r>
          </a:p>
          <a:p>
            <a:r>
              <a:rPr lang="de-DE" sz="1600" dirty="0">
                <a:latin typeface="Titilium Web"/>
              </a:rPr>
              <a:t>Harmonisiertes System HS-Code:		8479 81		Weltzollorganisation WCO aktuell in 184 Ländern</a:t>
            </a:r>
          </a:p>
          <a:p>
            <a:r>
              <a:rPr lang="de-DE" sz="1600" dirty="0">
                <a:latin typeface="Titilium Web"/>
              </a:rPr>
              <a:t>Kombinierte Nomenklatur KN:		8479 8100		Zolltarif der Europäischen Gemeinschaften</a:t>
            </a:r>
          </a:p>
          <a:p>
            <a:endParaRPr lang="de-DE" sz="1600" dirty="0">
              <a:latin typeface="Titilium Web"/>
            </a:endParaRPr>
          </a:p>
          <a:p>
            <a:r>
              <a:rPr lang="de-DE" sz="1600" dirty="0">
                <a:latin typeface="Titilium Web"/>
              </a:rPr>
              <a:t>Einfuhr:</a:t>
            </a:r>
          </a:p>
          <a:p>
            <a:r>
              <a:rPr lang="de-DE" sz="1600" dirty="0">
                <a:latin typeface="Titilium Web"/>
              </a:rPr>
              <a:t>TARIC </a:t>
            </a:r>
            <a:r>
              <a:rPr lang="de-DE" sz="1200" dirty="0">
                <a:latin typeface="Titilium Web"/>
              </a:rPr>
              <a:t>(</a:t>
            </a:r>
            <a:r>
              <a:rPr lang="fr-FR" sz="1200" b="0" i="0" dirty="0">
                <a:solidFill>
                  <a:srgbClr val="040C28"/>
                </a:solidFill>
                <a:effectLst/>
                <a:latin typeface="Titilium Web"/>
              </a:rPr>
              <a:t>Tarif Intégré des Communautés Européennes)</a:t>
            </a:r>
            <a:r>
              <a:rPr lang="de-DE" sz="1600" dirty="0">
                <a:latin typeface="Titilium Web"/>
              </a:rPr>
              <a:t>: 	8479 8100 00	Maßnahme: Antidumpingregelungen, Zollkontingente … </a:t>
            </a:r>
          </a:p>
          <a:p>
            <a:r>
              <a:rPr lang="de-DE" sz="1600" dirty="0">
                <a:latin typeface="Titilium Web"/>
              </a:rPr>
              <a:t>Codenummer:			8479 8100 000	Nationale Zwecke: Steuersatz usw. in Stelle 11!</a:t>
            </a:r>
          </a:p>
        </p:txBody>
      </p:sp>
      <p:sp>
        <p:nvSpPr>
          <p:cNvPr id="4" name="Textfeld 3">
            <a:extLst>
              <a:ext uri="{FF2B5EF4-FFF2-40B4-BE49-F238E27FC236}">
                <a16:creationId xmlns:a16="http://schemas.microsoft.com/office/drawing/2014/main" id="{89F7A11A-4D01-789C-F3B3-5D95C4150467}"/>
              </a:ext>
            </a:extLst>
          </p:cNvPr>
          <p:cNvSpPr txBox="1"/>
          <p:nvPr/>
        </p:nvSpPr>
        <p:spPr>
          <a:xfrm>
            <a:off x="2796997" y="19188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Zolltarifnummer</a:t>
            </a:r>
          </a:p>
        </p:txBody>
      </p:sp>
    </p:spTree>
    <p:extLst>
      <p:ext uri="{BB962C8B-B14F-4D97-AF65-F5344CB8AC3E}">
        <p14:creationId xmlns:p14="http://schemas.microsoft.com/office/powerpoint/2010/main" val="341832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C3D586C-5A26-21D0-3916-4CCC0C6AD6E4}"/>
              </a:ext>
            </a:extLst>
          </p:cNvPr>
          <p:cNvSpPr txBox="1"/>
          <p:nvPr/>
        </p:nvSpPr>
        <p:spPr>
          <a:xfrm>
            <a:off x="460787" y="934052"/>
            <a:ext cx="10198645" cy="4431983"/>
          </a:xfrm>
          <a:prstGeom prst="rect">
            <a:avLst/>
          </a:prstGeom>
          <a:noFill/>
        </p:spPr>
        <p:txBody>
          <a:bodyPr wrap="square" rtlCol="0">
            <a:spAutoFit/>
          </a:bodyPr>
          <a:lstStyle/>
          <a:p>
            <a:endParaRPr lang="de-DE" sz="2400" dirty="0">
              <a:latin typeface="Titilium Web"/>
            </a:endParaRPr>
          </a:p>
          <a:p>
            <a:endParaRPr lang="de-DE" sz="2400" dirty="0">
              <a:latin typeface="Titilium Web"/>
            </a:endParaRPr>
          </a:p>
          <a:p>
            <a:r>
              <a:rPr lang="de-DE" sz="2400" dirty="0">
                <a:latin typeface="Titilium Web"/>
              </a:rPr>
              <a:t>Es gibt in der Regel zwei Kriterien: </a:t>
            </a:r>
          </a:p>
          <a:p>
            <a:endParaRPr lang="de-DE" sz="2400" dirty="0">
              <a:latin typeface="Titilium Web"/>
            </a:endParaRPr>
          </a:p>
          <a:p>
            <a:r>
              <a:rPr lang="de-DE" sz="2400" dirty="0">
                <a:latin typeface="Titilium Web"/>
              </a:rPr>
              <a:t>Positionswechsel (Tarifsprung)</a:t>
            </a:r>
          </a:p>
          <a:p>
            <a:pPr marL="342900" indent="-342900">
              <a:buAutoNum type="arabicPeriod"/>
            </a:pPr>
            <a:endParaRPr lang="de-DE" sz="2400" dirty="0">
              <a:latin typeface="Titilium Web"/>
            </a:endParaRPr>
          </a:p>
          <a:p>
            <a:r>
              <a:rPr lang="de-DE" sz="2400" b="1" dirty="0">
                <a:solidFill>
                  <a:srgbClr val="7030A0"/>
                </a:solidFill>
                <a:latin typeface="Titilium Web"/>
              </a:rPr>
              <a:t>und/oder</a:t>
            </a:r>
          </a:p>
          <a:p>
            <a:endParaRPr lang="de-DE" sz="2400" dirty="0">
              <a:latin typeface="Titilium Web"/>
            </a:endParaRPr>
          </a:p>
          <a:p>
            <a:r>
              <a:rPr lang="de-DE" sz="2400" dirty="0">
                <a:latin typeface="Titilium Web"/>
              </a:rPr>
              <a:t>Wertschöpfung (Einkauf/Verkauf)</a:t>
            </a:r>
          </a:p>
          <a:p>
            <a:endParaRPr lang="de-DE" sz="2400" dirty="0">
              <a:latin typeface="Titilium Web"/>
            </a:endParaRPr>
          </a:p>
          <a:p>
            <a:r>
              <a:rPr lang="de-DE" sz="2400" dirty="0">
                <a:latin typeface="Titilium Web"/>
              </a:rPr>
              <a:t>Achtung: Präferenzkalkulation auch in Baugruppen/Stufen möglich </a:t>
            </a:r>
            <a:r>
              <a:rPr lang="de-DE" sz="2400" dirty="0">
                <a:highlight>
                  <a:srgbClr val="FFFF00"/>
                </a:highlight>
                <a:latin typeface="Titilium Web"/>
                <a:sym typeface="Wingdings" panose="05000000000000000000" pitchFamily="2" charset="2"/>
              </a:rPr>
              <a:t></a:t>
            </a:r>
            <a:endParaRPr lang="de-DE" sz="2400" dirty="0">
              <a:highlight>
                <a:srgbClr val="FFFF00"/>
              </a:highlight>
              <a:latin typeface="Titilium Web"/>
            </a:endParaRPr>
          </a:p>
          <a:p>
            <a:pPr marL="342900" indent="-342900">
              <a:buAutoNum type="arabicPeriod"/>
            </a:pPr>
            <a:endParaRPr lang="de-DE" dirty="0"/>
          </a:p>
        </p:txBody>
      </p:sp>
      <p:sp>
        <p:nvSpPr>
          <p:cNvPr id="4" name="Textfeld 3">
            <a:extLst>
              <a:ext uri="{FF2B5EF4-FFF2-40B4-BE49-F238E27FC236}">
                <a16:creationId xmlns:a16="http://schemas.microsoft.com/office/drawing/2014/main" id="{10E63BA3-AE0B-4DEB-84FF-229EB8C343A8}"/>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a:t>
            </a:r>
          </a:p>
        </p:txBody>
      </p:sp>
    </p:spTree>
    <p:extLst>
      <p:ext uri="{BB962C8B-B14F-4D97-AF65-F5344CB8AC3E}">
        <p14:creationId xmlns:p14="http://schemas.microsoft.com/office/powerpoint/2010/main" val="1392320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4740FEC-46EA-DC81-1672-AC4292886DF2}"/>
              </a:ext>
            </a:extLst>
          </p:cNvPr>
          <p:cNvSpPr>
            <a:spLocks noGrp="1"/>
          </p:cNvSpPr>
          <p:nvPr>
            <p:ph idx="1"/>
          </p:nvPr>
        </p:nvSpPr>
        <p:spPr>
          <a:xfrm>
            <a:off x="437804" y="844723"/>
            <a:ext cx="10522527" cy="5351030"/>
          </a:xfrm>
        </p:spPr>
        <p:txBody>
          <a:bodyPr>
            <a:noAutofit/>
          </a:bodyPr>
          <a:lstStyle/>
          <a:p>
            <a:pPr marL="0" indent="0">
              <a:lnSpc>
                <a:spcPct val="100000"/>
              </a:lnSpc>
              <a:spcBef>
                <a:spcPts val="0"/>
              </a:spcBef>
              <a:buNone/>
            </a:pPr>
            <a:r>
              <a:rPr lang="de-DE" sz="1500" dirty="0">
                <a:solidFill>
                  <a:srgbClr val="FF0000"/>
                </a:solidFill>
              </a:rPr>
              <a:t>Folgende Be- oder Verarbeitungen gelten danach </a:t>
            </a:r>
            <a:r>
              <a:rPr lang="de-DE" sz="1500" b="1" dirty="0">
                <a:solidFill>
                  <a:srgbClr val="FF0000"/>
                </a:solidFill>
              </a:rPr>
              <a:t>nicht</a:t>
            </a:r>
            <a:r>
              <a:rPr lang="de-DE" sz="1500" dirty="0">
                <a:solidFill>
                  <a:srgbClr val="FF0000"/>
                </a:solidFill>
              </a:rPr>
              <a:t> als ausreichend, um die Ursprungseigenschaft zu verleihen:</a:t>
            </a:r>
          </a:p>
          <a:p>
            <a:pPr marL="0" indent="0">
              <a:lnSpc>
                <a:spcPct val="100000"/>
              </a:lnSpc>
              <a:spcBef>
                <a:spcPts val="0"/>
              </a:spcBef>
              <a:buNone/>
            </a:pPr>
            <a:endParaRPr lang="de-DE" sz="1200" dirty="0"/>
          </a:p>
          <a:p>
            <a:pPr>
              <a:lnSpc>
                <a:spcPct val="100000"/>
              </a:lnSpc>
              <a:spcBef>
                <a:spcPts val="0"/>
              </a:spcBef>
            </a:pPr>
            <a:r>
              <a:rPr lang="de-DE" sz="1400" dirty="0"/>
              <a:t>Behandlungen, die dazu bestimmt sind, die Erzeugnisse während des Transports oder der Lagerung in ihrem Zustand zu erhalten</a:t>
            </a:r>
          </a:p>
          <a:p>
            <a:pPr>
              <a:lnSpc>
                <a:spcPct val="100000"/>
              </a:lnSpc>
              <a:spcBef>
                <a:spcPts val="0"/>
              </a:spcBef>
            </a:pPr>
            <a:r>
              <a:rPr lang="de-DE" sz="1400" dirty="0"/>
              <a:t>Teilen oder Zusammenstellen von Packstücken</a:t>
            </a:r>
          </a:p>
          <a:p>
            <a:pPr>
              <a:lnSpc>
                <a:spcPct val="100000"/>
              </a:lnSpc>
              <a:spcBef>
                <a:spcPts val="0"/>
              </a:spcBef>
            </a:pPr>
            <a:r>
              <a:rPr lang="de-DE" sz="1400" dirty="0"/>
              <a:t>Waschen, Reinigen, Entfernen von Staub, Oxid, Öl, Farbe oder anderen Beschichtungen</a:t>
            </a:r>
          </a:p>
          <a:p>
            <a:pPr>
              <a:lnSpc>
                <a:spcPct val="100000"/>
              </a:lnSpc>
              <a:spcBef>
                <a:spcPts val="0"/>
              </a:spcBef>
            </a:pPr>
            <a:r>
              <a:rPr lang="de-DE" sz="1400" dirty="0"/>
              <a:t>Bügeln von Textilien</a:t>
            </a:r>
          </a:p>
          <a:p>
            <a:pPr>
              <a:lnSpc>
                <a:spcPct val="100000"/>
              </a:lnSpc>
              <a:spcBef>
                <a:spcPts val="0"/>
              </a:spcBef>
            </a:pPr>
            <a:r>
              <a:rPr lang="de-DE" sz="1400" dirty="0"/>
              <a:t>einfaches Anstreichen oder Polieren</a:t>
            </a:r>
          </a:p>
          <a:p>
            <a:pPr>
              <a:lnSpc>
                <a:spcPct val="100000"/>
              </a:lnSpc>
              <a:spcBef>
                <a:spcPts val="0"/>
              </a:spcBef>
            </a:pPr>
            <a:r>
              <a:rPr lang="de-DE" sz="1400" dirty="0"/>
              <a:t>Schälen, teilweises oder vollständiges Bleichen, Polieren oder Glasieren von Getreide und Reis</a:t>
            </a:r>
          </a:p>
          <a:p>
            <a:pPr>
              <a:lnSpc>
                <a:spcPct val="100000"/>
              </a:lnSpc>
              <a:spcBef>
                <a:spcPts val="0"/>
              </a:spcBef>
            </a:pPr>
            <a:r>
              <a:rPr lang="de-DE" sz="1400" dirty="0"/>
              <a:t>Behandlungen zum Färben von Zucker oder Formen von Würfelzucker</a:t>
            </a:r>
          </a:p>
          <a:p>
            <a:pPr>
              <a:lnSpc>
                <a:spcPct val="100000"/>
              </a:lnSpc>
              <a:spcBef>
                <a:spcPts val="0"/>
              </a:spcBef>
            </a:pPr>
            <a:r>
              <a:rPr lang="de-DE" sz="1400" dirty="0"/>
              <a:t>Enthülsen, Entsteinen oder Schälen von Früchten, Nüssen und Gemüse</a:t>
            </a:r>
          </a:p>
          <a:p>
            <a:pPr>
              <a:lnSpc>
                <a:spcPct val="100000"/>
              </a:lnSpc>
              <a:spcBef>
                <a:spcPts val="0"/>
              </a:spcBef>
            </a:pPr>
            <a:r>
              <a:rPr lang="de-DE" sz="1400" dirty="0"/>
              <a:t>Schärfen, einfaches Schleifen oder einfaches Zerteilen</a:t>
            </a:r>
          </a:p>
          <a:p>
            <a:pPr>
              <a:lnSpc>
                <a:spcPct val="100000"/>
              </a:lnSpc>
              <a:spcBef>
                <a:spcPts val="0"/>
              </a:spcBef>
            </a:pPr>
            <a:r>
              <a:rPr lang="de-DE" sz="1400" dirty="0"/>
              <a:t>Sieben, Aussondern, Einordnen, Sortieren, Einstufen, Abgleichen (einschließlich des Zusammenstellens von Sortimenten)</a:t>
            </a:r>
          </a:p>
          <a:p>
            <a:pPr>
              <a:lnSpc>
                <a:spcPct val="100000"/>
              </a:lnSpc>
              <a:spcBef>
                <a:spcPts val="0"/>
              </a:spcBef>
            </a:pPr>
            <a:r>
              <a:rPr lang="de-DE" sz="1400" dirty="0"/>
              <a:t>einfaches Abfüllen in Flaschen, Dosen, Fläschchen, Säcke, Kästen oder Schachteln, Befestigen auf Karten oder Brettchen sowie alle anderen einfachen Verpackungsvorgänge</a:t>
            </a:r>
          </a:p>
          <a:p>
            <a:pPr>
              <a:lnSpc>
                <a:spcPct val="100000"/>
              </a:lnSpc>
              <a:spcBef>
                <a:spcPts val="0"/>
              </a:spcBef>
            </a:pPr>
            <a:r>
              <a:rPr lang="de-DE" sz="1400" dirty="0"/>
              <a:t>Anbringen oder Aufdrucken von Marken, Etiketten, Logos oder anderen gleichartigen Unterscheidungszeichen auf den Erzeugnissen selbst oder auf ihren Verpackungen</a:t>
            </a:r>
          </a:p>
          <a:p>
            <a:pPr>
              <a:lnSpc>
                <a:spcPct val="100000"/>
              </a:lnSpc>
              <a:spcBef>
                <a:spcPts val="0"/>
              </a:spcBef>
            </a:pPr>
            <a:r>
              <a:rPr lang="de-DE" sz="1400" dirty="0"/>
              <a:t>einfaches Mischen von Erzeugnissen, auch verschiedener Arten</a:t>
            </a:r>
          </a:p>
          <a:p>
            <a:pPr>
              <a:lnSpc>
                <a:spcPct val="100000"/>
              </a:lnSpc>
              <a:spcBef>
                <a:spcPts val="0"/>
              </a:spcBef>
            </a:pPr>
            <a:r>
              <a:rPr lang="de-DE" sz="1400" dirty="0"/>
              <a:t>Mischen von Zucker mit anderen Vormaterialien</a:t>
            </a:r>
          </a:p>
          <a:p>
            <a:pPr>
              <a:lnSpc>
                <a:spcPct val="100000"/>
              </a:lnSpc>
              <a:spcBef>
                <a:spcPts val="0"/>
              </a:spcBef>
            </a:pPr>
            <a:r>
              <a:rPr lang="de-DE" sz="1400" dirty="0"/>
              <a:t>einfaches Zusammenfügen von Teilen eines Erzeugnisses zu einem vollständigen Erzeugnis oder Zerlegen von Erzeugnissen in Einzelteile</a:t>
            </a:r>
          </a:p>
          <a:p>
            <a:pPr>
              <a:lnSpc>
                <a:spcPct val="100000"/>
              </a:lnSpc>
              <a:spcBef>
                <a:spcPts val="0"/>
              </a:spcBef>
            </a:pPr>
            <a:r>
              <a:rPr lang="de-DE" sz="1400" dirty="0"/>
              <a:t>Zusammentreffen von zwei oder mehr der unter den Buchstaben a bis n genannten Behandlungen</a:t>
            </a:r>
          </a:p>
          <a:p>
            <a:pPr>
              <a:lnSpc>
                <a:spcPct val="100000"/>
              </a:lnSpc>
              <a:spcBef>
                <a:spcPts val="0"/>
              </a:spcBef>
            </a:pPr>
            <a:r>
              <a:rPr lang="de-DE" sz="1400" dirty="0"/>
              <a:t>Schlachten von Tieren</a:t>
            </a:r>
          </a:p>
        </p:txBody>
      </p:sp>
      <p:sp>
        <p:nvSpPr>
          <p:cNvPr id="4" name="Textfeld 3">
            <a:extLst>
              <a:ext uri="{FF2B5EF4-FFF2-40B4-BE49-F238E27FC236}">
                <a16:creationId xmlns:a16="http://schemas.microsoft.com/office/drawing/2014/main" id="{830182EB-7BF8-3BCF-AFDF-8442E09DCC8D}"/>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Minimalbehandlung im Präferenzrecht</a:t>
            </a:r>
          </a:p>
        </p:txBody>
      </p:sp>
    </p:spTree>
    <p:extLst>
      <p:ext uri="{BB962C8B-B14F-4D97-AF65-F5344CB8AC3E}">
        <p14:creationId xmlns:p14="http://schemas.microsoft.com/office/powerpoint/2010/main" val="864814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245225" y="1044230"/>
            <a:ext cx="10515600" cy="4351338"/>
          </a:xfrm>
        </p:spPr>
        <p:txBody>
          <a:bodyPr>
            <a:normAutofit/>
          </a:bodyPr>
          <a:lstStyle/>
          <a:p>
            <a:pPr marL="0" indent="0">
              <a:buNone/>
            </a:pPr>
            <a:r>
              <a:rPr lang="de-DE" sz="2000" dirty="0"/>
              <a:t>Beispiel 1:</a:t>
            </a:r>
          </a:p>
          <a:p>
            <a:pPr marL="0" indent="0">
              <a:buNone/>
            </a:pPr>
            <a:r>
              <a:rPr lang="de-DE" sz="2000" dirty="0"/>
              <a:t>Es sollen feuerfeste Steine (Zolltarifnummer 69022099)</a:t>
            </a:r>
          </a:p>
          <a:p>
            <a:pPr marL="0" indent="0">
              <a:buNone/>
            </a:pPr>
            <a:r>
              <a:rPr lang="de-DE" sz="2000" dirty="0"/>
              <a:t>nach </a:t>
            </a:r>
            <a:r>
              <a:rPr lang="de-DE" sz="2000" b="1" dirty="0"/>
              <a:t>Tunesien</a:t>
            </a:r>
            <a:r>
              <a:rPr lang="de-DE" sz="2000" dirty="0"/>
              <a:t> geliefert werden.</a:t>
            </a:r>
          </a:p>
          <a:p>
            <a:pPr marL="0" indent="0">
              <a:buNone/>
            </a:pPr>
            <a:r>
              <a:rPr lang="de-DE" sz="2000" dirty="0"/>
              <a:t>Bestimmen Sie den präferenziellen Ursprung!</a:t>
            </a:r>
          </a:p>
          <a:p>
            <a:pPr marL="0" indent="0">
              <a:buNone/>
            </a:pPr>
            <a:endParaRPr lang="de-DE" sz="1200" dirty="0"/>
          </a:p>
          <a:p>
            <a:pPr marL="0" indent="0">
              <a:buNone/>
            </a:pPr>
            <a:r>
              <a:rPr lang="de-DE" sz="2000" dirty="0"/>
              <a:t>Wie hoch ist der Zollsatz in Tunesien</a:t>
            </a:r>
          </a:p>
          <a:p>
            <a:pPr marL="0" indent="0">
              <a:buNone/>
            </a:pPr>
            <a:r>
              <a:rPr lang="de-DE" sz="2000" dirty="0">
                <a:hlinkClick r:id="rId2"/>
              </a:rPr>
              <a:t>https://trade.ec.europa.eu/access-to-markets/de/home</a:t>
            </a:r>
            <a:r>
              <a:rPr lang="de-DE" sz="2000" dirty="0"/>
              <a:t> </a:t>
            </a:r>
          </a:p>
          <a:p>
            <a:pPr marL="0" indent="0">
              <a:buNone/>
            </a:pPr>
            <a:endParaRPr lang="de-DE" sz="2000" dirty="0"/>
          </a:p>
          <a:p>
            <a:pPr marL="0" indent="0">
              <a:buNone/>
            </a:pPr>
            <a:r>
              <a:rPr lang="de-DE" sz="2000" dirty="0"/>
              <a:t>Ohne Präferenzursprung:	43 %</a:t>
            </a:r>
          </a:p>
          <a:p>
            <a:pPr marL="0" indent="0">
              <a:buNone/>
            </a:pPr>
            <a:r>
              <a:rPr lang="de-DE" sz="2000" dirty="0"/>
              <a:t>EU-Präferenzzollsatz:	   0 %</a:t>
            </a:r>
          </a:p>
        </p:txBody>
      </p:sp>
      <p:sp>
        <p:nvSpPr>
          <p:cNvPr id="4" name="Textfeld 3">
            <a:extLst>
              <a:ext uri="{FF2B5EF4-FFF2-40B4-BE49-F238E27FC236}">
                <a16:creationId xmlns:a16="http://schemas.microsoft.com/office/drawing/2014/main" id="{DAAFAD1C-A57F-0088-E50F-022C0FE52FEB}"/>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1</a:t>
            </a:r>
          </a:p>
        </p:txBody>
      </p:sp>
      <p:pic>
        <p:nvPicPr>
          <p:cNvPr id="8" name="Grafik 7">
            <a:extLst>
              <a:ext uri="{FF2B5EF4-FFF2-40B4-BE49-F238E27FC236}">
                <a16:creationId xmlns:a16="http://schemas.microsoft.com/office/drawing/2014/main" id="{42BBBA9E-0CA5-47ED-565C-88B3790CA7FF}"/>
              </a:ext>
            </a:extLst>
          </p:cNvPr>
          <p:cNvPicPr>
            <a:picLocks noChangeAspect="1"/>
          </p:cNvPicPr>
          <p:nvPr/>
        </p:nvPicPr>
        <p:blipFill>
          <a:blip r:embed="rId3"/>
          <a:stretch>
            <a:fillRect/>
          </a:stretch>
        </p:blipFill>
        <p:spPr>
          <a:xfrm>
            <a:off x="7191591" y="881149"/>
            <a:ext cx="4393182" cy="5223163"/>
          </a:xfrm>
          <a:prstGeom prst="rect">
            <a:avLst/>
          </a:prstGeom>
        </p:spPr>
      </p:pic>
    </p:spTree>
    <p:extLst>
      <p:ext uri="{BB962C8B-B14F-4D97-AF65-F5344CB8AC3E}">
        <p14:creationId xmlns:p14="http://schemas.microsoft.com/office/powerpoint/2010/main" val="1558727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D6EE6312-5FCD-40FA-890C-29F067C87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507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C53891C8-11E8-48B1-AA7F-106A4E11867D}"/>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AB0F6EA8-427B-4658-8D03-A101566A537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C1C434-31DD-49E2-A4ED-9B6F0DB5DE80}" type="slidenum">
              <a:rPr lang="de-DE" smtClean="0"/>
              <a:pPr/>
              <a:t>2</a:t>
            </a:fld>
            <a:endParaRPr lang="de-DE" sz="1400">
              <a:solidFill>
                <a:schemeClr val="bg1"/>
              </a:solidFill>
            </a:endParaRPr>
          </a:p>
        </p:txBody>
      </p:sp>
      <p:sp>
        <p:nvSpPr>
          <p:cNvPr id="12" name="Rechteck 11">
            <a:extLst>
              <a:ext uri="{FF2B5EF4-FFF2-40B4-BE49-F238E27FC236}">
                <a16:creationId xmlns:a16="http://schemas.microsoft.com/office/drawing/2014/main" id="{E9D395D5-6F08-4840-AB01-164A177246DD}"/>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Der Warenursprung			19.02.2025</a:t>
            </a:r>
          </a:p>
        </p:txBody>
      </p:sp>
      <p:sp>
        <p:nvSpPr>
          <p:cNvPr id="9" name="Textfeld 8">
            <a:extLst>
              <a:ext uri="{FF2B5EF4-FFF2-40B4-BE49-F238E27FC236}">
                <a16:creationId xmlns:a16="http://schemas.microsoft.com/office/drawing/2014/main" id="{557946A5-268F-44F8-89C4-4A1FC32A7F12}"/>
              </a:ext>
            </a:extLst>
          </p:cNvPr>
          <p:cNvSpPr txBox="1"/>
          <p:nvPr/>
        </p:nvSpPr>
        <p:spPr>
          <a:xfrm>
            <a:off x="517573" y="1000570"/>
            <a:ext cx="11539930" cy="471667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de-DE" sz="2400" b="1" dirty="0">
                <a:solidFill>
                  <a:srgbClr val="004359"/>
                </a:solidFill>
                <a:latin typeface="Titillium Web" panose="00000500000000000000" pitchFamily="2" charset="0"/>
                <a:cs typeface="Calibri"/>
              </a:rPr>
              <a:t>Ihr Tagesplan:</a:t>
            </a:r>
          </a:p>
          <a:p>
            <a:pPr marL="171450" indent="-171450">
              <a:buFont typeface="Arial" panose="020B0604020202020204" pitchFamily="34" charset="0"/>
              <a:buChar char="•"/>
            </a:pPr>
            <a:r>
              <a:rPr lang="de-DE" sz="1400" dirty="0">
                <a:latin typeface="Titilium Web"/>
              </a:rPr>
              <a:t>Die unterschiedlichen Ursprungsarten</a:t>
            </a:r>
          </a:p>
          <a:p>
            <a:pPr marL="171450" indent="-171450">
              <a:buFont typeface="Arial" panose="020B0604020202020204" pitchFamily="34" charset="0"/>
              <a:buChar char="•"/>
            </a:pPr>
            <a:r>
              <a:rPr lang="de-DE" sz="1400" dirty="0">
                <a:latin typeface="Titilium Web"/>
              </a:rPr>
              <a:t>Made in …</a:t>
            </a:r>
          </a:p>
          <a:p>
            <a:pPr marL="171450" indent="-171450">
              <a:buFont typeface="Arial" panose="020B0604020202020204" pitchFamily="34" charset="0"/>
              <a:buChar char="•"/>
            </a:pPr>
            <a:r>
              <a:rPr lang="de-DE" sz="1400" dirty="0">
                <a:latin typeface="Titilium Web"/>
              </a:rPr>
              <a:t>Handelspolitischer Ursprung</a:t>
            </a:r>
          </a:p>
          <a:p>
            <a:pPr marL="171450" indent="-171450">
              <a:buFont typeface="Arial" panose="020B0604020202020204" pitchFamily="34" charset="0"/>
              <a:buChar char="•"/>
            </a:pPr>
            <a:r>
              <a:rPr lang="de-DE" sz="1400" dirty="0">
                <a:latin typeface="Titilium Web"/>
              </a:rPr>
              <a:t>Bestimmung des Ursprungs</a:t>
            </a:r>
          </a:p>
          <a:p>
            <a:pPr marL="171450" indent="-171450">
              <a:buFont typeface="Arial" panose="020B0604020202020204" pitchFamily="34" charset="0"/>
              <a:buChar char="•"/>
            </a:pPr>
            <a:r>
              <a:rPr lang="de-DE" sz="1400" dirty="0">
                <a:latin typeface="Titilium Web"/>
              </a:rPr>
              <a:t>Ursprungszeugnis</a:t>
            </a:r>
          </a:p>
          <a:p>
            <a:pPr marL="171450" indent="-171450">
              <a:buFont typeface="Arial" panose="020B0604020202020204" pitchFamily="34" charset="0"/>
              <a:buChar char="•"/>
            </a:pPr>
            <a:r>
              <a:rPr lang="de-DE" sz="1400" dirty="0">
                <a:latin typeface="Titilium Web"/>
              </a:rPr>
              <a:t>Präferenzieller Ursprung</a:t>
            </a:r>
          </a:p>
          <a:p>
            <a:pPr marL="171450" indent="-171450">
              <a:buFont typeface="Arial" panose="020B0604020202020204" pitchFamily="34" charset="0"/>
              <a:buChar char="•"/>
            </a:pPr>
            <a:r>
              <a:rPr lang="de-DE" sz="1400" dirty="0">
                <a:latin typeface="Titilium Web"/>
              </a:rPr>
              <a:t>Präferenzkalkulation</a:t>
            </a:r>
          </a:p>
          <a:p>
            <a:pPr marL="171450" indent="-171450">
              <a:buFont typeface="Arial" panose="020B0604020202020204" pitchFamily="34" charset="0"/>
              <a:buChar char="•"/>
            </a:pPr>
            <a:r>
              <a:rPr lang="de-DE" sz="1400" dirty="0">
                <a:latin typeface="Titilium Web"/>
              </a:rPr>
              <a:t>Warenverkehrsbescheinigung EUR und Ursprungserklärung</a:t>
            </a:r>
          </a:p>
          <a:p>
            <a:pPr marL="171450" indent="-171450">
              <a:buFont typeface="Arial" panose="020B0604020202020204" pitchFamily="34" charset="0"/>
              <a:buChar char="•"/>
            </a:pPr>
            <a:r>
              <a:rPr lang="de-DE" sz="1400" dirty="0">
                <a:latin typeface="Titilium Web"/>
              </a:rPr>
              <a:t>Ermächtigter Ausführer und Registrierter Ausführer</a:t>
            </a:r>
          </a:p>
          <a:p>
            <a:pPr marL="171450" indent="-171450">
              <a:buFont typeface="Arial" panose="020B0604020202020204" pitchFamily="34" charset="0"/>
              <a:buChar char="•"/>
            </a:pPr>
            <a:r>
              <a:rPr lang="de-DE" sz="1400" dirty="0">
                <a:latin typeface="Titilium Web"/>
              </a:rPr>
              <a:t>Lieferantenerklärung</a:t>
            </a:r>
          </a:p>
          <a:p>
            <a:pPr marL="171450" indent="-171450">
              <a:buFont typeface="Arial" panose="020B0604020202020204" pitchFamily="34" charset="0"/>
              <a:buChar char="•"/>
            </a:pPr>
            <a:r>
              <a:rPr lang="de-DE" sz="1400" dirty="0">
                <a:latin typeface="Titilium Web"/>
              </a:rPr>
              <a:t>Erklärung IHK</a:t>
            </a:r>
          </a:p>
          <a:p>
            <a:pPr marL="171450" indent="-171450">
              <a:buFont typeface="Arial" panose="020B0604020202020204" pitchFamily="34" charset="0"/>
              <a:buChar char="•"/>
            </a:pPr>
            <a:r>
              <a:rPr lang="de-DE" sz="1400" dirty="0">
                <a:latin typeface="Titilium Web"/>
              </a:rPr>
              <a:t>Umsetzung in die betriebliche Praxis</a:t>
            </a:r>
          </a:p>
          <a:p>
            <a:pPr marL="171450" indent="-171450">
              <a:buFont typeface="Arial" panose="020B0604020202020204" pitchFamily="34" charset="0"/>
              <a:buChar char="•"/>
            </a:pPr>
            <a:r>
              <a:rPr lang="de-DE" sz="1400" dirty="0">
                <a:latin typeface="Titilium Web"/>
              </a:rPr>
              <a:t>Fragen?</a:t>
            </a:r>
            <a:endParaRPr lang="de-DE" sz="1400" b="1" dirty="0">
              <a:solidFill>
                <a:srgbClr val="1D4592"/>
              </a:solidFill>
              <a:latin typeface="Titilium Web"/>
              <a:cs typeface="Calibri"/>
            </a:endParaRPr>
          </a:p>
          <a:p>
            <a:endParaRPr lang="de-DE" sz="1100" b="1" dirty="0">
              <a:solidFill>
                <a:srgbClr val="1D4592"/>
              </a:solidFill>
              <a:latin typeface="Titillium Web" panose="00000500000000000000" pitchFamily="2" charset="0"/>
              <a:cs typeface="Calibri"/>
            </a:endParaRPr>
          </a:p>
          <a:p>
            <a:endParaRPr lang="de-DE" sz="1100" b="1" dirty="0">
              <a:solidFill>
                <a:srgbClr val="1D4592"/>
              </a:solidFill>
              <a:latin typeface="Titillium Web" panose="00000500000000000000" pitchFamily="2" charset="0"/>
              <a:cs typeface="Calibri"/>
            </a:endParaRPr>
          </a:p>
          <a:p>
            <a:endParaRPr lang="de-DE" sz="1100" b="1" dirty="0">
              <a:solidFill>
                <a:srgbClr val="1D4592"/>
              </a:solidFill>
              <a:latin typeface="Titillium Web" panose="00000500000000000000" pitchFamily="2" charset="0"/>
              <a:cs typeface="Calibri"/>
            </a:endParaRPr>
          </a:p>
          <a:p>
            <a:pPr>
              <a:lnSpc>
                <a:spcPct val="150000"/>
              </a:lnSpc>
            </a:pPr>
            <a:endParaRPr lang="de-DE" sz="1100" b="1" dirty="0">
              <a:solidFill>
                <a:srgbClr val="1D4592"/>
              </a:solidFill>
              <a:latin typeface="Titillium Web" panose="00000500000000000000" pitchFamily="2" charset="0"/>
              <a:cs typeface="Calibri"/>
            </a:endParaRPr>
          </a:p>
          <a:p>
            <a:pPr marL="342900" indent="-342900">
              <a:buFont typeface="Arial"/>
              <a:buChar char="•"/>
            </a:pPr>
            <a:endParaRPr lang="de-DE" sz="1100" dirty="0">
              <a:solidFill>
                <a:srgbClr val="1D4592"/>
              </a:solidFill>
              <a:latin typeface="Titillium Web" panose="00000500000000000000" pitchFamily="2" charset="0"/>
              <a:cs typeface="Calibri"/>
            </a:endParaRPr>
          </a:p>
          <a:p>
            <a:endParaRPr lang="de-DE" sz="1100" dirty="0">
              <a:solidFill>
                <a:srgbClr val="1D4592"/>
              </a:solidFill>
              <a:latin typeface="Titillium Web" panose="00000500000000000000" pitchFamily="2" charset="0"/>
              <a:cs typeface="Calibri"/>
            </a:endParaRPr>
          </a:p>
          <a:p>
            <a:endParaRPr lang="de-DE" sz="1100" b="1" dirty="0">
              <a:latin typeface="Titillium Web" panose="00000500000000000000" pitchFamily="2" charset="0"/>
              <a:cs typeface="Calibri"/>
            </a:endParaRPr>
          </a:p>
        </p:txBody>
      </p:sp>
      <p:sp>
        <p:nvSpPr>
          <p:cNvPr id="10" name="Rechteck 9">
            <a:extLst>
              <a:ext uri="{FF2B5EF4-FFF2-40B4-BE49-F238E27FC236}">
                <a16:creationId xmlns:a16="http://schemas.microsoft.com/office/drawing/2014/main" id="{848B4432-E2B9-4370-AA06-F699106FE618}"/>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Der Warenursprung</a:t>
            </a:r>
          </a:p>
        </p:txBody>
      </p:sp>
      <p:pic>
        <p:nvPicPr>
          <p:cNvPr id="20" name="Grafik 20" descr="Tageskalender">
            <a:extLst>
              <a:ext uri="{FF2B5EF4-FFF2-40B4-BE49-F238E27FC236}">
                <a16:creationId xmlns:a16="http://schemas.microsoft.com/office/drawing/2014/main" id="{3DEDB8D2-3070-42E2-8798-6247468CCC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151" y="1069010"/>
            <a:ext cx="416768" cy="424544"/>
          </a:xfrm>
          <a:prstGeom prst="rect">
            <a:avLst/>
          </a:prstGeom>
        </p:spPr>
      </p:pic>
      <p:pic>
        <p:nvPicPr>
          <p:cNvPr id="14" name="Grafik 14" descr="Kopf mit Zahnrädern">
            <a:extLst>
              <a:ext uri="{FF2B5EF4-FFF2-40B4-BE49-F238E27FC236}">
                <a16:creationId xmlns:a16="http://schemas.microsoft.com/office/drawing/2014/main" id="{AC69C4C2-B7D7-4082-9A7B-94F1E728B5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0151" y="4539294"/>
            <a:ext cx="424544" cy="424544"/>
          </a:xfrm>
          <a:prstGeom prst="rect">
            <a:avLst/>
          </a:prstGeom>
        </p:spPr>
      </p:pic>
      <p:pic>
        <p:nvPicPr>
          <p:cNvPr id="7" name="Grafik 6" descr="Ein Bild, das Schild, sitzend, dunkel, Frau enthält.&#10;&#10;Automatisch generierte Beschreibung">
            <a:extLst>
              <a:ext uri="{FF2B5EF4-FFF2-40B4-BE49-F238E27FC236}">
                <a16:creationId xmlns:a16="http://schemas.microsoft.com/office/drawing/2014/main" id="{5377D0B0-7964-461C-8D77-108F99A4E503}"/>
              </a:ext>
            </a:extLst>
          </p:cNvPr>
          <p:cNvPicPr>
            <a:picLocks noChangeAspect="1"/>
          </p:cNvPicPr>
          <p:nvPr/>
        </p:nvPicPr>
        <p:blipFill rotWithShape="1">
          <a:blip r:embed="rId8">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7" name="Rechteck 16">
            <a:extLst>
              <a:ext uri="{FF2B5EF4-FFF2-40B4-BE49-F238E27FC236}">
                <a16:creationId xmlns:a16="http://schemas.microsoft.com/office/drawing/2014/main" id="{E5A6BC81-3003-4F6B-8575-7B003EFD6714}"/>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7" name="Gleichschenkliges Dreieck 26">
            <a:extLst>
              <a:ext uri="{FF2B5EF4-FFF2-40B4-BE49-F238E27FC236}">
                <a16:creationId xmlns:a16="http://schemas.microsoft.com/office/drawing/2014/main" id="{4534E722-18EF-42E5-ABC2-E904FD5D899A}"/>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5364D0A0-8FB3-4567-9DC0-91D2183B25F1}"/>
              </a:ext>
            </a:extLst>
          </p:cNvPr>
          <p:cNvSpPr txBox="1"/>
          <p:nvPr/>
        </p:nvSpPr>
        <p:spPr>
          <a:xfrm>
            <a:off x="536919" y="4470854"/>
            <a:ext cx="6381662" cy="830997"/>
          </a:xfrm>
          <a:prstGeom prst="rect">
            <a:avLst/>
          </a:prstGeom>
          <a:noFill/>
        </p:spPr>
        <p:txBody>
          <a:bodyPr wrap="square" rtlCol="0">
            <a:spAutoFit/>
          </a:bodyPr>
          <a:lstStyle/>
          <a:p>
            <a:r>
              <a:rPr lang="de-DE" sz="2400" b="1" dirty="0">
                <a:solidFill>
                  <a:srgbClr val="004359"/>
                </a:solidFill>
                <a:latin typeface="Titillium Web" panose="00000500000000000000" pitchFamily="2" charset="0"/>
                <a:cs typeface="Calibri"/>
              </a:rPr>
              <a:t>Ihre</a:t>
            </a:r>
            <a:r>
              <a:rPr lang="de-DE" sz="2400" dirty="0">
                <a:solidFill>
                  <a:srgbClr val="004359"/>
                </a:solidFill>
                <a:latin typeface="Titillium Web" panose="00000500000000000000" pitchFamily="2" charset="0"/>
              </a:rPr>
              <a:t> </a:t>
            </a:r>
            <a:r>
              <a:rPr lang="de-DE" sz="2400" b="1" dirty="0">
                <a:solidFill>
                  <a:srgbClr val="004359"/>
                </a:solidFill>
                <a:latin typeface="Titillium Web" panose="00000500000000000000" pitchFamily="2" charset="0"/>
                <a:cs typeface="Calibri"/>
              </a:rPr>
              <a:t>Expertin:</a:t>
            </a:r>
          </a:p>
          <a:p>
            <a:r>
              <a:rPr lang="de-DE" sz="2400" b="1" dirty="0">
                <a:solidFill>
                  <a:srgbClr val="004359"/>
                </a:solidFill>
                <a:latin typeface="Titillium Web" panose="00000500000000000000" pitchFamily="2" charset="0"/>
                <a:cs typeface="Calibri"/>
              </a:rPr>
              <a:t>Birgit Susdorf</a:t>
            </a:r>
          </a:p>
        </p:txBody>
      </p:sp>
      <p:sp>
        <p:nvSpPr>
          <p:cNvPr id="29" name="Gleichschenkliges Dreieck 28">
            <a:extLst>
              <a:ext uri="{FF2B5EF4-FFF2-40B4-BE49-F238E27FC236}">
                <a16:creationId xmlns:a16="http://schemas.microsoft.com/office/drawing/2014/main" id="{DA6E052B-0139-40D5-AC79-E0228DA14395}"/>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leichschenkliges Dreieck 30">
            <a:extLst>
              <a:ext uri="{FF2B5EF4-FFF2-40B4-BE49-F238E27FC236}">
                <a16:creationId xmlns:a16="http://schemas.microsoft.com/office/drawing/2014/main" id="{065803FB-F328-4AEC-A825-D149343F69A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71669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87196" y="988811"/>
            <a:ext cx="11471799" cy="4351338"/>
          </a:xfrm>
        </p:spPr>
        <p:txBody>
          <a:bodyPr>
            <a:normAutofit/>
          </a:bodyPr>
          <a:lstStyle/>
          <a:p>
            <a:pPr marL="0" indent="0">
              <a:buNone/>
            </a:pPr>
            <a:r>
              <a:rPr lang="de-DE" sz="1800" dirty="0"/>
              <a:t>Beispiel 1:</a:t>
            </a:r>
          </a:p>
          <a:p>
            <a:pPr marL="0" indent="0">
              <a:buNone/>
            </a:pPr>
            <a:r>
              <a:rPr lang="de-DE" sz="1800" dirty="0"/>
              <a:t>Feuerfeste Steine (Zolltarifnummer 69022099)</a:t>
            </a:r>
          </a:p>
          <a:p>
            <a:pPr marL="0" indent="0">
              <a:buNone/>
            </a:pPr>
            <a:r>
              <a:rPr lang="de-DE" sz="1800" dirty="0"/>
              <a:t>nach </a:t>
            </a:r>
            <a:r>
              <a:rPr lang="de-DE" sz="1800" b="1" dirty="0"/>
              <a:t>Tunesien </a:t>
            </a:r>
            <a:endParaRPr lang="de-DE" sz="1800" dirty="0"/>
          </a:p>
          <a:p>
            <a:pPr marL="0" indent="0">
              <a:buNone/>
            </a:pPr>
            <a:r>
              <a:rPr lang="de-DE" sz="1800" dirty="0"/>
              <a:t>Bestimmen Sie den präferenziellen Ursprung!</a:t>
            </a:r>
          </a:p>
          <a:p>
            <a:pPr marL="0" indent="0">
              <a:buNone/>
            </a:pPr>
            <a:endParaRPr lang="de-DE" sz="1200" dirty="0"/>
          </a:p>
          <a:p>
            <a:pPr marL="0" indent="0">
              <a:buNone/>
            </a:pPr>
            <a:endParaRPr lang="de-DE" sz="1200" dirty="0"/>
          </a:p>
        </p:txBody>
      </p:sp>
      <p:pic>
        <p:nvPicPr>
          <p:cNvPr id="5" name="Grafik 4">
            <a:extLst>
              <a:ext uri="{FF2B5EF4-FFF2-40B4-BE49-F238E27FC236}">
                <a16:creationId xmlns:a16="http://schemas.microsoft.com/office/drawing/2014/main" id="{0B2EE011-2D14-0502-3DF7-1F3D6B8A738A}"/>
              </a:ext>
            </a:extLst>
          </p:cNvPr>
          <p:cNvPicPr>
            <a:picLocks noChangeAspect="1"/>
          </p:cNvPicPr>
          <p:nvPr/>
        </p:nvPicPr>
        <p:blipFill>
          <a:blip r:embed="rId2"/>
          <a:stretch>
            <a:fillRect/>
          </a:stretch>
        </p:blipFill>
        <p:spPr>
          <a:xfrm>
            <a:off x="6940972" y="1183402"/>
            <a:ext cx="5118023" cy="3962155"/>
          </a:xfrm>
          <a:prstGeom prst="rect">
            <a:avLst/>
          </a:prstGeom>
        </p:spPr>
      </p:pic>
      <p:graphicFrame>
        <p:nvGraphicFramePr>
          <p:cNvPr id="6" name="Tabelle 5">
            <a:extLst>
              <a:ext uri="{FF2B5EF4-FFF2-40B4-BE49-F238E27FC236}">
                <a16:creationId xmlns:a16="http://schemas.microsoft.com/office/drawing/2014/main" id="{7F9E7B10-8E2C-DF9B-7A22-22EC08995422}"/>
              </a:ext>
            </a:extLst>
          </p:cNvPr>
          <p:cNvGraphicFramePr>
            <a:graphicFrameLocks noGrp="1"/>
          </p:cNvGraphicFramePr>
          <p:nvPr>
            <p:extLst>
              <p:ext uri="{D42A27DB-BD31-4B8C-83A1-F6EECF244321}">
                <p14:modId xmlns:p14="http://schemas.microsoft.com/office/powerpoint/2010/main" val="1462081169"/>
              </p:ext>
            </p:extLst>
          </p:nvPr>
        </p:nvGraphicFramePr>
        <p:xfrm>
          <a:off x="557752" y="2997172"/>
          <a:ext cx="6092429" cy="1034418"/>
        </p:xfrm>
        <a:graphic>
          <a:graphicData uri="http://schemas.openxmlformats.org/drawingml/2006/table">
            <a:tbl>
              <a:tblPr>
                <a:tableStyleId>{5C22544A-7EE6-4342-B048-85BDC9FD1C3A}</a:tableStyleId>
              </a:tblPr>
              <a:tblGrid>
                <a:gridCol w="942296">
                  <a:extLst>
                    <a:ext uri="{9D8B030D-6E8A-4147-A177-3AD203B41FA5}">
                      <a16:colId xmlns:a16="http://schemas.microsoft.com/office/drawing/2014/main" val="1450885412"/>
                    </a:ext>
                  </a:extLst>
                </a:gridCol>
                <a:gridCol w="1741544">
                  <a:extLst>
                    <a:ext uri="{9D8B030D-6E8A-4147-A177-3AD203B41FA5}">
                      <a16:colId xmlns:a16="http://schemas.microsoft.com/office/drawing/2014/main" val="3932348952"/>
                    </a:ext>
                  </a:extLst>
                </a:gridCol>
                <a:gridCol w="656804">
                  <a:extLst>
                    <a:ext uri="{9D8B030D-6E8A-4147-A177-3AD203B41FA5}">
                      <a16:colId xmlns:a16="http://schemas.microsoft.com/office/drawing/2014/main" val="3047078567"/>
                    </a:ext>
                  </a:extLst>
                </a:gridCol>
                <a:gridCol w="713426">
                  <a:extLst>
                    <a:ext uri="{9D8B030D-6E8A-4147-A177-3AD203B41FA5}">
                      <a16:colId xmlns:a16="http://schemas.microsoft.com/office/drawing/2014/main" val="402461259"/>
                    </a:ext>
                  </a:extLst>
                </a:gridCol>
                <a:gridCol w="679453">
                  <a:extLst>
                    <a:ext uri="{9D8B030D-6E8A-4147-A177-3AD203B41FA5}">
                      <a16:colId xmlns:a16="http://schemas.microsoft.com/office/drawing/2014/main" val="498263864"/>
                    </a:ext>
                  </a:extLst>
                </a:gridCol>
                <a:gridCol w="679453">
                  <a:extLst>
                    <a:ext uri="{9D8B030D-6E8A-4147-A177-3AD203B41FA5}">
                      <a16:colId xmlns:a16="http://schemas.microsoft.com/office/drawing/2014/main" val="1678310907"/>
                    </a:ext>
                  </a:extLst>
                </a:gridCol>
                <a:gridCol w="679453">
                  <a:extLst>
                    <a:ext uri="{9D8B030D-6E8A-4147-A177-3AD203B41FA5}">
                      <a16:colId xmlns:a16="http://schemas.microsoft.com/office/drawing/2014/main" val="368541535"/>
                    </a:ext>
                  </a:extLst>
                </a:gridCol>
              </a:tblGrid>
              <a:tr h="84147">
                <a:tc>
                  <a:txBody>
                    <a:bodyPr/>
                    <a:lstStyle/>
                    <a:p>
                      <a:pPr algn="ctr" fontAlgn="t"/>
                      <a:r>
                        <a:rPr lang="de-DE" sz="1100" u="none" strike="noStrike">
                          <a:effectLst/>
                        </a:rPr>
                        <a:t>ZTNR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Ressource (Text)</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dirty="0">
                          <a:effectLst/>
                        </a:rPr>
                        <a:t>Ursprung</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dirty="0">
                          <a:effectLst/>
                        </a:rPr>
                        <a:t>Preis</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Währung</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Menge</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Einheit</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2451225468"/>
                  </a:ext>
                </a:extLst>
              </a:tr>
              <a:tr h="84147">
                <a:tc>
                  <a:txBody>
                    <a:bodyPr/>
                    <a:lstStyle/>
                    <a:p>
                      <a:pPr algn="l" fontAlgn="t"/>
                      <a:r>
                        <a:rPr lang="de-DE" sz="1100" u="none" strike="noStrike" dirty="0">
                          <a:effectLst/>
                        </a:rPr>
                        <a:t>25070080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Ton 35 %, gemahlen 175 my</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Armenien</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4,16</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EUR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19,852</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792201437"/>
                  </a:ext>
                </a:extLst>
              </a:tr>
              <a:tr h="84147">
                <a:tc>
                  <a:txBody>
                    <a:bodyPr/>
                    <a:lstStyle/>
                    <a:p>
                      <a:pPr algn="l" fontAlgn="t"/>
                      <a:r>
                        <a:rPr lang="de-DE" sz="1100" u="none" strike="noStrike" dirty="0">
                          <a:effectLst/>
                        </a:rPr>
                        <a:t>28182000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Tonerde kalziniert</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Norwegen</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32,01</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EUR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13,201</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4028893967"/>
                  </a:ext>
                </a:extLst>
              </a:tr>
              <a:tr h="84147">
                <a:tc>
                  <a:txBody>
                    <a:bodyPr/>
                    <a:lstStyle/>
                    <a:p>
                      <a:pPr algn="l" fontAlgn="t"/>
                      <a:r>
                        <a:rPr lang="de-DE" sz="1100" u="none" strike="noStrike" dirty="0">
                          <a:effectLst/>
                        </a:rPr>
                        <a:t>28182000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dirty="0" err="1">
                          <a:effectLst/>
                        </a:rPr>
                        <a:t>Ligninsulfat</a:t>
                      </a:r>
                      <a:r>
                        <a:rPr lang="de-DE" sz="1100" u="none" strike="noStrike" dirty="0">
                          <a:effectLst/>
                        </a:rPr>
                        <a:t>, flüssig</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China</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7,65</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EUR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3,984</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4101265575"/>
                  </a:ext>
                </a:extLst>
              </a:tr>
              <a:tr h="84147">
                <a:tc>
                  <a:txBody>
                    <a:bodyPr/>
                    <a:lstStyle/>
                    <a:p>
                      <a:pPr algn="l" fontAlgn="t"/>
                      <a:r>
                        <a:rPr lang="de-DE" sz="1100" u="none" strike="noStrike" dirty="0">
                          <a:effectLst/>
                        </a:rPr>
                        <a:t>25085000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Perusit</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Peru</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54,78</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EUR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24,659</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1580873297"/>
                  </a:ext>
                </a:extLst>
              </a:tr>
              <a:tr h="84147">
                <a:tc>
                  <a:txBody>
                    <a:bodyPr/>
                    <a:lstStyle/>
                    <a:p>
                      <a:pPr algn="l" fontAlgn="t"/>
                      <a:r>
                        <a:rPr lang="de-DE" sz="1100" u="none" strike="noStrike" dirty="0">
                          <a:effectLst/>
                        </a:rPr>
                        <a:t>25083000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Steinbrocken 75 %</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dirty="0">
                          <a:effectLst/>
                        </a:rPr>
                        <a:t>USA</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22,37</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EUR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38,304</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dirty="0">
                          <a:effectLst/>
                        </a:rPr>
                        <a:t>KG</a:t>
                      </a:r>
                      <a:endParaRPr lang="de-DE" sz="1100" b="0" i="0" u="none" strike="noStrike" dirty="0">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1439759609"/>
                  </a:ext>
                </a:extLst>
              </a:tr>
            </a:tbl>
          </a:graphicData>
        </a:graphic>
      </p:graphicFrame>
      <p:sp>
        <p:nvSpPr>
          <p:cNvPr id="4" name="Textfeld 3">
            <a:extLst>
              <a:ext uri="{FF2B5EF4-FFF2-40B4-BE49-F238E27FC236}">
                <a16:creationId xmlns:a16="http://schemas.microsoft.com/office/drawing/2014/main" id="{DAAFAD1C-A57F-0088-E50F-022C0FE52FEB}"/>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1</a:t>
            </a:r>
          </a:p>
        </p:txBody>
      </p:sp>
    </p:spTree>
    <p:extLst>
      <p:ext uri="{BB962C8B-B14F-4D97-AF65-F5344CB8AC3E}">
        <p14:creationId xmlns:p14="http://schemas.microsoft.com/office/powerpoint/2010/main" val="3989283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87196" y="988811"/>
            <a:ext cx="11471799" cy="4351338"/>
          </a:xfrm>
        </p:spPr>
        <p:txBody>
          <a:bodyPr>
            <a:normAutofit fontScale="92500" lnSpcReduction="20000"/>
          </a:bodyPr>
          <a:lstStyle/>
          <a:p>
            <a:pPr marL="0" indent="0">
              <a:buNone/>
            </a:pPr>
            <a:r>
              <a:rPr lang="de-DE" sz="2200" dirty="0"/>
              <a:t>Beispiel 1:</a:t>
            </a:r>
          </a:p>
          <a:p>
            <a:pPr marL="0" indent="0">
              <a:buNone/>
            </a:pPr>
            <a:r>
              <a:rPr lang="de-DE" sz="2200" dirty="0"/>
              <a:t>Feuerfeste Steine (Zolltarifnummer 69022099)</a:t>
            </a:r>
          </a:p>
          <a:p>
            <a:pPr marL="0" indent="0">
              <a:buNone/>
            </a:pPr>
            <a:r>
              <a:rPr lang="de-DE" sz="2200" dirty="0"/>
              <a:t>nach </a:t>
            </a:r>
            <a:r>
              <a:rPr lang="de-DE" sz="2200" b="1" dirty="0"/>
              <a:t>Tunesien </a:t>
            </a:r>
            <a:endParaRPr lang="de-DE" sz="2200" dirty="0"/>
          </a:p>
          <a:p>
            <a:pPr marL="0" indent="0">
              <a:buNone/>
            </a:pPr>
            <a:r>
              <a:rPr lang="de-DE" sz="2200" dirty="0"/>
              <a:t>Bestimmen Sie den präferenziellen Ursprung!</a:t>
            </a:r>
          </a:p>
          <a:p>
            <a:pPr marL="0" indent="0">
              <a:buNone/>
            </a:pPr>
            <a:endParaRPr lang="de-DE" sz="2200" dirty="0"/>
          </a:p>
          <a:p>
            <a:pPr marL="0" indent="0">
              <a:buNone/>
            </a:pPr>
            <a:r>
              <a:rPr lang="de-DE" sz="2200" dirty="0"/>
              <a:t>Listenkriterien erfüllt!</a:t>
            </a:r>
          </a:p>
          <a:p>
            <a:pPr marL="0" indent="0">
              <a:buNone/>
            </a:pPr>
            <a:endParaRPr lang="de-DE" sz="2200" dirty="0"/>
          </a:p>
          <a:p>
            <a:pPr marL="0" indent="0">
              <a:buNone/>
            </a:pPr>
            <a:r>
              <a:rPr lang="de-DE" sz="2200" dirty="0"/>
              <a:t>Präferenzieller Ursprung: Europäische Union/Deutschland</a:t>
            </a:r>
          </a:p>
          <a:p>
            <a:pPr marL="0" indent="0">
              <a:buNone/>
            </a:pPr>
            <a:endParaRPr lang="de-DE" sz="2200" dirty="0"/>
          </a:p>
          <a:p>
            <a:pPr marL="0" indent="0">
              <a:buNone/>
            </a:pPr>
            <a:r>
              <a:rPr lang="de-DE" sz="5400" dirty="0">
                <a:solidFill>
                  <a:srgbClr val="00B050"/>
                </a:solidFill>
                <a:sym typeface="Wingdings" panose="05000000000000000000" pitchFamily="2" charset="2"/>
              </a:rPr>
              <a:t></a:t>
            </a:r>
          </a:p>
          <a:p>
            <a:pPr marL="0" indent="0">
              <a:buNone/>
            </a:pPr>
            <a:r>
              <a:rPr lang="de-DE" sz="2200" dirty="0">
                <a:sym typeface="Wingdings" panose="05000000000000000000" pitchFamily="2" charset="2"/>
              </a:rPr>
              <a:t>Achtung: Dokumentieren!</a:t>
            </a:r>
            <a:endParaRPr lang="de-DE" sz="2200" dirty="0"/>
          </a:p>
          <a:p>
            <a:pPr marL="0" indent="0">
              <a:buNone/>
            </a:pPr>
            <a:endParaRPr lang="de-DE" sz="1200" dirty="0"/>
          </a:p>
          <a:p>
            <a:pPr marL="0" indent="0">
              <a:buNone/>
            </a:pPr>
            <a:endParaRPr lang="de-DE" sz="1200" dirty="0"/>
          </a:p>
        </p:txBody>
      </p:sp>
      <p:sp>
        <p:nvSpPr>
          <p:cNvPr id="4" name="Textfeld 3">
            <a:extLst>
              <a:ext uri="{FF2B5EF4-FFF2-40B4-BE49-F238E27FC236}">
                <a16:creationId xmlns:a16="http://schemas.microsoft.com/office/drawing/2014/main" id="{DAAFAD1C-A57F-0088-E50F-022C0FE52FEB}"/>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1</a:t>
            </a:r>
          </a:p>
        </p:txBody>
      </p:sp>
    </p:spTree>
    <p:extLst>
      <p:ext uri="{BB962C8B-B14F-4D97-AF65-F5344CB8AC3E}">
        <p14:creationId xmlns:p14="http://schemas.microsoft.com/office/powerpoint/2010/main" val="3460998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87197" y="927850"/>
            <a:ext cx="10515600" cy="5278985"/>
          </a:xfrm>
        </p:spPr>
        <p:txBody>
          <a:bodyPr/>
          <a:lstStyle/>
          <a:p>
            <a:pPr marL="0" indent="0">
              <a:buNone/>
            </a:pPr>
            <a:r>
              <a:rPr lang="de-DE" sz="2000" dirty="0"/>
              <a:t>Beispiel 2:</a:t>
            </a:r>
          </a:p>
          <a:p>
            <a:pPr marL="0" indent="0">
              <a:buNone/>
            </a:pPr>
            <a:r>
              <a:rPr lang="de-DE" sz="2000" dirty="0"/>
              <a:t>Es sollen feuerfeste Steine (Zolltarifnummer 69022099)</a:t>
            </a:r>
          </a:p>
          <a:p>
            <a:pPr marL="0" indent="0">
              <a:buNone/>
            </a:pPr>
            <a:r>
              <a:rPr lang="de-DE" sz="2000" dirty="0"/>
              <a:t>nach </a:t>
            </a:r>
            <a:r>
              <a:rPr lang="de-DE" sz="2000" b="1" dirty="0"/>
              <a:t>Vietnam</a:t>
            </a:r>
            <a:r>
              <a:rPr lang="de-DE" sz="2000" dirty="0"/>
              <a:t> geliefert werden.</a:t>
            </a:r>
          </a:p>
          <a:p>
            <a:pPr marL="0" indent="0">
              <a:buNone/>
            </a:pPr>
            <a:r>
              <a:rPr lang="de-DE" sz="2000" dirty="0"/>
              <a:t>Bestimmen Sie den präferenziellen Ursprung!</a:t>
            </a:r>
          </a:p>
          <a:p>
            <a:pPr marL="0" indent="0">
              <a:buNone/>
            </a:pPr>
            <a:endParaRPr lang="de-DE" dirty="0"/>
          </a:p>
        </p:txBody>
      </p:sp>
      <p:sp>
        <p:nvSpPr>
          <p:cNvPr id="4" name="Textfeld 3">
            <a:extLst>
              <a:ext uri="{FF2B5EF4-FFF2-40B4-BE49-F238E27FC236}">
                <a16:creationId xmlns:a16="http://schemas.microsoft.com/office/drawing/2014/main" id="{B12A4921-2A62-B9E3-FBC5-0EC0976AD075}"/>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2</a:t>
            </a:r>
          </a:p>
        </p:txBody>
      </p:sp>
      <p:pic>
        <p:nvPicPr>
          <p:cNvPr id="8" name="Grafik 7">
            <a:extLst>
              <a:ext uri="{FF2B5EF4-FFF2-40B4-BE49-F238E27FC236}">
                <a16:creationId xmlns:a16="http://schemas.microsoft.com/office/drawing/2014/main" id="{E81D7850-0615-927C-8254-8ECE82DEC2B1}"/>
              </a:ext>
            </a:extLst>
          </p:cNvPr>
          <p:cNvPicPr>
            <a:picLocks noChangeAspect="1"/>
          </p:cNvPicPr>
          <p:nvPr/>
        </p:nvPicPr>
        <p:blipFill>
          <a:blip r:embed="rId2"/>
          <a:stretch>
            <a:fillRect/>
          </a:stretch>
        </p:blipFill>
        <p:spPr>
          <a:xfrm>
            <a:off x="4544291" y="2529475"/>
            <a:ext cx="7309658" cy="2749714"/>
          </a:xfrm>
          <a:prstGeom prst="rect">
            <a:avLst/>
          </a:prstGeom>
        </p:spPr>
      </p:pic>
    </p:spTree>
    <p:extLst>
      <p:ext uri="{BB962C8B-B14F-4D97-AF65-F5344CB8AC3E}">
        <p14:creationId xmlns:p14="http://schemas.microsoft.com/office/powerpoint/2010/main" val="976317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27858" y="940026"/>
            <a:ext cx="11664141" cy="4351338"/>
          </a:xfrm>
        </p:spPr>
        <p:txBody>
          <a:bodyPr/>
          <a:lstStyle/>
          <a:p>
            <a:pPr marL="0" indent="0">
              <a:buNone/>
            </a:pPr>
            <a:r>
              <a:rPr lang="de-DE" sz="2000" dirty="0"/>
              <a:t>Beispiel 2:</a:t>
            </a:r>
          </a:p>
          <a:p>
            <a:pPr marL="0" indent="0">
              <a:buNone/>
            </a:pPr>
            <a:r>
              <a:rPr lang="de-DE" sz="2000" dirty="0"/>
              <a:t>Es sollen feuerfeste Steine (Zolltarifnummer 69022099)</a:t>
            </a:r>
          </a:p>
          <a:p>
            <a:pPr marL="0" indent="0">
              <a:buNone/>
            </a:pPr>
            <a:r>
              <a:rPr lang="de-DE" sz="2000" dirty="0"/>
              <a:t>nach </a:t>
            </a:r>
            <a:r>
              <a:rPr lang="de-DE" sz="2000" b="1" dirty="0"/>
              <a:t>Vietnam</a:t>
            </a:r>
            <a:r>
              <a:rPr lang="de-DE" sz="2000" dirty="0"/>
              <a:t> geliefert werden.</a:t>
            </a:r>
          </a:p>
          <a:p>
            <a:pPr marL="0" indent="0">
              <a:buNone/>
            </a:pPr>
            <a:r>
              <a:rPr lang="de-DE" sz="2000" dirty="0"/>
              <a:t>Bestimmen Sie den präferenziellen Ursprung!</a:t>
            </a:r>
          </a:p>
          <a:p>
            <a:pPr marL="0" indent="0">
              <a:buNone/>
            </a:pPr>
            <a:endParaRPr lang="de-DE" dirty="0"/>
          </a:p>
        </p:txBody>
      </p:sp>
      <p:pic>
        <p:nvPicPr>
          <p:cNvPr id="6" name="Grafik 5">
            <a:extLst>
              <a:ext uri="{FF2B5EF4-FFF2-40B4-BE49-F238E27FC236}">
                <a16:creationId xmlns:a16="http://schemas.microsoft.com/office/drawing/2014/main" id="{C1096525-79CE-CF48-257E-E72A35E31F12}"/>
              </a:ext>
            </a:extLst>
          </p:cNvPr>
          <p:cNvPicPr>
            <a:picLocks noChangeAspect="1"/>
          </p:cNvPicPr>
          <p:nvPr/>
        </p:nvPicPr>
        <p:blipFill>
          <a:blip r:embed="rId2"/>
          <a:stretch>
            <a:fillRect/>
          </a:stretch>
        </p:blipFill>
        <p:spPr>
          <a:xfrm>
            <a:off x="7418058" y="892806"/>
            <a:ext cx="4575318" cy="4445779"/>
          </a:xfrm>
          <a:prstGeom prst="rect">
            <a:avLst/>
          </a:prstGeom>
        </p:spPr>
      </p:pic>
      <p:graphicFrame>
        <p:nvGraphicFramePr>
          <p:cNvPr id="7" name="Tabelle 6">
            <a:extLst>
              <a:ext uri="{FF2B5EF4-FFF2-40B4-BE49-F238E27FC236}">
                <a16:creationId xmlns:a16="http://schemas.microsoft.com/office/drawing/2014/main" id="{1FC63174-C4D8-BBAA-6E2C-C67371B7E6BE}"/>
              </a:ext>
            </a:extLst>
          </p:cNvPr>
          <p:cNvGraphicFramePr>
            <a:graphicFrameLocks noGrp="1"/>
          </p:cNvGraphicFramePr>
          <p:nvPr>
            <p:extLst>
              <p:ext uri="{D42A27DB-BD31-4B8C-83A1-F6EECF244321}">
                <p14:modId xmlns:p14="http://schemas.microsoft.com/office/powerpoint/2010/main" val="1698017435"/>
              </p:ext>
            </p:extLst>
          </p:nvPr>
        </p:nvGraphicFramePr>
        <p:xfrm>
          <a:off x="585458" y="2787555"/>
          <a:ext cx="6832600" cy="2171700"/>
        </p:xfrm>
        <a:graphic>
          <a:graphicData uri="http://schemas.openxmlformats.org/drawingml/2006/table">
            <a:tbl>
              <a:tblPr>
                <a:tableStyleId>{5C22544A-7EE6-4342-B048-85BDC9FD1C3A}</a:tableStyleId>
              </a:tblPr>
              <a:tblGrid>
                <a:gridCol w="762000">
                  <a:extLst>
                    <a:ext uri="{9D8B030D-6E8A-4147-A177-3AD203B41FA5}">
                      <a16:colId xmlns:a16="http://schemas.microsoft.com/office/drawing/2014/main" val="892547954"/>
                    </a:ext>
                  </a:extLst>
                </a:gridCol>
                <a:gridCol w="2247900">
                  <a:extLst>
                    <a:ext uri="{9D8B030D-6E8A-4147-A177-3AD203B41FA5}">
                      <a16:colId xmlns:a16="http://schemas.microsoft.com/office/drawing/2014/main" val="2563199035"/>
                    </a:ext>
                  </a:extLst>
                </a:gridCol>
                <a:gridCol w="736600">
                  <a:extLst>
                    <a:ext uri="{9D8B030D-6E8A-4147-A177-3AD203B41FA5}">
                      <a16:colId xmlns:a16="http://schemas.microsoft.com/office/drawing/2014/main" val="48010952"/>
                    </a:ext>
                  </a:extLst>
                </a:gridCol>
                <a:gridCol w="800100">
                  <a:extLst>
                    <a:ext uri="{9D8B030D-6E8A-4147-A177-3AD203B41FA5}">
                      <a16:colId xmlns:a16="http://schemas.microsoft.com/office/drawing/2014/main" val="950121944"/>
                    </a:ext>
                  </a:extLst>
                </a:gridCol>
                <a:gridCol w="762000">
                  <a:extLst>
                    <a:ext uri="{9D8B030D-6E8A-4147-A177-3AD203B41FA5}">
                      <a16:colId xmlns:a16="http://schemas.microsoft.com/office/drawing/2014/main" val="1561185391"/>
                    </a:ext>
                  </a:extLst>
                </a:gridCol>
                <a:gridCol w="762000">
                  <a:extLst>
                    <a:ext uri="{9D8B030D-6E8A-4147-A177-3AD203B41FA5}">
                      <a16:colId xmlns:a16="http://schemas.microsoft.com/office/drawing/2014/main" val="278900338"/>
                    </a:ext>
                  </a:extLst>
                </a:gridCol>
                <a:gridCol w="762000">
                  <a:extLst>
                    <a:ext uri="{9D8B030D-6E8A-4147-A177-3AD203B41FA5}">
                      <a16:colId xmlns:a16="http://schemas.microsoft.com/office/drawing/2014/main" val="1556612765"/>
                    </a:ext>
                  </a:extLst>
                </a:gridCol>
              </a:tblGrid>
              <a:tr h="180975">
                <a:tc>
                  <a:txBody>
                    <a:bodyPr/>
                    <a:lstStyle/>
                    <a:p>
                      <a:pPr algn="ctr" fontAlgn="t"/>
                      <a:r>
                        <a:rPr lang="de-DE" sz="1100" u="none" strike="noStrike">
                          <a:effectLst/>
                        </a:rPr>
                        <a:t>ZTNR</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dirty="0">
                          <a:effectLst/>
                        </a:rPr>
                        <a:t>Ressource (Text)</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Ursprung</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Preis</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Währung</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Menge</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ctr" fontAlgn="t"/>
                      <a:r>
                        <a:rPr lang="de-DE" sz="1100" u="none" strike="noStrike">
                          <a:effectLst/>
                        </a:rPr>
                        <a:t>Einheit</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3740359946"/>
                  </a:ext>
                </a:extLst>
              </a:tr>
              <a:tr h="180975">
                <a:tc>
                  <a:txBody>
                    <a:bodyPr/>
                    <a:lstStyle/>
                    <a:p>
                      <a:pPr algn="l" fontAlgn="t"/>
                      <a:r>
                        <a:rPr lang="de-DE" sz="1100" u="none" strike="noStrike" dirty="0">
                          <a:effectLst/>
                        </a:rPr>
                        <a:t>25070080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Ton 35 %, gemahlen 175 my</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Armenien</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4,16</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19,852</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3574794009"/>
                  </a:ext>
                </a:extLst>
              </a:tr>
              <a:tr h="180975">
                <a:tc>
                  <a:txBody>
                    <a:bodyPr/>
                    <a:lstStyle/>
                    <a:p>
                      <a:pPr algn="l" fontAlgn="t"/>
                      <a:r>
                        <a:rPr lang="de-DE" sz="1100" u="none" strike="noStrike" dirty="0">
                          <a:effectLst/>
                        </a:rPr>
                        <a:t>28182000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Tonerde kalziniert</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Norwegen</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12,01</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13,201</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1423547064"/>
                  </a:ext>
                </a:extLst>
              </a:tr>
              <a:tr h="180975">
                <a:tc>
                  <a:txBody>
                    <a:bodyPr/>
                    <a:lstStyle/>
                    <a:p>
                      <a:pPr algn="l" fontAlgn="t"/>
                      <a:r>
                        <a:rPr lang="de-DE" sz="1100" u="none" strike="noStrike" dirty="0">
                          <a:effectLst/>
                        </a:rPr>
                        <a:t>28182000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Ligninsulfonat, flüssig</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China</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7,68</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3,984</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2696483582"/>
                  </a:ext>
                </a:extLst>
              </a:tr>
              <a:tr h="180975">
                <a:tc>
                  <a:txBody>
                    <a:bodyPr/>
                    <a:lstStyle/>
                    <a:p>
                      <a:pPr algn="l" fontAlgn="t"/>
                      <a:r>
                        <a:rPr lang="de-DE" sz="1100" u="none" strike="noStrike" dirty="0">
                          <a:effectLst/>
                        </a:rPr>
                        <a:t>25085000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Perusit</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Peru</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34,78</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24,659</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1501143268"/>
                  </a:ext>
                </a:extLst>
              </a:tr>
              <a:tr h="180975">
                <a:tc>
                  <a:txBody>
                    <a:bodyPr/>
                    <a:lstStyle/>
                    <a:p>
                      <a:pPr algn="l" fontAlgn="t"/>
                      <a:r>
                        <a:rPr lang="de-DE" sz="1100" u="none" strike="noStrike" dirty="0">
                          <a:effectLst/>
                        </a:rPr>
                        <a:t>25083000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Steinbrocken 75 %</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USA</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22,37</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38,304</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969397173"/>
                  </a:ext>
                </a:extLst>
              </a:tr>
              <a:tr h="180975">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 </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1224176248"/>
                  </a:ext>
                </a:extLst>
              </a:tr>
              <a:tr h="180975">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t"/>
                      <a:r>
                        <a:rPr lang="de-DE" sz="1100" u="none" strike="noStrike">
                          <a:effectLst/>
                        </a:rPr>
                        <a:t>Rohstoffe</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b"/>
                      <a:r>
                        <a:rPr lang="de-DE" sz="1100" u="none" strike="noStrike" dirty="0">
                          <a:effectLst/>
                        </a:rPr>
                        <a:t>81,00</a:t>
                      </a:r>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a:effectLst/>
                        </a:rPr>
                        <a:t>100,000</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r>
                        <a:rPr lang="de-DE" sz="1100" u="none" strike="noStrike">
                          <a:effectLst/>
                        </a:rPr>
                        <a:t>KG</a:t>
                      </a:r>
                      <a:endParaRPr lang="de-DE" sz="1100" b="0" i="0" u="none" strike="noStrike">
                        <a:solidFill>
                          <a:srgbClr val="000000"/>
                        </a:solidFill>
                        <a:effectLst/>
                        <a:latin typeface="Calibri" panose="020F0502020204030204" pitchFamily="34" charset="0"/>
                      </a:endParaRPr>
                    </a:p>
                  </a:txBody>
                  <a:tcPr marL="4763" marR="4763" marT="4763" marB="0"/>
                </a:tc>
                <a:extLst>
                  <a:ext uri="{0D108BD9-81ED-4DB2-BD59-A6C34878D82A}">
                    <a16:rowId xmlns:a16="http://schemas.microsoft.com/office/drawing/2014/main" val="430118650"/>
                  </a:ext>
                </a:extLst>
              </a:tr>
              <a:tr h="180975">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t"/>
                      <a:r>
                        <a:rPr lang="de-DE" sz="1100" u="none" strike="noStrike">
                          <a:effectLst/>
                        </a:rPr>
                        <a:t>ab Werk Verkaufspreis</a:t>
                      </a:r>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l" fontAlgn="t"/>
                      <a:endParaRPr lang="de-DE" sz="1100" b="0" i="0" u="none" strike="noStrike">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200,00</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310027346"/>
                  </a:ext>
                </a:extLst>
              </a:tr>
              <a:tr h="180975">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159520792"/>
                  </a:ext>
                </a:extLst>
              </a:tr>
              <a:tr h="180975">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t"/>
                      <a:r>
                        <a:rPr lang="de-DE" sz="1100" u="none" strike="noStrike" dirty="0">
                          <a:effectLst/>
                        </a:rPr>
                        <a:t>Differenz</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b"/>
                      <a:endParaRPr lang="de-DE" sz="11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de-DE" sz="1100" u="none" strike="noStrike" dirty="0">
                          <a:effectLst/>
                        </a:rPr>
                        <a:t>119,00</a:t>
                      </a:r>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t"/>
                      <a:r>
                        <a:rPr lang="de-DE" sz="1100" u="none" strike="noStrike" dirty="0">
                          <a:effectLst/>
                        </a:rPr>
                        <a:t>EUR</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657236312"/>
                  </a:ext>
                </a:extLst>
              </a:tr>
              <a:tr h="180975">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t"/>
                      <a:r>
                        <a:rPr lang="de-DE" sz="1100" u="none" strike="noStrike" dirty="0">
                          <a:effectLst/>
                        </a:rPr>
                        <a:t>Wert aller verw. Vormaterialien</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r>
                        <a:rPr lang="de-DE" sz="1100" b="0" i="0" u="none" strike="noStrike" dirty="0">
                          <a:solidFill>
                            <a:srgbClr val="000000"/>
                          </a:solidFill>
                          <a:effectLst/>
                          <a:latin typeface="Calibri" panose="020F0502020204030204" pitchFamily="34" charset="0"/>
                        </a:rPr>
                        <a:t>40,5</a:t>
                      </a:r>
                    </a:p>
                  </a:txBody>
                  <a:tcPr marL="4763" marR="4763" marT="4763" marB="0" anchor="b"/>
                </a:tc>
                <a:tc>
                  <a:txBody>
                    <a:bodyPr/>
                    <a:lstStyle/>
                    <a:p>
                      <a:pPr algn="r" fontAlgn="t"/>
                      <a:r>
                        <a:rPr lang="de-DE" sz="1100" u="none" strike="noStrike" dirty="0">
                          <a:effectLst/>
                        </a:rPr>
                        <a:t>%</a:t>
                      </a:r>
                      <a:endParaRPr lang="de-DE" sz="1100" b="0" i="0" u="none" strike="noStrike" dirty="0">
                        <a:solidFill>
                          <a:srgbClr val="000000"/>
                        </a:solidFill>
                        <a:effectLst/>
                        <a:latin typeface="Calibri" panose="020F0502020204030204" pitchFamily="34" charset="0"/>
                      </a:endParaRPr>
                    </a:p>
                  </a:txBody>
                  <a:tcPr marL="4763" marR="4763" marT="4763" marB="0"/>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b"/>
                      <a:endParaRPr lang="de-DE"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086126806"/>
                  </a:ext>
                </a:extLst>
              </a:tr>
            </a:tbl>
          </a:graphicData>
        </a:graphic>
      </p:graphicFrame>
      <p:sp>
        <p:nvSpPr>
          <p:cNvPr id="4" name="Textfeld 3">
            <a:extLst>
              <a:ext uri="{FF2B5EF4-FFF2-40B4-BE49-F238E27FC236}">
                <a16:creationId xmlns:a16="http://schemas.microsoft.com/office/drawing/2014/main" id="{B49069CC-6F5C-A1F7-1B33-1449EB63C725}"/>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2</a:t>
            </a:r>
          </a:p>
        </p:txBody>
      </p:sp>
    </p:spTree>
    <p:extLst>
      <p:ext uri="{BB962C8B-B14F-4D97-AF65-F5344CB8AC3E}">
        <p14:creationId xmlns:p14="http://schemas.microsoft.com/office/powerpoint/2010/main" val="2849881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27858" y="940026"/>
            <a:ext cx="11664141" cy="5333312"/>
          </a:xfrm>
        </p:spPr>
        <p:txBody>
          <a:bodyPr>
            <a:normAutofit lnSpcReduction="10000"/>
          </a:bodyPr>
          <a:lstStyle/>
          <a:p>
            <a:pPr marL="0" indent="0">
              <a:buNone/>
            </a:pPr>
            <a:r>
              <a:rPr lang="de-DE" sz="2000" dirty="0"/>
              <a:t>Beispiel 2:</a:t>
            </a:r>
          </a:p>
          <a:p>
            <a:pPr marL="0" indent="0">
              <a:buNone/>
            </a:pPr>
            <a:r>
              <a:rPr lang="de-DE" sz="2000" dirty="0"/>
              <a:t>Es sollen feuerfeste Steine (Zolltarifnummer 69022099)</a:t>
            </a:r>
          </a:p>
          <a:p>
            <a:pPr marL="0" indent="0">
              <a:buNone/>
            </a:pPr>
            <a:r>
              <a:rPr lang="de-DE" sz="2000" dirty="0"/>
              <a:t>nach </a:t>
            </a:r>
            <a:r>
              <a:rPr lang="de-DE" sz="2000" b="1" dirty="0"/>
              <a:t>Vietnam</a:t>
            </a:r>
            <a:r>
              <a:rPr lang="de-DE" sz="2000" dirty="0"/>
              <a:t> geliefert werden.</a:t>
            </a:r>
          </a:p>
          <a:p>
            <a:pPr marL="0" indent="0">
              <a:buNone/>
            </a:pPr>
            <a:r>
              <a:rPr lang="de-DE" sz="2000" dirty="0"/>
              <a:t>Bestimmen Sie den präferenziellen Ursprung!</a:t>
            </a:r>
          </a:p>
          <a:p>
            <a:pPr marL="0" indent="0">
              <a:buNone/>
            </a:pPr>
            <a:endParaRPr lang="de-DE" sz="2000" dirty="0"/>
          </a:p>
          <a:p>
            <a:pPr marL="0" indent="0">
              <a:buNone/>
            </a:pPr>
            <a:r>
              <a:rPr lang="de-DE" sz="2000" dirty="0"/>
              <a:t>Listenkriterien erfüllt!</a:t>
            </a:r>
          </a:p>
          <a:p>
            <a:pPr marL="0" indent="0">
              <a:buNone/>
            </a:pPr>
            <a:endParaRPr lang="de-DE" sz="2000" dirty="0"/>
          </a:p>
          <a:p>
            <a:pPr marL="0" indent="0">
              <a:buNone/>
            </a:pPr>
            <a:r>
              <a:rPr lang="de-DE" sz="2000" dirty="0"/>
              <a:t>Präferenzieller Ursprung: Europäische Union/Deutschland</a:t>
            </a:r>
          </a:p>
          <a:p>
            <a:pPr marL="0" indent="0">
              <a:buNone/>
            </a:pPr>
            <a:r>
              <a:rPr lang="de-DE" sz="4800" dirty="0">
                <a:solidFill>
                  <a:srgbClr val="00B050"/>
                </a:solidFill>
                <a:sym typeface="Wingdings" panose="05000000000000000000" pitchFamily="2" charset="2"/>
              </a:rPr>
              <a:t></a:t>
            </a:r>
          </a:p>
          <a:p>
            <a:pPr marL="0" indent="0">
              <a:buNone/>
            </a:pPr>
            <a:r>
              <a:rPr lang="de-DE" sz="2000" dirty="0">
                <a:sym typeface="Wingdings" panose="05000000000000000000" pitchFamily="2" charset="2"/>
              </a:rPr>
              <a:t>Achtung: Dokumentieren!</a:t>
            </a:r>
          </a:p>
          <a:p>
            <a:pPr marL="0" indent="0">
              <a:buNone/>
            </a:pPr>
            <a:endParaRPr lang="de-DE" sz="2000" dirty="0">
              <a:sym typeface="Wingdings" panose="05000000000000000000" pitchFamily="2" charset="2"/>
            </a:endParaRPr>
          </a:p>
          <a:p>
            <a:pPr marL="0" indent="0">
              <a:buNone/>
            </a:pPr>
            <a:r>
              <a:rPr lang="de-DE" sz="2000" dirty="0"/>
              <a:t>Bei einem höheren Materialeinsatz könnte Ursprung Deutschland sein, jedoch nicht präferenzieller Ursprung!</a:t>
            </a:r>
          </a:p>
          <a:p>
            <a:pPr marL="0" indent="0">
              <a:buNone/>
            </a:pPr>
            <a:endParaRPr lang="de-DE" sz="2000" dirty="0"/>
          </a:p>
          <a:p>
            <a:pPr marL="0" indent="0">
              <a:buNone/>
            </a:pPr>
            <a:endParaRPr lang="de-DE" dirty="0"/>
          </a:p>
        </p:txBody>
      </p:sp>
      <p:sp>
        <p:nvSpPr>
          <p:cNvPr id="4" name="Textfeld 3">
            <a:extLst>
              <a:ext uri="{FF2B5EF4-FFF2-40B4-BE49-F238E27FC236}">
                <a16:creationId xmlns:a16="http://schemas.microsoft.com/office/drawing/2014/main" id="{B49069CC-6F5C-A1F7-1B33-1449EB63C725}"/>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2</a:t>
            </a:r>
          </a:p>
        </p:txBody>
      </p:sp>
    </p:spTree>
    <p:extLst>
      <p:ext uri="{BB962C8B-B14F-4D97-AF65-F5344CB8AC3E}">
        <p14:creationId xmlns:p14="http://schemas.microsoft.com/office/powerpoint/2010/main" val="3247392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0D9D78BC-7177-5580-67A9-12F30C4C6362}"/>
              </a:ext>
            </a:extLst>
          </p:cNvPr>
          <p:cNvGraphicFramePr>
            <a:graphicFrameLocks noGrp="1"/>
          </p:cNvGraphicFramePr>
          <p:nvPr>
            <p:extLst>
              <p:ext uri="{D42A27DB-BD31-4B8C-83A1-F6EECF244321}">
                <p14:modId xmlns:p14="http://schemas.microsoft.com/office/powerpoint/2010/main" val="3529582117"/>
              </p:ext>
            </p:extLst>
          </p:nvPr>
        </p:nvGraphicFramePr>
        <p:xfrm>
          <a:off x="192199" y="2528863"/>
          <a:ext cx="6550114" cy="1822975"/>
        </p:xfrm>
        <a:graphic>
          <a:graphicData uri="http://schemas.openxmlformats.org/drawingml/2006/table">
            <a:tbl>
              <a:tblPr>
                <a:tableStyleId>{5C22544A-7EE6-4342-B048-85BDC9FD1C3A}</a:tableStyleId>
              </a:tblPr>
              <a:tblGrid>
                <a:gridCol w="437756">
                  <a:extLst>
                    <a:ext uri="{9D8B030D-6E8A-4147-A177-3AD203B41FA5}">
                      <a16:colId xmlns:a16="http://schemas.microsoft.com/office/drawing/2014/main" val="3986522729"/>
                    </a:ext>
                  </a:extLst>
                </a:gridCol>
                <a:gridCol w="2315236">
                  <a:extLst>
                    <a:ext uri="{9D8B030D-6E8A-4147-A177-3AD203B41FA5}">
                      <a16:colId xmlns:a16="http://schemas.microsoft.com/office/drawing/2014/main" val="478847654"/>
                    </a:ext>
                  </a:extLst>
                </a:gridCol>
                <a:gridCol w="768503">
                  <a:extLst>
                    <a:ext uri="{9D8B030D-6E8A-4147-A177-3AD203B41FA5}">
                      <a16:colId xmlns:a16="http://schemas.microsoft.com/office/drawing/2014/main" val="2866696644"/>
                    </a:ext>
                  </a:extLst>
                </a:gridCol>
                <a:gridCol w="729593">
                  <a:extLst>
                    <a:ext uri="{9D8B030D-6E8A-4147-A177-3AD203B41FA5}">
                      <a16:colId xmlns:a16="http://schemas.microsoft.com/office/drawing/2014/main" val="120235913"/>
                    </a:ext>
                  </a:extLst>
                </a:gridCol>
                <a:gridCol w="690681">
                  <a:extLst>
                    <a:ext uri="{9D8B030D-6E8A-4147-A177-3AD203B41FA5}">
                      <a16:colId xmlns:a16="http://schemas.microsoft.com/office/drawing/2014/main" val="1254701995"/>
                    </a:ext>
                  </a:extLst>
                </a:gridCol>
                <a:gridCol w="476668">
                  <a:extLst>
                    <a:ext uri="{9D8B030D-6E8A-4147-A177-3AD203B41FA5}">
                      <a16:colId xmlns:a16="http://schemas.microsoft.com/office/drawing/2014/main" val="652739223"/>
                    </a:ext>
                  </a:extLst>
                </a:gridCol>
                <a:gridCol w="379388">
                  <a:extLst>
                    <a:ext uri="{9D8B030D-6E8A-4147-A177-3AD203B41FA5}">
                      <a16:colId xmlns:a16="http://schemas.microsoft.com/office/drawing/2014/main" val="2688220007"/>
                    </a:ext>
                  </a:extLst>
                </a:gridCol>
                <a:gridCol w="752289">
                  <a:extLst>
                    <a:ext uri="{9D8B030D-6E8A-4147-A177-3AD203B41FA5}">
                      <a16:colId xmlns:a16="http://schemas.microsoft.com/office/drawing/2014/main" val="739152080"/>
                    </a:ext>
                  </a:extLst>
                </a:gridCol>
              </a:tblGrid>
              <a:tr h="165725">
                <a:tc gridSpan="8">
                  <a:txBody>
                    <a:bodyPr/>
                    <a:lstStyle/>
                    <a:p>
                      <a:pPr algn="ctr" fontAlgn="t"/>
                      <a:r>
                        <a:rPr lang="de-DE" sz="700" u="none" strike="noStrike" dirty="0">
                          <a:effectLst/>
                        </a:rPr>
                        <a:t>Superchemikalie Artikelnummer 1 Zolltarifnummer 380750000</a:t>
                      </a:r>
                      <a:endParaRPr lang="de-DE" sz="700" b="0" i="0" u="none" strike="noStrike" dirty="0">
                        <a:effectLst/>
                        <a:latin typeface="Titilium Web"/>
                      </a:endParaRPr>
                    </a:p>
                  </a:txBody>
                  <a:tcPr marL="4763" marR="4763" marT="4763" marB="0"/>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603502860"/>
                  </a:ext>
                </a:extLst>
              </a:tr>
              <a:tr h="165725">
                <a:tc>
                  <a:txBody>
                    <a:bodyPr/>
                    <a:lstStyle/>
                    <a:p>
                      <a:pPr algn="l" fontAlgn="ctr"/>
                      <a:r>
                        <a:rPr lang="de-DE" sz="700" u="none" strike="noStrike">
                          <a:effectLst/>
                        </a:rPr>
                        <a:t>Position</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Rohstoff</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Zolltarifnummer</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Ursprungsland</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Einkaufspreis</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Währung</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Menge</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Einheit</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1702754055"/>
                  </a:ext>
                </a:extLst>
              </a:tr>
              <a:tr h="165725">
                <a:tc>
                  <a:txBody>
                    <a:bodyPr/>
                    <a:lstStyle/>
                    <a:p>
                      <a:pPr algn="l" fontAlgn="ctr"/>
                      <a:r>
                        <a:rPr lang="de-DE" sz="700" u="none" strike="noStrike">
                          <a:effectLst/>
                        </a:rPr>
                        <a:t>10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Megaplast</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38074000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BR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1,12</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0,225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2670969313"/>
                  </a:ext>
                </a:extLst>
              </a:tr>
              <a:tr h="165725">
                <a:tc>
                  <a:txBody>
                    <a:bodyPr/>
                    <a:lstStyle/>
                    <a:p>
                      <a:pPr algn="l" fontAlgn="ctr"/>
                      <a:r>
                        <a:rPr lang="de-DE" sz="700" u="none" strike="noStrike">
                          <a:effectLst/>
                        </a:rPr>
                        <a:t>20</a:t>
                      </a:r>
                      <a:endParaRPr lang="de-DE" sz="700" b="0" i="0" u="none" strike="noStrike">
                        <a:effectLst/>
                        <a:latin typeface="Titilium Web"/>
                      </a:endParaRPr>
                    </a:p>
                  </a:txBody>
                  <a:tcPr marL="4763" marR="4763" marT="4763" marB="0" anchor="ctr"/>
                </a:tc>
                <a:tc>
                  <a:txBody>
                    <a:bodyPr/>
                    <a:lstStyle/>
                    <a:p>
                      <a:pPr algn="l" fontAlgn="ctr"/>
                      <a:r>
                        <a:rPr lang="de-DE" sz="700" u="none" strike="noStrike" dirty="0" err="1">
                          <a:effectLst/>
                        </a:rPr>
                        <a:t>Supraclear</a:t>
                      </a:r>
                      <a:r>
                        <a:rPr lang="de-DE" sz="700" u="none" strike="noStrike" dirty="0">
                          <a:effectLst/>
                        </a:rPr>
                        <a:t> A</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a:effectLst/>
                        </a:rPr>
                        <a:t>31021010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CN</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1,65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0,425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689660705"/>
                  </a:ext>
                </a:extLst>
              </a:tr>
              <a:tr h="165725">
                <a:tc>
                  <a:txBody>
                    <a:bodyPr/>
                    <a:lstStyle/>
                    <a:p>
                      <a:pPr algn="l" fontAlgn="ctr"/>
                      <a:r>
                        <a:rPr lang="de-DE" sz="700" u="none" strike="noStrike">
                          <a:effectLst/>
                        </a:rPr>
                        <a:t>30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Prepstar Bemina AD-99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29319000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PL</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1,09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0,150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1502766781"/>
                  </a:ext>
                </a:extLst>
              </a:tr>
              <a:tr h="165725">
                <a:tc>
                  <a:txBody>
                    <a:bodyPr/>
                    <a:lstStyle/>
                    <a:p>
                      <a:pPr algn="l" fontAlgn="ctr"/>
                      <a:r>
                        <a:rPr lang="de-DE" sz="700" u="none" strike="noStrike">
                          <a:effectLst/>
                        </a:rPr>
                        <a:t>40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Kieselsäure</a:t>
                      </a:r>
                      <a:endParaRPr lang="de-DE" sz="700" b="0" i="0" u="none" strike="noStrike">
                        <a:effectLst/>
                        <a:latin typeface="Titilium Web"/>
                      </a:endParaRPr>
                    </a:p>
                  </a:txBody>
                  <a:tcPr marL="4763" marR="4763" marT="4763" marB="0" anchor="ctr"/>
                </a:tc>
                <a:tc>
                  <a:txBody>
                    <a:bodyPr/>
                    <a:lstStyle/>
                    <a:p>
                      <a:pPr algn="l" fontAlgn="ctr"/>
                      <a:r>
                        <a:rPr lang="de-DE" sz="700" u="none" strike="noStrike" dirty="0">
                          <a:effectLst/>
                        </a:rPr>
                        <a:t>26030000</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a:effectLst/>
                        </a:rPr>
                        <a:t>ES</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0,69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0,200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662298903"/>
                  </a:ext>
                </a:extLst>
              </a:tr>
              <a:tr h="165725">
                <a:tc>
                  <a:txBody>
                    <a:bodyPr/>
                    <a:lstStyle/>
                    <a:p>
                      <a:pPr algn="l" fontAlgn="ctr"/>
                      <a:r>
                        <a:rPr lang="de-DE" sz="700" u="none" strike="noStrike">
                          <a:effectLst/>
                        </a:rPr>
                        <a:t>50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Blecheimer 1 Liter</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73102910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DE</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1,56</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ST</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705964070"/>
                  </a:ext>
                </a:extLst>
              </a:tr>
              <a:tr h="165725">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Rohstoffe gesamt</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t"/>
                      <a:r>
                        <a:rPr lang="de-DE" sz="700" u="none" strike="noStrike">
                          <a:effectLst/>
                        </a:rPr>
                        <a:t>6,11</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EUR</a:t>
                      </a:r>
                      <a:endParaRPr lang="de-DE" sz="700" b="0" i="0" u="none" strike="noStrike">
                        <a:effectLst/>
                        <a:latin typeface="Titilium Web"/>
                      </a:endParaRPr>
                    </a:p>
                  </a:txBody>
                  <a:tcPr marL="4763" marR="4763" marT="4763" marB="0"/>
                </a:tc>
                <a:tc>
                  <a:txBody>
                    <a:bodyPr/>
                    <a:lstStyle/>
                    <a:p>
                      <a:pPr algn="r" fontAlgn="t"/>
                      <a:r>
                        <a:rPr lang="de-DE" sz="700" u="none" strike="noStrike">
                          <a:effectLst/>
                        </a:rPr>
                        <a:t>1,000</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KG</a:t>
                      </a:r>
                      <a:endParaRPr lang="de-DE" sz="700" b="0" i="0" u="none" strike="noStrike">
                        <a:effectLst/>
                        <a:latin typeface="Titilium Web"/>
                      </a:endParaRPr>
                    </a:p>
                  </a:txBody>
                  <a:tcPr marL="4763" marR="4763" marT="4763" marB="0"/>
                </a:tc>
                <a:extLst>
                  <a:ext uri="{0D108BD9-81ED-4DB2-BD59-A6C34878D82A}">
                    <a16:rowId xmlns:a16="http://schemas.microsoft.com/office/drawing/2014/main" val="735486548"/>
                  </a:ext>
                </a:extLst>
              </a:tr>
              <a:tr h="165725">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Verkaufspreis ab Werk</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t"/>
                      <a:r>
                        <a:rPr lang="de-DE" sz="700" u="none" strike="noStrike">
                          <a:effectLst/>
                        </a:rPr>
                        <a:t>16,95</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EUR</a:t>
                      </a:r>
                      <a:endParaRPr lang="de-DE" sz="700" b="0" i="0" u="none" strike="noStrike">
                        <a:effectLst/>
                        <a:latin typeface="Titilium Web"/>
                      </a:endParaRPr>
                    </a:p>
                  </a:txBody>
                  <a:tcPr marL="4763" marR="4763" marT="4763" marB="0"/>
                </a:tc>
                <a:tc>
                  <a:txBody>
                    <a:bodyPr/>
                    <a:lstStyle/>
                    <a:p>
                      <a:pPr algn="r" fontAlgn="t"/>
                      <a:r>
                        <a:rPr lang="de-DE" sz="700" u="none" strike="noStrike">
                          <a:effectLst/>
                        </a:rPr>
                        <a:t>1,000</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KG</a:t>
                      </a:r>
                      <a:endParaRPr lang="de-DE" sz="700" b="0" i="0" u="none" strike="noStrike">
                        <a:effectLst/>
                        <a:latin typeface="Titilium Web"/>
                      </a:endParaRPr>
                    </a:p>
                  </a:txBody>
                  <a:tcPr marL="4763" marR="4763" marT="4763" marB="0"/>
                </a:tc>
                <a:extLst>
                  <a:ext uri="{0D108BD9-81ED-4DB2-BD59-A6C34878D82A}">
                    <a16:rowId xmlns:a16="http://schemas.microsoft.com/office/drawing/2014/main" val="3792025903"/>
                  </a:ext>
                </a:extLst>
              </a:tr>
              <a:tr h="165725">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Rohstoff anteil insgesamt</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ctr"/>
                      <a:r>
                        <a:rPr lang="de-DE" sz="700" u="none" strike="noStrike">
                          <a:effectLst/>
                        </a:rPr>
                        <a:t>36,0</a:t>
                      </a:r>
                      <a:endParaRPr lang="de-DE" sz="700" b="0" i="0" u="none" strike="noStrike">
                        <a:effectLst/>
                        <a:latin typeface="Titilium Web"/>
                      </a:endParaRPr>
                    </a:p>
                  </a:txBody>
                  <a:tcPr marL="4763" marR="4763" marT="4763" marB="0" anchor="ctr"/>
                </a:tc>
                <a:tc>
                  <a:txBody>
                    <a:bodyPr/>
                    <a:lstStyle/>
                    <a:p>
                      <a:pPr algn="l" fontAlgn="t"/>
                      <a:r>
                        <a:rPr lang="de-DE" sz="700" u="none" strike="noStrike">
                          <a:effectLst/>
                        </a:rPr>
                        <a:t>%</a:t>
                      </a:r>
                      <a:endParaRPr lang="de-DE" sz="700" b="0" i="0" u="none" strike="noStrike">
                        <a:effectLst/>
                        <a:latin typeface="Titilium Web"/>
                      </a:endParaRPr>
                    </a:p>
                  </a:txBody>
                  <a:tcPr marL="4763" marR="4763" marT="4763" marB="0"/>
                </a:tc>
                <a:tc>
                  <a:txBody>
                    <a:bodyPr/>
                    <a:lstStyle/>
                    <a:p>
                      <a:pPr algn="r"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extLst>
                  <a:ext uri="{0D108BD9-81ED-4DB2-BD59-A6C34878D82A}">
                    <a16:rowId xmlns:a16="http://schemas.microsoft.com/office/drawing/2014/main" val="897804729"/>
                  </a:ext>
                </a:extLst>
              </a:tr>
              <a:tr h="165725">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Anteil aus gleicher Position wie Fertigerzeugnis</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ctr"/>
                      <a:r>
                        <a:rPr lang="de-DE" sz="700" u="none" strike="noStrike">
                          <a:effectLst/>
                        </a:rPr>
                        <a:t>6,6</a:t>
                      </a:r>
                      <a:endParaRPr lang="de-DE" sz="700" b="0" i="0" u="none" strike="noStrike">
                        <a:effectLst/>
                        <a:latin typeface="Titilium Web"/>
                      </a:endParaRPr>
                    </a:p>
                  </a:txBody>
                  <a:tcPr marL="4763" marR="4763" marT="4763" marB="0" anchor="ctr"/>
                </a:tc>
                <a:tc>
                  <a:txBody>
                    <a:bodyPr/>
                    <a:lstStyle/>
                    <a:p>
                      <a:pPr algn="l" fontAlgn="t"/>
                      <a:r>
                        <a:rPr lang="de-DE" sz="700" u="none" strike="noStrike">
                          <a:effectLst/>
                        </a:rPr>
                        <a:t>%</a:t>
                      </a:r>
                      <a:endParaRPr lang="de-DE" sz="700" b="0" i="0" u="none" strike="noStrike">
                        <a:effectLst/>
                        <a:latin typeface="Titilium Web"/>
                      </a:endParaRPr>
                    </a:p>
                  </a:txBody>
                  <a:tcPr marL="4763" marR="4763" marT="4763" marB="0"/>
                </a:tc>
                <a:tc>
                  <a:txBody>
                    <a:bodyPr/>
                    <a:lstStyle/>
                    <a:p>
                      <a:pPr algn="r" fontAlgn="t"/>
                      <a:endParaRPr lang="de-DE" sz="700" b="0" i="0" u="none" strike="noStrike">
                        <a:effectLst/>
                        <a:latin typeface="Titilium Web"/>
                      </a:endParaRPr>
                    </a:p>
                  </a:txBody>
                  <a:tcPr marL="4763" marR="4763" marT="4763" marB="0"/>
                </a:tc>
                <a:tc>
                  <a:txBody>
                    <a:bodyPr/>
                    <a:lstStyle/>
                    <a:p>
                      <a:pPr algn="l" fontAlgn="t"/>
                      <a:endParaRPr lang="de-DE" sz="700" b="0" i="0" u="none" strike="noStrike" dirty="0">
                        <a:effectLst/>
                        <a:latin typeface="Titilium Web"/>
                      </a:endParaRPr>
                    </a:p>
                  </a:txBody>
                  <a:tcPr marL="4763" marR="4763" marT="4763" marB="0"/>
                </a:tc>
                <a:extLst>
                  <a:ext uri="{0D108BD9-81ED-4DB2-BD59-A6C34878D82A}">
                    <a16:rowId xmlns:a16="http://schemas.microsoft.com/office/drawing/2014/main" val="561628902"/>
                  </a:ext>
                </a:extLst>
              </a:tr>
            </a:tbl>
          </a:graphicData>
        </a:graphic>
      </p:graphicFrame>
      <p:pic>
        <p:nvPicPr>
          <p:cNvPr id="5" name="Grafik 4">
            <a:extLst>
              <a:ext uri="{FF2B5EF4-FFF2-40B4-BE49-F238E27FC236}">
                <a16:creationId xmlns:a16="http://schemas.microsoft.com/office/drawing/2014/main" id="{9152F22D-B795-195A-FCBD-1E3E72FCA60D}"/>
              </a:ext>
            </a:extLst>
          </p:cNvPr>
          <p:cNvPicPr>
            <a:picLocks noChangeAspect="1"/>
          </p:cNvPicPr>
          <p:nvPr/>
        </p:nvPicPr>
        <p:blipFill>
          <a:blip r:embed="rId2"/>
          <a:stretch>
            <a:fillRect/>
          </a:stretch>
        </p:blipFill>
        <p:spPr>
          <a:xfrm>
            <a:off x="6869843" y="828859"/>
            <a:ext cx="4675386" cy="4070408"/>
          </a:xfrm>
          <a:prstGeom prst="rect">
            <a:avLst/>
          </a:prstGeom>
        </p:spPr>
      </p:pic>
      <p:sp>
        <p:nvSpPr>
          <p:cNvPr id="6" name="Textfeld 5">
            <a:extLst>
              <a:ext uri="{FF2B5EF4-FFF2-40B4-BE49-F238E27FC236}">
                <a16:creationId xmlns:a16="http://schemas.microsoft.com/office/drawing/2014/main" id="{66437546-899D-1122-4C5C-7EA276F595CF}"/>
              </a:ext>
            </a:extLst>
          </p:cNvPr>
          <p:cNvSpPr txBox="1"/>
          <p:nvPr/>
        </p:nvSpPr>
        <p:spPr>
          <a:xfrm>
            <a:off x="557547" y="928425"/>
            <a:ext cx="11457115" cy="1600438"/>
          </a:xfrm>
          <a:prstGeom prst="rect">
            <a:avLst/>
          </a:prstGeom>
          <a:noFill/>
        </p:spPr>
        <p:txBody>
          <a:bodyPr wrap="square" rtlCol="0">
            <a:spAutoFit/>
          </a:bodyPr>
          <a:lstStyle/>
          <a:p>
            <a:pPr marL="0" indent="0">
              <a:buNone/>
            </a:pPr>
            <a:r>
              <a:rPr lang="de-DE" sz="2000" dirty="0">
                <a:latin typeface="Titilium Web"/>
              </a:rPr>
              <a:t>Beispiel 3:</a:t>
            </a:r>
          </a:p>
          <a:p>
            <a:pPr marL="0" indent="0">
              <a:buNone/>
            </a:pPr>
            <a:r>
              <a:rPr lang="de-DE" sz="2000" dirty="0">
                <a:latin typeface="Titilium Web"/>
              </a:rPr>
              <a:t>Es soll die Superchemikalie (Zolltarifnummer 38075000)</a:t>
            </a:r>
          </a:p>
          <a:p>
            <a:pPr marL="0" indent="0">
              <a:buNone/>
            </a:pPr>
            <a:r>
              <a:rPr lang="de-DE" sz="2000" dirty="0">
                <a:latin typeface="Titilium Web"/>
              </a:rPr>
              <a:t>nach </a:t>
            </a:r>
            <a:r>
              <a:rPr lang="de-DE" sz="2000" b="1" dirty="0">
                <a:latin typeface="Titilium Web"/>
              </a:rPr>
              <a:t>Israel</a:t>
            </a:r>
            <a:r>
              <a:rPr lang="de-DE" sz="2000" dirty="0">
                <a:latin typeface="Titilium Web"/>
              </a:rPr>
              <a:t> geliefert werden.</a:t>
            </a:r>
          </a:p>
          <a:p>
            <a:pPr marL="0" indent="0">
              <a:buNone/>
            </a:pPr>
            <a:r>
              <a:rPr lang="de-DE" sz="2000" dirty="0">
                <a:latin typeface="Titilium Web"/>
              </a:rPr>
              <a:t>Bestimmen Sie den präferenziellen Ursprung!</a:t>
            </a:r>
          </a:p>
          <a:p>
            <a:endParaRPr lang="de-DE" dirty="0"/>
          </a:p>
        </p:txBody>
      </p:sp>
      <p:sp>
        <p:nvSpPr>
          <p:cNvPr id="4" name="Textfeld 3">
            <a:extLst>
              <a:ext uri="{FF2B5EF4-FFF2-40B4-BE49-F238E27FC236}">
                <a16:creationId xmlns:a16="http://schemas.microsoft.com/office/drawing/2014/main" id="{CF9FAF01-637F-2E45-4590-D17C3EDD6E6F}"/>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3</a:t>
            </a:r>
          </a:p>
        </p:txBody>
      </p:sp>
    </p:spTree>
    <p:extLst>
      <p:ext uri="{BB962C8B-B14F-4D97-AF65-F5344CB8AC3E}">
        <p14:creationId xmlns:p14="http://schemas.microsoft.com/office/powerpoint/2010/main" val="126691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0D9D78BC-7177-5580-67A9-12F30C4C6362}"/>
              </a:ext>
            </a:extLst>
          </p:cNvPr>
          <p:cNvGraphicFramePr>
            <a:graphicFrameLocks noGrp="1"/>
          </p:cNvGraphicFramePr>
          <p:nvPr>
            <p:extLst>
              <p:ext uri="{D42A27DB-BD31-4B8C-83A1-F6EECF244321}">
                <p14:modId xmlns:p14="http://schemas.microsoft.com/office/powerpoint/2010/main" val="2756858703"/>
              </p:ext>
            </p:extLst>
          </p:nvPr>
        </p:nvGraphicFramePr>
        <p:xfrm>
          <a:off x="1257993" y="2623613"/>
          <a:ext cx="5432365" cy="1477333"/>
        </p:xfrm>
        <a:graphic>
          <a:graphicData uri="http://schemas.openxmlformats.org/drawingml/2006/table">
            <a:tbl>
              <a:tblPr>
                <a:tableStyleId>{5C22544A-7EE6-4342-B048-85BDC9FD1C3A}</a:tableStyleId>
              </a:tblPr>
              <a:tblGrid>
                <a:gridCol w="363055">
                  <a:extLst>
                    <a:ext uri="{9D8B030D-6E8A-4147-A177-3AD203B41FA5}">
                      <a16:colId xmlns:a16="http://schemas.microsoft.com/office/drawing/2014/main" val="3986522729"/>
                    </a:ext>
                  </a:extLst>
                </a:gridCol>
                <a:gridCol w="1920151">
                  <a:extLst>
                    <a:ext uri="{9D8B030D-6E8A-4147-A177-3AD203B41FA5}">
                      <a16:colId xmlns:a16="http://schemas.microsoft.com/office/drawing/2014/main" val="478847654"/>
                    </a:ext>
                  </a:extLst>
                </a:gridCol>
                <a:gridCol w="637361">
                  <a:extLst>
                    <a:ext uri="{9D8B030D-6E8A-4147-A177-3AD203B41FA5}">
                      <a16:colId xmlns:a16="http://schemas.microsoft.com/office/drawing/2014/main" val="2866696644"/>
                    </a:ext>
                  </a:extLst>
                </a:gridCol>
                <a:gridCol w="605091">
                  <a:extLst>
                    <a:ext uri="{9D8B030D-6E8A-4147-A177-3AD203B41FA5}">
                      <a16:colId xmlns:a16="http://schemas.microsoft.com/office/drawing/2014/main" val="120235913"/>
                    </a:ext>
                  </a:extLst>
                </a:gridCol>
                <a:gridCol w="572819">
                  <a:extLst>
                    <a:ext uri="{9D8B030D-6E8A-4147-A177-3AD203B41FA5}">
                      <a16:colId xmlns:a16="http://schemas.microsoft.com/office/drawing/2014/main" val="1254701995"/>
                    </a:ext>
                  </a:extLst>
                </a:gridCol>
                <a:gridCol w="395327">
                  <a:extLst>
                    <a:ext uri="{9D8B030D-6E8A-4147-A177-3AD203B41FA5}">
                      <a16:colId xmlns:a16="http://schemas.microsoft.com/office/drawing/2014/main" val="652739223"/>
                    </a:ext>
                  </a:extLst>
                </a:gridCol>
                <a:gridCol w="314647">
                  <a:extLst>
                    <a:ext uri="{9D8B030D-6E8A-4147-A177-3AD203B41FA5}">
                      <a16:colId xmlns:a16="http://schemas.microsoft.com/office/drawing/2014/main" val="2688220007"/>
                    </a:ext>
                  </a:extLst>
                </a:gridCol>
                <a:gridCol w="623914">
                  <a:extLst>
                    <a:ext uri="{9D8B030D-6E8A-4147-A177-3AD203B41FA5}">
                      <a16:colId xmlns:a16="http://schemas.microsoft.com/office/drawing/2014/main" val="739152080"/>
                    </a:ext>
                  </a:extLst>
                </a:gridCol>
              </a:tblGrid>
              <a:tr h="134303">
                <a:tc gridSpan="8">
                  <a:txBody>
                    <a:bodyPr/>
                    <a:lstStyle/>
                    <a:p>
                      <a:pPr algn="ctr" fontAlgn="t"/>
                      <a:r>
                        <a:rPr lang="de-DE" sz="700" u="none" strike="noStrike">
                          <a:effectLst/>
                        </a:rPr>
                        <a:t>Superchemikalie Artikelnummer 1 Zolltarifnummer 380750000</a:t>
                      </a:r>
                      <a:endParaRPr lang="de-DE" sz="700" b="0" i="0" u="none" strike="noStrike">
                        <a:effectLst/>
                        <a:latin typeface="Titilium Web"/>
                      </a:endParaRPr>
                    </a:p>
                  </a:txBody>
                  <a:tcPr marL="4763" marR="4763" marT="4763" marB="0"/>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603502860"/>
                  </a:ext>
                </a:extLst>
              </a:tr>
              <a:tr h="134303">
                <a:tc>
                  <a:txBody>
                    <a:bodyPr/>
                    <a:lstStyle/>
                    <a:p>
                      <a:pPr algn="l" fontAlgn="ctr"/>
                      <a:r>
                        <a:rPr lang="de-DE" sz="700" u="none" strike="noStrike">
                          <a:effectLst/>
                        </a:rPr>
                        <a:t>Position</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Rohstoff</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Zolltarifnummer</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Ursprungsland</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Einkaufspreis</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Währung</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Menge</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Einheit</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1702754055"/>
                  </a:ext>
                </a:extLst>
              </a:tr>
              <a:tr h="134303">
                <a:tc>
                  <a:txBody>
                    <a:bodyPr/>
                    <a:lstStyle/>
                    <a:p>
                      <a:pPr algn="l" fontAlgn="ctr"/>
                      <a:r>
                        <a:rPr lang="de-DE" sz="700" u="none" strike="noStrike">
                          <a:effectLst/>
                        </a:rPr>
                        <a:t>10</a:t>
                      </a:r>
                      <a:endParaRPr lang="de-DE" sz="700" b="0" i="0" u="none" strike="noStrike">
                        <a:effectLst/>
                        <a:latin typeface="Titilium Web"/>
                      </a:endParaRPr>
                    </a:p>
                  </a:txBody>
                  <a:tcPr marL="4763" marR="4763" marT="4763" marB="0" anchor="ctr"/>
                </a:tc>
                <a:tc>
                  <a:txBody>
                    <a:bodyPr/>
                    <a:lstStyle/>
                    <a:p>
                      <a:pPr algn="l" fontAlgn="ctr"/>
                      <a:r>
                        <a:rPr lang="de-DE" sz="700" u="none" strike="noStrike" dirty="0">
                          <a:effectLst/>
                        </a:rPr>
                        <a:t>Megaplast</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a:effectLst/>
                        </a:rPr>
                        <a:t>38074000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BR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1,12</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0,225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2670969313"/>
                  </a:ext>
                </a:extLst>
              </a:tr>
              <a:tr h="134303">
                <a:tc>
                  <a:txBody>
                    <a:bodyPr/>
                    <a:lstStyle/>
                    <a:p>
                      <a:pPr algn="l" fontAlgn="ctr"/>
                      <a:r>
                        <a:rPr lang="de-DE" sz="700" u="none" strike="noStrike">
                          <a:effectLst/>
                        </a:rPr>
                        <a:t>20</a:t>
                      </a:r>
                      <a:endParaRPr lang="de-DE" sz="700" b="0" i="0" u="none" strike="noStrike">
                        <a:effectLst/>
                        <a:latin typeface="Titilium Web"/>
                      </a:endParaRPr>
                    </a:p>
                  </a:txBody>
                  <a:tcPr marL="4763" marR="4763" marT="4763" marB="0" anchor="ctr"/>
                </a:tc>
                <a:tc>
                  <a:txBody>
                    <a:bodyPr/>
                    <a:lstStyle/>
                    <a:p>
                      <a:pPr algn="l" fontAlgn="ctr"/>
                      <a:r>
                        <a:rPr lang="de-DE" sz="700" u="none" strike="noStrike" dirty="0" err="1">
                          <a:effectLst/>
                        </a:rPr>
                        <a:t>Supraclear</a:t>
                      </a:r>
                      <a:r>
                        <a:rPr lang="de-DE" sz="700" u="none" strike="noStrike" dirty="0">
                          <a:effectLst/>
                        </a:rPr>
                        <a:t> A</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dirty="0">
                          <a:effectLst/>
                        </a:rPr>
                        <a:t>31021010</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a:effectLst/>
                        </a:rPr>
                        <a:t>CN</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1,65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0,425</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689660705"/>
                  </a:ext>
                </a:extLst>
              </a:tr>
              <a:tr h="134303">
                <a:tc>
                  <a:txBody>
                    <a:bodyPr/>
                    <a:lstStyle/>
                    <a:p>
                      <a:pPr algn="l" fontAlgn="ctr"/>
                      <a:r>
                        <a:rPr lang="de-DE" sz="700" u="none" strike="noStrike">
                          <a:effectLst/>
                        </a:rPr>
                        <a:t>30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Prepstar Bemina AD-99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29319000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PL</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1,09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0,150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1502766781"/>
                  </a:ext>
                </a:extLst>
              </a:tr>
              <a:tr h="134303">
                <a:tc>
                  <a:txBody>
                    <a:bodyPr/>
                    <a:lstStyle/>
                    <a:p>
                      <a:pPr algn="l" fontAlgn="ctr"/>
                      <a:r>
                        <a:rPr lang="de-DE" sz="700" u="none" strike="noStrike">
                          <a:effectLst/>
                        </a:rPr>
                        <a:t>40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Kieselsäure</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26030000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ES</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0,69</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0,200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KG</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662298903"/>
                  </a:ext>
                </a:extLst>
              </a:tr>
              <a:tr h="134303">
                <a:tc>
                  <a:txBody>
                    <a:bodyPr/>
                    <a:lstStyle/>
                    <a:p>
                      <a:pPr algn="l" fontAlgn="ctr"/>
                      <a:r>
                        <a:rPr lang="de-DE" sz="700" u="none" strike="noStrike">
                          <a:effectLst/>
                        </a:rPr>
                        <a:t>50</a:t>
                      </a:r>
                      <a:endParaRPr lang="de-DE" sz="700" b="0" i="0" u="none" strike="noStrike">
                        <a:effectLst/>
                        <a:latin typeface="Titilium Web"/>
                      </a:endParaRPr>
                    </a:p>
                  </a:txBody>
                  <a:tcPr marL="4763" marR="4763" marT="4763" marB="0" anchor="ctr"/>
                </a:tc>
                <a:tc>
                  <a:txBody>
                    <a:bodyPr/>
                    <a:lstStyle/>
                    <a:p>
                      <a:pPr algn="l" fontAlgn="ctr"/>
                      <a:r>
                        <a:rPr lang="de-DE" sz="700" u="none" strike="noStrike" dirty="0">
                          <a:effectLst/>
                        </a:rPr>
                        <a:t>Blecheimer 1 Liter</a:t>
                      </a:r>
                      <a:endParaRPr lang="de-DE" sz="700" b="0" i="0" u="none" strike="noStrike" dirty="0">
                        <a:effectLst/>
                        <a:latin typeface="Titilium Web"/>
                      </a:endParaRPr>
                    </a:p>
                  </a:txBody>
                  <a:tcPr marL="4763" marR="4763" marT="4763" marB="0" anchor="ctr"/>
                </a:tc>
                <a:tc>
                  <a:txBody>
                    <a:bodyPr/>
                    <a:lstStyle/>
                    <a:p>
                      <a:pPr algn="l" fontAlgn="ctr"/>
                      <a:r>
                        <a:rPr lang="de-DE" sz="700" u="none" strike="noStrike">
                          <a:effectLst/>
                        </a:rPr>
                        <a:t>73102910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DE</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1,56</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EUR</a:t>
                      </a:r>
                      <a:endParaRPr lang="de-DE" sz="700" b="0" i="0" u="none" strike="noStrike">
                        <a:effectLst/>
                        <a:latin typeface="Titilium Web"/>
                      </a:endParaRPr>
                    </a:p>
                  </a:txBody>
                  <a:tcPr marL="4763" marR="4763" marT="4763" marB="0" anchor="ctr"/>
                </a:tc>
                <a:tc>
                  <a:txBody>
                    <a:bodyPr/>
                    <a:lstStyle/>
                    <a:p>
                      <a:pPr algn="r" fontAlgn="ctr"/>
                      <a:r>
                        <a:rPr lang="de-DE" sz="700" u="none" strike="noStrike">
                          <a:effectLst/>
                        </a:rPr>
                        <a:t>1,000</a:t>
                      </a:r>
                      <a:endParaRPr lang="de-DE" sz="700" b="0" i="0" u="none" strike="noStrike">
                        <a:effectLst/>
                        <a:latin typeface="Titilium Web"/>
                      </a:endParaRPr>
                    </a:p>
                  </a:txBody>
                  <a:tcPr marL="4763" marR="4763" marT="4763" marB="0" anchor="ctr"/>
                </a:tc>
                <a:tc>
                  <a:txBody>
                    <a:bodyPr/>
                    <a:lstStyle/>
                    <a:p>
                      <a:pPr algn="l" fontAlgn="ctr"/>
                      <a:r>
                        <a:rPr lang="de-DE" sz="700" u="none" strike="noStrike">
                          <a:effectLst/>
                        </a:rPr>
                        <a:t>ST</a:t>
                      </a:r>
                      <a:endParaRPr lang="de-DE" sz="700" b="0" i="0" u="none" strike="noStrike">
                        <a:effectLst/>
                        <a:latin typeface="Titilium Web"/>
                      </a:endParaRPr>
                    </a:p>
                  </a:txBody>
                  <a:tcPr marL="4763" marR="4763" marT="4763" marB="0" anchor="ctr"/>
                </a:tc>
                <a:extLst>
                  <a:ext uri="{0D108BD9-81ED-4DB2-BD59-A6C34878D82A}">
                    <a16:rowId xmlns:a16="http://schemas.microsoft.com/office/drawing/2014/main" val="3705964070"/>
                  </a:ext>
                </a:extLst>
              </a:tr>
              <a:tr h="134303">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Rohstoffe gesamt</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t"/>
                      <a:r>
                        <a:rPr lang="de-DE" sz="700" u="none" strike="noStrike">
                          <a:effectLst/>
                        </a:rPr>
                        <a:t>6,11</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EUR</a:t>
                      </a:r>
                      <a:endParaRPr lang="de-DE" sz="700" b="0" i="0" u="none" strike="noStrike">
                        <a:effectLst/>
                        <a:latin typeface="Titilium Web"/>
                      </a:endParaRPr>
                    </a:p>
                  </a:txBody>
                  <a:tcPr marL="4763" marR="4763" marT="4763" marB="0"/>
                </a:tc>
                <a:tc>
                  <a:txBody>
                    <a:bodyPr/>
                    <a:lstStyle/>
                    <a:p>
                      <a:pPr algn="r" fontAlgn="t"/>
                      <a:r>
                        <a:rPr lang="de-DE" sz="700" u="none" strike="noStrike">
                          <a:effectLst/>
                        </a:rPr>
                        <a:t>1,000</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KG</a:t>
                      </a:r>
                      <a:endParaRPr lang="de-DE" sz="700" b="0" i="0" u="none" strike="noStrike">
                        <a:effectLst/>
                        <a:latin typeface="Titilium Web"/>
                      </a:endParaRPr>
                    </a:p>
                  </a:txBody>
                  <a:tcPr marL="4763" marR="4763" marT="4763" marB="0"/>
                </a:tc>
                <a:extLst>
                  <a:ext uri="{0D108BD9-81ED-4DB2-BD59-A6C34878D82A}">
                    <a16:rowId xmlns:a16="http://schemas.microsoft.com/office/drawing/2014/main" val="735486548"/>
                  </a:ext>
                </a:extLst>
              </a:tr>
              <a:tr h="134303">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Verkaufspreis ab Werk</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t"/>
                      <a:r>
                        <a:rPr lang="de-DE" sz="700" u="none" strike="noStrike">
                          <a:effectLst/>
                        </a:rPr>
                        <a:t>16,95</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EUR</a:t>
                      </a:r>
                      <a:endParaRPr lang="de-DE" sz="700" b="0" i="0" u="none" strike="noStrike">
                        <a:effectLst/>
                        <a:latin typeface="Titilium Web"/>
                      </a:endParaRPr>
                    </a:p>
                  </a:txBody>
                  <a:tcPr marL="4763" marR="4763" marT="4763" marB="0"/>
                </a:tc>
                <a:tc>
                  <a:txBody>
                    <a:bodyPr/>
                    <a:lstStyle/>
                    <a:p>
                      <a:pPr algn="r" fontAlgn="t"/>
                      <a:r>
                        <a:rPr lang="de-DE" sz="700" u="none" strike="noStrike">
                          <a:effectLst/>
                        </a:rPr>
                        <a:t>1,000</a:t>
                      </a:r>
                      <a:endParaRPr lang="de-DE" sz="700" b="0" i="0" u="none" strike="noStrike">
                        <a:effectLst/>
                        <a:latin typeface="Titilium Web"/>
                      </a:endParaRPr>
                    </a:p>
                  </a:txBody>
                  <a:tcPr marL="4763" marR="4763" marT="4763" marB="0"/>
                </a:tc>
                <a:tc>
                  <a:txBody>
                    <a:bodyPr/>
                    <a:lstStyle/>
                    <a:p>
                      <a:pPr algn="l" fontAlgn="t"/>
                      <a:r>
                        <a:rPr lang="de-DE" sz="700" u="none" strike="noStrike">
                          <a:effectLst/>
                        </a:rPr>
                        <a:t>KG</a:t>
                      </a:r>
                      <a:endParaRPr lang="de-DE" sz="700" b="0" i="0" u="none" strike="noStrike">
                        <a:effectLst/>
                        <a:latin typeface="Titilium Web"/>
                      </a:endParaRPr>
                    </a:p>
                  </a:txBody>
                  <a:tcPr marL="4763" marR="4763" marT="4763" marB="0"/>
                </a:tc>
                <a:extLst>
                  <a:ext uri="{0D108BD9-81ED-4DB2-BD59-A6C34878D82A}">
                    <a16:rowId xmlns:a16="http://schemas.microsoft.com/office/drawing/2014/main" val="3792025903"/>
                  </a:ext>
                </a:extLst>
              </a:tr>
              <a:tr h="134303">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Rohstoff anteil insgesamt</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ctr"/>
                      <a:r>
                        <a:rPr lang="de-DE" sz="700" u="none" strike="noStrike">
                          <a:effectLst/>
                        </a:rPr>
                        <a:t>36,0</a:t>
                      </a:r>
                      <a:endParaRPr lang="de-DE" sz="700" b="0" i="0" u="none" strike="noStrike">
                        <a:effectLst/>
                        <a:latin typeface="Titilium Web"/>
                      </a:endParaRPr>
                    </a:p>
                  </a:txBody>
                  <a:tcPr marL="4763" marR="4763" marT="4763" marB="0" anchor="ctr"/>
                </a:tc>
                <a:tc>
                  <a:txBody>
                    <a:bodyPr/>
                    <a:lstStyle/>
                    <a:p>
                      <a:pPr algn="l" fontAlgn="t"/>
                      <a:r>
                        <a:rPr lang="de-DE" sz="700" u="none" strike="noStrike">
                          <a:effectLst/>
                        </a:rPr>
                        <a:t>%</a:t>
                      </a:r>
                      <a:endParaRPr lang="de-DE" sz="700" b="0" i="0" u="none" strike="noStrike">
                        <a:effectLst/>
                        <a:latin typeface="Titilium Web"/>
                      </a:endParaRPr>
                    </a:p>
                  </a:txBody>
                  <a:tcPr marL="4763" marR="4763" marT="4763" marB="0"/>
                </a:tc>
                <a:tc>
                  <a:txBody>
                    <a:bodyPr/>
                    <a:lstStyle/>
                    <a:p>
                      <a:pPr algn="r"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extLst>
                  <a:ext uri="{0D108BD9-81ED-4DB2-BD59-A6C34878D82A}">
                    <a16:rowId xmlns:a16="http://schemas.microsoft.com/office/drawing/2014/main" val="897804729"/>
                  </a:ext>
                </a:extLst>
              </a:tr>
              <a:tr h="134303">
                <a:tc>
                  <a:txBody>
                    <a:bodyPr/>
                    <a:lstStyle/>
                    <a:p>
                      <a:pPr algn="l" fontAlgn="t"/>
                      <a:endParaRPr lang="de-DE" sz="700" b="0" i="0" u="none" strike="noStrike">
                        <a:effectLst/>
                        <a:latin typeface="Titilium Web"/>
                      </a:endParaRPr>
                    </a:p>
                  </a:txBody>
                  <a:tcPr marL="4763" marR="4763" marT="4763" marB="0"/>
                </a:tc>
                <a:tc>
                  <a:txBody>
                    <a:bodyPr/>
                    <a:lstStyle/>
                    <a:p>
                      <a:pPr algn="l" fontAlgn="t"/>
                      <a:r>
                        <a:rPr lang="de-DE" sz="700" u="none" strike="noStrike">
                          <a:effectLst/>
                        </a:rPr>
                        <a:t>Anteil aus gleicher Position wie Fertigerzeugnis</a:t>
                      </a:r>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l" fontAlgn="t"/>
                      <a:endParaRPr lang="de-DE" sz="700" b="0" i="0" u="none" strike="noStrike">
                        <a:effectLst/>
                        <a:latin typeface="Titilium Web"/>
                      </a:endParaRPr>
                    </a:p>
                  </a:txBody>
                  <a:tcPr marL="4763" marR="4763" marT="4763" marB="0"/>
                </a:tc>
                <a:tc>
                  <a:txBody>
                    <a:bodyPr/>
                    <a:lstStyle/>
                    <a:p>
                      <a:pPr algn="r" fontAlgn="ctr"/>
                      <a:r>
                        <a:rPr lang="de-DE" sz="700" u="none" strike="noStrike">
                          <a:effectLst/>
                        </a:rPr>
                        <a:t>6,6</a:t>
                      </a:r>
                      <a:endParaRPr lang="de-DE" sz="700" b="0" i="0" u="none" strike="noStrike">
                        <a:effectLst/>
                        <a:latin typeface="Titilium Web"/>
                      </a:endParaRPr>
                    </a:p>
                  </a:txBody>
                  <a:tcPr marL="4763" marR="4763" marT="4763" marB="0" anchor="ctr"/>
                </a:tc>
                <a:tc>
                  <a:txBody>
                    <a:bodyPr/>
                    <a:lstStyle/>
                    <a:p>
                      <a:pPr algn="l" fontAlgn="t"/>
                      <a:r>
                        <a:rPr lang="de-DE" sz="700" u="none" strike="noStrike">
                          <a:effectLst/>
                        </a:rPr>
                        <a:t>%</a:t>
                      </a:r>
                      <a:endParaRPr lang="de-DE" sz="700" b="0" i="0" u="none" strike="noStrike">
                        <a:effectLst/>
                        <a:latin typeface="Titilium Web"/>
                      </a:endParaRPr>
                    </a:p>
                  </a:txBody>
                  <a:tcPr marL="4763" marR="4763" marT="4763" marB="0"/>
                </a:tc>
                <a:tc>
                  <a:txBody>
                    <a:bodyPr/>
                    <a:lstStyle/>
                    <a:p>
                      <a:pPr algn="r" fontAlgn="t"/>
                      <a:endParaRPr lang="de-DE" sz="700" b="0" i="0" u="none" strike="noStrike">
                        <a:effectLst/>
                        <a:latin typeface="Titilium Web"/>
                      </a:endParaRPr>
                    </a:p>
                  </a:txBody>
                  <a:tcPr marL="4763" marR="4763" marT="4763" marB="0"/>
                </a:tc>
                <a:tc>
                  <a:txBody>
                    <a:bodyPr/>
                    <a:lstStyle/>
                    <a:p>
                      <a:pPr algn="l" fontAlgn="t"/>
                      <a:endParaRPr lang="de-DE" sz="700" b="0" i="0" u="none" strike="noStrike" dirty="0">
                        <a:effectLst/>
                        <a:latin typeface="Titilium Web"/>
                      </a:endParaRPr>
                    </a:p>
                  </a:txBody>
                  <a:tcPr marL="4763" marR="4763" marT="4763" marB="0"/>
                </a:tc>
                <a:extLst>
                  <a:ext uri="{0D108BD9-81ED-4DB2-BD59-A6C34878D82A}">
                    <a16:rowId xmlns:a16="http://schemas.microsoft.com/office/drawing/2014/main" val="561628902"/>
                  </a:ext>
                </a:extLst>
              </a:tr>
            </a:tbl>
          </a:graphicData>
        </a:graphic>
      </p:graphicFrame>
      <p:pic>
        <p:nvPicPr>
          <p:cNvPr id="5" name="Grafik 4">
            <a:extLst>
              <a:ext uri="{FF2B5EF4-FFF2-40B4-BE49-F238E27FC236}">
                <a16:creationId xmlns:a16="http://schemas.microsoft.com/office/drawing/2014/main" id="{9152F22D-B795-195A-FCBD-1E3E72FCA60D}"/>
              </a:ext>
            </a:extLst>
          </p:cNvPr>
          <p:cNvPicPr>
            <a:picLocks noChangeAspect="1"/>
          </p:cNvPicPr>
          <p:nvPr/>
        </p:nvPicPr>
        <p:blipFill>
          <a:blip r:embed="rId2"/>
          <a:stretch>
            <a:fillRect/>
          </a:stretch>
        </p:blipFill>
        <p:spPr>
          <a:xfrm>
            <a:off x="6858759" y="1030778"/>
            <a:ext cx="4675386" cy="5126482"/>
          </a:xfrm>
          <a:prstGeom prst="rect">
            <a:avLst/>
          </a:prstGeom>
        </p:spPr>
      </p:pic>
      <p:sp>
        <p:nvSpPr>
          <p:cNvPr id="6" name="Textfeld 5">
            <a:extLst>
              <a:ext uri="{FF2B5EF4-FFF2-40B4-BE49-F238E27FC236}">
                <a16:creationId xmlns:a16="http://schemas.microsoft.com/office/drawing/2014/main" id="{66437546-899D-1122-4C5C-7EA276F595CF}"/>
              </a:ext>
            </a:extLst>
          </p:cNvPr>
          <p:cNvSpPr txBox="1"/>
          <p:nvPr/>
        </p:nvSpPr>
        <p:spPr>
          <a:xfrm>
            <a:off x="503191" y="812234"/>
            <a:ext cx="11528096" cy="1477328"/>
          </a:xfrm>
          <a:prstGeom prst="rect">
            <a:avLst/>
          </a:prstGeom>
          <a:noFill/>
        </p:spPr>
        <p:txBody>
          <a:bodyPr wrap="square" rtlCol="0">
            <a:spAutoFit/>
          </a:bodyPr>
          <a:lstStyle/>
          <a:p>
            <a:pPr marL="0" indent="0">
              <a:buNone/>
            </a:pPr>
            <a:r>
              <a:rPr lang="de-DE" dirty="0"/>
              <a:t>Beispiel 3:</a:t>
            </a:r>
          </a:p>
          <a:p>
            <a:pPr marL="0" indent="0">
              <a:buNone/>
            </a:pPr>
            <a:r>
              <a:rPr lang="de-DE" sz="1800" dirty="0"/>
              <a:t>Es soll die Superchemikalie (Zolltarifnummer 38075000)</a:t>
            </a:r>
          </a:p>
          <a:p>
            <a:pPr marL="0" indent="0">
              <a:buNone/>
            </a:pPr>
            <a:r>
              <a:rPr lang="de-DE" sz="1800" dirty="0"/>
              <a:t>nach </a:t>
            </a:r>
            <a:r>
              <a:rPr lang="de-DE" sz="1800" b="1" dirty="0"/>
              <a:t>Israel</a:t>
            </a:r>
            <a:r>
              <a:rPr lang="de-DE" sz="1800" dirty="0"/>
              <a:t> geliefert werden.</a:t>
            </a:r>
          </a:p>
          <a:p>
            <a:pPr marL="0" indent="0">
              <a:buNone/>
            </a:pPr>
            <a:r>
              <a:rPr lang="de-DE" sz="1800" dirty="0"/>
              <a:t>Bestimmen Sie den präferenziellen Ursprung!</a:t>
            </a:r>
          </a:p>
          <a:p>
            <a:endParaRPr lang="de-DE" dirty="0"/>
          </a:p>
        </p:txBody>
      </p:sp>
      <p:sp>
        <p:nvSpPr>
          <p:cNvPr id="4" name="Textfeld 3">
            <a:extLst>
              <a:ext uri="{FF2B5EF4-FFF2-40B4-BE49-F238E27FC236}">
                <a16:creationId xmlns:a16="http://schemas.microsoft.com/office/drawing/2014/main" id="{CF9FAF01-637F-2E45-4590-D17C3EDD6E6F}"/>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3</a:t>
            </a:r>
          </a:p>
        </p:txBody>
      </p:sp>
    </p:spTree>
    <p:extLst>
      <p:ext uri="{BB962C8B-B14F-4D97-AF65-F5344CB8AC3E}">
        <p14:creationId xmlns:p14="http://schemas.microsoft.com/office/powerpoint/2010/main" val="3437735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66437546-899D-1122-4C5C-7EA276F595CF}"/>
              </a:ext>
            </a:extLst>
          </p:cNvPr>
          <p:cNvSpPr txBox="1"/>
          <p:nvPr/>
        </p:nvSpPr>
        <p:spPr>
          <a:xfrm>
            <a:off x="503191" y="812234"/>
            <a:ext cx="11528096" cy="4093428"/>
          </a:xfrm>
          <a:prstGeom prst="rect">
            <a:avLst/>
          </a:prstGeom>
          <a:noFill/>
        </p:spPr>
        <p:txBody>
          <a:bodyPr wrap="square" rtlCol="0">
            <a:spAutoFit/>
          </a:bodyPr>
          <a:lstStyle/>
          <a:p>
            <a:pPr marL="0" indent="0">
              <a:buNone/>
            </a:pPr>
            <a:r>
              <a:rPr lang="de-DE" dirty="0"/>
              <a:t>Beispiel 3:</a:t>
            </a:r>
          </a:p>
          <a:p>
            <a:pPr marL="0" indent="0">
              <a:buNone/>
            </a:pPr>
            <a:r>
              <a:rPr lang="de-DE" sz="1800" dirty="0"/>
              <a:t>Es soll die Superchemikalie (Zolltarifnummer 38075000)</a:t>
            </a:r>
          </a:p>
          <a:p>
            <a:pPr marL="0" indent="0">
              <a:buNone/>
            </a:pPr>
            <a:r>
              <a:rPr lang="de-DE" sz="1800" dirty="0"/>
              <a:t>nach </a:t>
            </a:r>
            <a:r>
              <a:rPr lang="de-DE" sz="1800" b="1" dirty="0"/>
              <a:t>Israel</a:t>
            </a:r>
            <a:r>
              <a:rPr lang="de-DE" sz="1800" dirty="0"/>
              <a:t> geliefert werden.</a:t>
            </a:r>
          </a:p>
          <a:p>
            <a:pPr marL="0" indent="0">
              <a:buNone/>
            </a:pPr>
            <a:r>
              <a:rPr lang="de-DE" sz="1800" dirty="0"/>
              <a:t>Bestimmen Sie den präferenziellen Ursprung!</a:t>
            </a:r>
          </a:p>
          <a:p>
            <a:pPr marL="0" indent="0">
              <a:buNone/>
            </a:pPr>
            <a:endParaRPr lang="de-DE" dirty="0"/>
          </a:p>
          <a:p>
            <a:pPr marL="0" indent="0">
              <a:buNone/>
            </a:pPr>
            <a:r>
              <a:rPr lang="de-DE" sz="1800" dirty="0"/>
              <a:t>Listenkriterien erfüllt!</a:t>
            </a:r>
          </a:p>
          <a:p>
            <a:pPr marL="0" indent="0">
              <a:buNone/>
            </a:pPr>
            <a:endParaRPr lang="de-DE" sz="1800" dirty="0"/>
          </a:p>
          <a:p>
            <a:pPr marL="0" indent="0">
              <a:buNone/>
            </a:pPr>
            <a:r>
              <a:rPr lang="de-DE" sz="1800" dirty="0"/>
              <a:t>Präferenzieller Ursprung: Europäische Union/Deutschland</a:t>
            </a:r>
          </a:p>
          <a:p>
            <a:pPr marL="0" indent="0">
              <a:buNone/>
            </a:pPr>
            <a:r>
              <a:rPr lang="de-DE" sz="4400" dirty="0">
                <a:solidFill>
                  <a:srgbClr val="00B050"/>
                </a:solidFill>
                <a:sym typeface="Wingdings" panose="05000000000000000000" pitchFamily="2" charset="2"/>
              </a:rPr>
              <a:t></a:t>
            </a:r>
          </a:p>
          <a:p>
            <a:pPr marL="0" indent="0">
              <a:buNone/>
            </a:pPr>
            <a:r>
              <a:rPr lang="de-DE" sz="1800" dirty="0">
                <a:sym typeface="Wingdings" panose="05000000000000000000" pitchFamily="2" charset="2"/>
              </a:rPr>
              <a:t>Achtung: Dokumentieren!</a:t>
            </a:r>
          </a:p>
          <a:p>
            <a:pPr marL="0" indent="0">
              <a:buNone/>
            </a:pPr>
            <a:r>
              <a:rPr lang="de-DE" sz="1800" dirty="0">
                <a:sym typeface="Wingdings" panose="05000000000000000000" pitchFamily="2" charset="2"/>
              </a:rPr>
              <a:t> </a:t>
            </a:r>
            <a:endParaRPr lang="de-DE" sz="1800" dirty="0"/>
          </a:p>
          <a:p>
            <a:pPr marL="0" indent="0">
              <a:buNone/>
            </a:pPr>
            <a:endParaRPr lang="de-DE" sz="1800" dirty="0"/>
          </a:p>
          <a:p>
            <a:endParaRPr lang="de-DE" dirty="0"/>
          </a:p>
        </p:txBody>
      </p:sp>
      <p:sp>
        <p:nvSpPr>
          <p:cNvPr id="4" name="Textfeld 3">
            <a:extLst>
              <a:ext uri="{FF2B5EF4-FFF2-40B4-BE49-F238E27FC236}">
                <a16:creationId xmlns:a16="http://schemas.microsoft.com/office/drawing/2014/main" id="{CF9FAF01-637F-2E45-4590-D17C3EDD6E6F}"/>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Beispiel 3</a:t>
            </a:r>
          </a:p>
        </p:txBody>
      </p:sp>
    </p:spTree>
    <p:extLst>
      <p:ext uri="{BB962C8B-B14F-4D97-AF65-F5344CB8AC3E}">
        <p14:creationId xmlns:p14="http://schemas.microsoft.com/office/powerpoint/2010/main" val="1703995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13" descr="Ein Bild, das Text enthält.&#10;&#10;Beschreibung automatisch generiert.">
            <a:extLst>
              <a:ext uri="{FF2B5EF4-FFF2-40B4-BE49-F238E27FC236}">
                <a16:creationId xmlns:a16="http://schemas.microsoft.com/office/drawing/2014/main" id="{E88120B5-DE4F-DBFC-F9AC-1322F9834A14}"/>
              </a:ext>
            </a:extLst>
          </p:cNvPr>
          <p:cNvPicPr>
            <a:picLocks noChangeAspect="1"/>
          </p:cNvPicPr>
          <p:nvPr/>
        </p:nvPicPr>
        <p:blipFill>
          <a:blip r:embed="rId2"/>
          <a:stretch>
            <a:fillRect/>
          </a:stretch>
        </p:blipFill>
        <p:spPr>
          <a:xfrm>
            <a:off x="8270119" y="927675"/>
            <a:ext cx="3615489" cy="5150649"/>
          </a:xfrm>
          <a:prstGeom prst="rect">
            <a:avLst/>
          </a:prstGeom>
        </p:spPr>
      </p:pic>
      <p:pic>
        <p:nvPicPr>
          <p:cNvPr id="4" name="Grafik 3">
            <a:extLst>
              <a:ext uri="{FF2B5EF4-FFF2-40B4-BE49-F238E27FC236}">
                <a16:creationId xmlns:a16="http://schemas.microsoft.com/office/drawing/2014/main" id="{B878813B-2574-25CD-589F-99EAE2427D65}"/>
              </a:ext>
            </a:extLst>
          </p:cNvPr>
          <p:cNvPicPr>
            <a:picLocks noChangeAspect="1"/>
          </p:cNvPicPr>
          <p:nvPr/>
        </p:nvPicPr>
        <p:blipFill>
          <a:blip r:embed="rId3"/>
          <a:stretch>
            <a:fillRect/>
          </a:stretch>
        </p:blipFill>
        <p:spPr>
          <a:xfrm>
            <a:off x="4612053" y="924899"/>
            <a:ext cx="3538486" cy="5100381"/>
          </a:xfrm>
          <a:prstGeom prst="rect">
            <a:avLst/>
          </a:prstGeom>
        </p:spPr>
      </p:pic>
      <p:sp>
        <p:nvSpPr>
          <p:cNvPr id="6" name="Textfeld 5">
            <a:extLst>
              <a:ext uri="{FF2B5EF4-FFF2-40B4-BE49-F238E27FC236}">
                <a16:creationId xmlns:a16="http://schemas.microsoft.com/office/drawing/2014/main" id="{1028F6DE-7E8B-C990-6356-F589FA2CB2E6}"/>
              </a:ext>
            </a:extLst>
          </p:cNvPr>
          <p:cNvSpPr txBox="1"/>
          <p:nvPr/>
        </p:nvSpPr>
        <p:spPr>
          <a:xfrm>
            <a:off x="95512" y="624997"/>
            <a:ext cx="6095064" cy="861774"/>
          </a:xfrm>
          <a:prstGeom prst="rect">
            <a:avLst/>
          </a:prstGeom>
          <a:noFill/>
        </p:spPr>
        <p:txBody>
          <a:bodyPr wrap="square">
            <a:spAutoFit/>
          </a:bodyPr>
          <a:lstStyle/>
          <a:p>
            <a:pPr marL="285750" indent="-285750" algn="just">
              <a:buFont typeface="Arial"/>
              <a:buChar char="•"/>
            </a:pPr>
            <a:endParaRPr lang="de-DE" sz="1800" dirty="0">
              <a:solidFill>
                <a:srgbClr val="004359"/>
              </a:solidFill>
              <a:latin typeface="Titillium Web"/>
              <a:cs typeface="Calibri"/>
            </a:endParaRPr>
          </a:p>
          <a:p>
            <a:pPr algn="just"/>
            <a:r>
              <a:rPr lang="de-DE" sz="1600" dirty="0">
                <a:latin typeface="+mj-lt"/>
                <a:ea typeface="+mj-ea"/>
                <a:cs typeface="+mj-cs"/>
              </a:rPr>
              <a:t>EUR.1 wird vom zuständigen Zollamt abgefertigt</a:t>
            </a:r>
          </a:p>
          <a:p>
            <a:pPr algn="just"/>
            <a:r>
              <a:rPr lang="de-DE" sz="1600" dirty="0">
                <a:latin typeface="+mj-lt"/>
                <a:ea typeface="+mj-ea"/>
                <a:cs typeface="+mj-cs"/>
              </a:rPr>
              <a:t>Wertgrenze ab 6000 €</a:t>
            </a:r>
          </a:p>
        </p:txBody>
      </p:sp>
      <p:sp>
        <p:nvSpPr>
          <p:cNvPr id="5" name="Textfeld 4">
            <a:extLst>
              <a:ext uri="{FF2B5EF4-FFF2-40B4-BE49-F238E27FC236}">
                <a16:creationId xmlns:a16="http://schemas.microsoft.com/office/drawing/2014/main" id="{2B155454-11EE-7352-817B-79A346C57E0A}"/>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Warenverkehrsbescheinigung EUR.1</a:t>
            </a:r>
          </a:p>
        </p:txBody>
      </p:sp>
      <p:sp>
        <p:nvSpPr>
          <p:cNvPr id="2" name="Textfeld 1">
            <a:extLst>
              <a:ext uri="{FF2B5EF4-FFF2-40B4-BE49-F238E27FC236}">
                <a16:creationId xmlns:a16="http://schemas.microsoft.com/office/drawing/2014/main" id="{0B24B1FD-7BEA-36D2-7D90-574B715744D2}"/>
              </a:ext>
            </a:extLst>
          </p:cNvPr>
          <p:cNvSpPr txBox="1"/>
          <p:nvPr/>
        </p:nvSpPr>
        <p:spPr>
          <a:xfrm>
            <a:off x="95512" y="3131127"/>
            <a:ext cx="3645215" cy="646331"/>
          </a:xfrm>
          <a:prstGeom prst="rect">
            <a:avLst/>
          </a:prstGeom>
          <a:noFill/>
        </p:spPr>
        <p:txBody>
          <a:bodyPr wrap="square" rtlCol="0">
            <a:spAutoFit/>
          </a:bodyPr>
          <a:lstStyle/>
          <a:p>
            <a:r>
              <a:rPr lang="de-DE" dirty="0">
                <a:highlight>
                  <a:srgbClr val="FFFF00"/>
                </a:highlight>
                <a:sym typeface="Wingdings" panose="05000000000000000000" pitchFamily="2" charset="2"/>
              </a:rPr>
              <a:t></a:t>
            </a:r>
            <a:r>
              <a:rPr lang="de-DE" dirty="0">
                <a:sym typeface="Wingdings" panose="05000000000000000000" pitchFamily="2" charset="2"/>
              </a:rPr>
              <a:t> </a:t>
            </a:r>
            <a:r>
              <a:rPr lang="de-DE" dirty="0"/>
              <a:t>Vereinfachung möglich!</a:t>
            </a:r>
          </a:p>
          <a:p>
            <a:r>
              <a:rPr lang="de-DE" dirty="0"/>
              <a:t>Bewilligung Ermächtigter Ausführer </a:t>
            </a:r>
          </a:p>
        </p:txBody>
      </p:sp>
    </p:spTree>
    <p:extLst>
      <p:ext uri="{BB962C8B-B14F-4D97-AF65-F5344CB8AC3E}">
        <p14:creationId xmlns:p14="http://schemas.microsoft.com/office/powerpoint/2010/main" val="955719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B155454-11EE-7352-817B-79A346C57E0A}"/>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Regelung Türkei</a:t>
            </a:r>
          </a:p>
        </p:txBody>
      </p:sp>
      <p:sp>
        <p:nvSpPr>
          <p:cNvPr id="7" name="Textfeld 6">
            <a:extLst>
              <a:ext uri="{FF2B5EF4-FFF2-40B4-BE49-F238E27FC236}">
                <a16:creationId xmlns:a16="http://schemas.microsoft.com/office/drawing/2014/main" id="{8740EFE6-8D4C-12E9-D28B-8AEB4B60DA41}"/>
              </a:ext>
            </a:extLst>
          </p:cNvPr>
          <p:cNvSpPr txBox="1"/>
          <p:nvPr/>
        </p:nvSpPr>
        <p:spPr>
          <a:xfrm>
            <a:off x="555484" y="624997"/>
            <a:ext cx="61722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dirty="0">
              <a:solidFill>
                <a:srgbClr val="004359"/>
              </a:solidFill>
              <a:latin typeface="Titillium Web"/>
              <a:cs typeface="Calibri"/>
            </a:endParaRPr>
          </a:p>
          <a:p>
            <a:r>
              <a:rPr lang="de-DE" sz="1800" dirty="0">
                <a:latin typeface="Titillium Web" panose="00000500000000000000" pitchFamily="2" charset="0"/>
                <a:ea typeface="+mj-ea"/>
                <a:cs typeface="+mj-cs"/>
              </a:rPr>
              <a:t>Zollunion Europäische Union und Türkei</a:t>
            </a:r>
          </a:p>
          <a:p>
            <a:endParaRPr lang="de-DE" dirty="0">
              <a:solidFill>
                <a:srgbClr val="004359"/>
              </a:solidFill>
              <a:latin typeface="Titillium Web"/>
              <a:cs typeface="Calibri"/>
            </a:endParaRPr>
          </a:p>
          <a:p>
            <a:r>
              <a:rPr lang="de-DE" dirty="0">
                <a:latin typeface="Titillium Web" panose="00000500000000000000" pitchFamily="2" charset="0"/>
                <a:ea typeface="+mj-ea"/>
                <a:cs typeface="+mj-cs"/>
              </a:rPr>
              <a:t>Freiverkehrspräferenz</a:t>
            </a:r>
          </a:p>
          <a:p>
            <a:endParaRPr lang="de-DE" dirty="0">
              <a:solidFill>
                <a:srgbClr val="004359"/>
              </a:solidFill>
              <a:latin typeface="Titillium Web"/>
              <a:cs typeface="Calibri"/>
            </a:endParaRPr>
          </a:p>
          <a:p>
            <a:r>
              <a:rPr lang="de-DE" dirty="0">
                <a:latin typeface="Titillium Web" panose="00000500000000000000" pitchFamily="2" charset="0"/>
                <a:ea typeface="+mj-ea"/>
                <a:cs typeface="+mj-cs"/>
              </a:rPr>
              <a:t>Für den Warenverkehr von Unionsware innerhalb der Zollunion Europäische Union und Türkei</a:t>
            </a:r>
          </a:p>
          <a:p>
            <a:r>
              <a:rPr lang="de-DE" dirty="0">
                <a:latin typeface="Titillium Web" panose="00000500000000000000" pitchFamily="2" charset="0"/>
                <a:ea typeface="+mj-ea"/>
                <a:cs typeface="+mj-cs"/>
              </a:rPr>
              <a:t>Die A.TR kann nur für industrielle Produkte ausgestellt werden unabhängig vom Ursprung</a:t>
            </a:r>
          </a:p>
          <a:p>
            <a:r>
              <a:rPr lang="de-DE" dirty="0">
                <a:latin typeface="Titillium Web" panose="00000500000000000000" pitchFamily="2" charset="0"/>
                <a:ea typeface="+mj-ea"/>
                <a:cs typeface="+mj-cs"/>
              </a:rPr>
              <a:t>Ware muss entweder in der EU hergestellt oder bereits verzollt worden sein</a:t>
            </a:r>
          </a:p>
          <a:p>
            <a:r>
              <a:rPr lang="de-DE" dirty="0">
                <a:latin typeface="Titillium Web" panose="00000500000000000000" pitchFamily="2" charset="0"/>
                <a:ea typeface="+mj-ea"/>
                <a:cs typeface="+mj-cs"/>
              </a:rPr>
              <a:t>Für EGKS (Europäische Gemeinschaft Kohle und Stahl) und Agrarerzeugnisse gilt die A.TR nicht</a:t>
            </a:r>
          </a:p>
          <a:p>
            <a:endParaRPr lang="de-DE" b="1" dirty="0">
              <a:solidFill>
                <a:srgbClr val="004359"/>
              </a:solidFill>
              <a:latin typeface="Titillium Web"/>
              <a:cs typeface="Calibri"/>
            </a:endParaRPr>
          </a:p>
          <a:p>
            <a:endParaRPr lang="de-DE" b="1" dirty="0">
              <a:solidFill>
                <a:srgbClr val="004359"/>
              </a:solidFill>
              <a:cs typeface="Calibri"/>
            </a:endParaRPr>
          </a:p>
          <a:p>
            <a:endParaRPr lang="de-DE" dirty="0">
              <a:solidFill>
                <a:srgbClr val="004359"/>
              </a:solidFill>
              <a:cs typeface="Calibri"/>
            </a:endParaRPr>
          </a:p>
          <a:p>
            <a:endParaRPr lang="de-DE" dirty="0">
              <a:cs typeface="Calibri"/>
            </a:endParaRPr>
          </a:p>
        </p:txBody>
      </p:sp>
      <p:pic>
        <p:nvPicPr>
          <p:cNvPr id="8" name="Grafik 7">
            <a:extLst>
              <a:ext uri="{FF2B5EF4-FFF2-40B4-BE49-F238E27FC236}">
                <a16:creationId xmlns:a16="http://schemas.microsoft.com/office/drawing/2014/main" id="{B9928130-E6F9-ED31-450B-68C89DD8B830}"/>
              </a:ext>
            </a:extLst>
          </p:cNvPr>
          <p:cNvPicPr>
            <a:picLocks noChangeAspect="1"/>
          </p:cNvPicPr>
          <p:nvPr/>
        </p:nvPicPr>
        <p:blipFill>
          <a:blip r:embed="rId2"/>
          <a:stretch>
            <a:fillRect/>
          </a:stretch>
        </p:blipFill>
        <p:spPr>
          <a:xfrm>
            <a:off x="7839940" y="764252"/>
            <a:ext cx="3658618" cy="5215365"/>
          </a:xfrm>
          <a:prstGeom prst="rect">
            <a:avLst/>
          </a:prstGeom>
        </p:spPr>
      </p:pic>
    </p:spTree>
    <p:extLst>
      <p:ext uri="{BB962C8B-B14F-4D97-AF65-F5344CB8AC3E}">
        <p14:creationId xmlns:p14="http://schemas.microsoft.com/office/powerpoint/2010/main" val="27642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a:extLst>
              <a:ext uri="{FF2B5EF4-FFF2-40B4-BE49-F238E27FC236}">
                <a16:creationId xmlns:a16="http://schemas.microsoft.com/office/drawing/2014/main" id="{805FD187-DB34-8240-71B8-AAD8B3ACA47E}"/>
              </a:ext>
            </a:extLst>
          </p:cNvPr>
          <p:cNvGraphicFramePr>
            <a:graphicFrameLocks noGrp="1"/>
          </p:cNvGraphicFramePr>
          <p:nvPr>
            <p:ph idx="1"/>
            <p:extLst>
              <p:ext uri="{D42A27DB-BD31-4B8C-83A1-F6EECF244321}">
                <p14:modId xmlns:p14="http://schemas.microsoft.com/office/powerpoint/2010/main" val="2866385872"/>
              </p:ext>
            </p:extLst>
          </p:nvPr>
        </p:nvGraphicFramePr>
        <p:xfrm>
          <a:off x="511234" y="822757"/>
          <a:ext cx="10515600" cy="5411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a:extLst>
              <a:ext uri="{FF2B5EF4-FFF2-40B4-BE49-F238E27FC236}">
                <a16:creationId xmlns:a16="http://schemas.microsoft.com/office/drawing/2014/main" id="{C5D8D936-B0EB-670A-0861-7848E5293534}"/>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Der Begriff Ursprung in der Praxis</a:t>
            </a:r>
          </a:p>
        </p:txBody>
      </p:sp>
    </p:spTree>
    <p:extLst>
      <p:ext uri="{BB962C8B-B14F-4D97-AF65-F5344CB8AC3E}">
        <p14:creationId xmlns:p14="http://schemas.microsoft.com/office/powerpoint/2010/main" val="2529127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F68273E5-9C79-28A5-8DB3-08792E83B93B}"/>
              </a:ext>
            </a:extLst>
          </p:cNvPr>
          <p:cNvSpPr txBox="1"/>
          <p:nvPr/>
        </p:nvSpPr>
        <p:spPr>
          <a:xfrm>
            <a:off x="587197" y="953627"/>
            <a:ext cx="10515599" cy="4832092"/>
          </a:xfrm>
          <a:prstGeom prst="rect">
            <a:avLst/>
          </a:prstGeom>
          <a:noFill/>
        </p:spPr>
        <p:txBody>
          <a:bodyPr wrap="square">
            <a:spAutoFit/>
          </a:bodyPr>
          <a:lstStyle/>
          <a:p>
            <a:r>
              <a:rPr lang="de-DE" sz="1400" b="1" dirty="0">
                <a:latin typeface="Titilium Web"/>
                <a:ea typeface="+mn-lt"/>
                <a:cs typeface="+mn-lt"/>
              </a:rPr>
              <a:t>Vereinfachungen:</a:t>
            </a:r>
          </a:p>
          <a:p>
            <a:endParaRPr lang="de-DE" sz="1400" dirty="0">
              <a:latin typeface="Titilium Web"/>
              <a:cs typeface="Calibri"/>
            </a:endParaRPr>
          </a:p>
          <a:p>
            <a:r>
              <a:rPr lang="de-DE" sz="1400" dirty="0">
                <a:latin typeface="Titilium Web"/>
                <a:cs typeface="Calibri"/>
              </a:rPr>
              <a:t>Bewilligungsverfahren: Status Ermächtigter Ausführer  </a:t>
            </a:r>
          </a:p>
          <a:p>
            <a:r>
              <a:rPr lang="de-DE" sz="1400" dirty="0">
                <a:latin typeface="Titilium Web"/>
                <a:cs typeface="Calibri"/>
              </a:rPr>
              <a:t>Vorteil: Kein Ausstellen von WVB nötig, sondern Ursprungserklärung auf Handelspapier.</a:t>
            </a:r>
          </a:p>
          <a:p>
            <a:r>
              <a:rPr lang="de-DE" sz="1400" dirty="0">
                <a:latin typeface="Titilium Web"/>
                <a:cs typeface="Calibri"/>
              </a:rPr>
              <a:t>Fahrten zum Zollamt entfallen.</a:t>
            </a:r>
          </a:p>
          <a:p>
            <a:r>
              <a:rPr lang="de-DE" sz="1400" dirty="0">
                <a:latin typeface="Titilium Web"/>
                <a:cs typeface="Calibri"/>
              </a:rPr>
              <a:t>Schnelle Bearbeitung eines Exports möglich, durch Ausstellung der Ursprungserklärung auf z. B. der Handelsrechnung.</a:t>
            </a:r>
          </a:p>
          <a:p>
            <a:endParaRPr lang="de-DE" sz="1400" dirty="0">
              <a:latin typeface="Titilium Web"/>
              <a:cs typeface="Calibri"/>
            </a:endParaRPr>
          </a:p>
          <a:p>
            <a:r>
              <a:rPr lang="de-DE" sz="1400" b="1" dirty="0">
                <a:latin typeface="Titilium Web"/>
                <a:cs typeface="Calibri"/>
              </a:rPr>
              <a:t>Beispiel Schweiz: Deutsche Fassung:</a:t>
            </a:r>
          </a:p>
          <a:p>
            <a:r>
              <a:rPr lang="de-DE" sz="1400" b="1" dirty="0">
                <a:latin typeface="Titilium Web"/>
                <a:cs typeface="Calibri"/>
              </a:rPr>
              <a:t>Der Ausführer (Ermächtigter Ausführer; Bewilligungs-Nr. ... (1)) der Waren, auf die sich dieses Handelspapier bezieht, erklärt, dass diese Waren, soweit nicht anders angegeben, präferenzbegünstigte ... (2) Ursprungswaren sind.</a:t>
            </a:r>
          </a:p>
          <a:p>
            <a:r>
              <a:rPr lang="de-DE" sz="1400" b="1" dirty="0">
                <a:latin typeface="Titilium Web"/>
                <a:cs typeface="Calibri"/>
              </a:rPr>
              <a:t>(3)</a:t>
            </a:r>
          </a:p>
          <a:p>
            <a:r>
              <a:rPr lang="de-DE" sz="1400" b="1" dirty="0">
                <a:latin typeface="Titilium Web"/>
                <a:cs typeface="Calibri"/>
              </a:rPr>
              <a:t>(Ort und Datum)</a:t>
            </a:r>
          </a:p>
          <a:p>
            <a:r>
              <a:rPr lang="de-DE" sz="1400" b="1" dirty="0">
                <a:latin typeface="Titilium Web"/>
                <a:cs typeface="Calibri"/>
              </a:rPr>
              <a:t>(4)</a:t>
            </a:r>
          </a:p>
          <a:p>
            <a:r>
              <a:rPr lang="de-DE" sz="1400" b="1" dirty="0">
                <a:latin typeface="Titilium Web"/>
                <a:cs typeface="Calibri"/>
              </a:rPr>
              <a:t>(Unterschrift des Ausführers und Name des Unterzeichners in Druckschrift)</a:t>
            </a:r>
          </a:p>
          <a:p>
            <a:endParaRPr lang="de-DE" sz="1400" dirty="0">
              <a:latin typeface="Titilium Web"/>
              <a:cs typeface="Calibri"/>
            </a:endParaRPr>
          </a:p>
          <a:p>
            <a:r>
              <a:rPr lang="de-DE" sz="1400" dirty="0">
                <a:latin typeface="Titilium Web"/>
                <a:cs typeface="Calibri"/>
              </a:rPr>
              <a:t>Praxistipp: </a:t>
            </a:r>
          </a:p>
          <a:p>
            <a:r>
              <a:rPr lang="de-DE" sz="1400" dirty="0">
                <a:latin typeface="Titilium Web"/>
                <a:cs typeface="Calibri"/>
              </a:rPr>
              <a:t>Kumulierung beachten!</a:t>
            </a:r>
          </a:p>
          <a:p>
            <a:r>
              <a:rPr lang="de-DE" sz="1400" dirty="0">
                <a:latin typeface="Titilium Web"/>
                <a:cs typeface="Calibri"/>
              </a:rPr>
              <a:t>Artikelstamm permanent pflegen</a:t>
            </a:r>
          </a:p>
          <a:p>
            <a:r>
              <a:rPr lang="de-DE" sz="1400" dirty="0">
                <a:latin typeface="Titilium Web"/>
                <a:cs typeface="Calibri"/>
              </a:rPr>
              <a:t>Gemeinsam funktioniert´s!</a:t>
            </a:r>
          </a:p>
          <a:p>
            <a:pPr marL="285750" indent="-285750">
              <a:buFont typeface="Arial" panose="020B0604020202020204" pitchFamily="34" charset="0"/>
              <a:buChar char="•"/>
            </a:pPr>
            <a:r>
              <a:rPr lang="de-DE" sz="1400" dirty="0">
                <a:latin typeface="Titilium Web"/>
                <a:cs typeface="Calibri"/>
              </a:rPr>
              <a:t>Mit Einkauf zusammenarbeiten, weil Vordokumente gebraucht werden</a:t>
            </a:r>
          </a:p>
          <a:p>
            <a:pPr marL="285750" indent="-285750">
              <a:buFont typeface="Arial" panose="020B0604020202020204" pitchFamily="34" charset="0"/>
              <a:buChar char="•"/>
            </a:pPr>
            <a:r>
              <a:rPr lang="de-DE" sz="1400" dirty="0">
                <a:latin typeface="Titilium Web"/>
                <a:cs typeface="Calibri"/>
              </a:rPr>
              <a:t>Mit Vertrieb zusammenarbeiten, um Anforderungen von Kunden umzusetzen</a:t>
            </a:r>
          </a:p>
          <a:p>
            <a:pPr marL="285750" indent="-285750">
              <a:buFont typeface="Arial" panose="020B0604020202020204" pitchFamily="34" charset="0"/>
              <a:buChar char="•"/>
            </a:pPr>
            <a:r>
              <a:rPr lang="de-DE" sz="1400" dirty="0">
                <a:latin typeface="Titilium Web"/>
                <a:cs typeface="Calibri"/>
              </a:rPr>
              <a:t>Mit Produktion zusammenarbeiten, um Einsicht in Stücklisten und Rezepturen zu erhalten</a:t>
            </a:r>
          </a:p>
        </p:txBody>
      </p:sp>
      <p:sp>
        <p:nvSpPr>
          <p:cNvPr id="3" name="Textfeld 2">
            <a:extLst>
              <a:ext uri="{FF2B5EF4-FFF2-40B4-BE49-F238E27FC236}">
                <a16:creationId xmlns:a16="http://schemas.microsoft.com/office/drawing/2014/main" id="{CD3EC495-6926-230C-BDCE-C479D3AF37A8}"/>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Bewilligung Ermächtigter Ausführer</a:t>
            </a:r>
          </a:p>
        </p:txBody>
      </p:sp>
    </p:spTree>
    <p:extLst>
      <p:ext uri="{BB962C8B-B14F-4D97-AF65-F5344CB8AC3E}">
        <p14:creationId xmlns:p14="http://schemas.microsoft.com/office/powerpoint/2010/main" val="3110571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05C13507-1728-9D23-DB44-1FCE6F203216}"/>
              </a:ext>
            </a:extLst>
          </p:cNvPr>
          <p:cNvSpPr>
            <a:spLocks noGrp="1"/>
          </p:cNvSpPr>
          <p:nvPr>
            <p:ph idx="1"/>
          </p:nvPr>
        </p:nvSpPr>
        <p:spPr>
          <a:xfrm>
            <a:off x="587197" y="961543"/>
            <a:ext cx="10515600" cy="5453111"/>
          </a:xfrm>
        </p:spPr>
        <p:txBody>
          <a:bodyPr>
            <a:noAutofit/>
          </a:bodyPr>
          <a:lstStyle/>
          <a:p>
            <a:pPr marL="0" indent="0">
              <a:buNone/>
            </a:pPr>
            <a:r>
              <a:rPr lang="de-DE" sz="1400" dirty="0">
                <a:latin typeface="Titilium Web"/>
              </a:rPr>
              <a:t>Für den Status REX braucht man kein Bewilligungsverfahren! Registrierung reicht aus.</a:t>
            </a:r>
          </a:p>
          <a:p>
            <a:endParaRPr lang="de-DE" sz="1400" dirty="0">
              <a:latin typeface="Titilium Web"/>
            </a:endParaRPr>
          </a:p>
          <a:p>
            <a:pPr marL="0" indent="0">
              <a:lnSpc>
                <a:spcPct val="100000"/>
              </a:lnSpc>
              <a:spcBef>
                <a:spcPts val="0"/>
              </a:spcBef>
              <a:buNone/>
            </a:pPr>
            <a:r>
              <a:rPr lang="de-DE" sz="1400" dirty="0">
                <a:latin typeface="Titilium Web"/>
              </a:rPr>
              <a:t>REX wird für </a:t>
            </a:r>
            <a:r>
              <a:rPr lang="de-DE" sz="1400" b="1" dirty="0">
                <a:latin typeface="Titilium Web"/>
              </a:rPr>
              <a:t>neuere und aktualisierte</a:t>
            </a:r>
            <a:r>
              <a:rPr lang="de-DE" sz="1400" dirty="0">
                <a:latin typeface="Titilium Web"/>
              </a:rPr>
              <a:t> Freihandelsabkommen verwendet:</a:t>
            </a:r>
          </a:p>
          <a:p>
            <a:pPr marL="0" indent="0">
              <a:buFont typeface="Arial" panose="020B0604020202020204" pitchFamily="34" charset="0"/>
              <a:buNone/>
            </a:pPr>
            <a:r>
              <a:rPr lang="de-DE" sz="1400" dirty="0">
                <a:latin typeface="Titilium Web"/>
              </a:rPr>
              <a:t>Chile</a:t>
            </a:r>
          </a:p>
          <a:p>
            <a:pPr marL="0" indent="0">
              <a:buFont typeface="Arial" panose="020B0604020202020204" pitchFamily="34" charset="0"/>
              <a:buNone/>
            </a:pPr>
            <a:r>
              <a:rPr lang="de-DE" sz="1400" dirty="0">
                <a:latin typeface="Titilium Web"/>
              </a:rPr>
              <a:t>Kanada</a:t>
            </a:r>
          </a:p>
          <a:p>
            <a:pPr marL="0" indent="0">
              <a:buFont typeface="Arial" panose="020B0604020202020204" pitchFamily="34" charset="0"/>
              <a:buNone/>
            </a:pPr>
            <a:r>
              <a:rPr lang="de-DE" sz="1400" dirty="0">
                <a:latin typeface="Titilium Web"/>
              </a:rPr>
              <a:t>Japan</a:t>
            </a:r>
          </a:p>
          <a:p>
            <a:pPr marL="0" indent="0">
              <a:buFont typeface="Arial" panose="020B0604020202020204" pitchFamily="34" charset="0"/>
              <a:buNone/>
            </a:pPr>
            <a:r>
              <a:rPr lang="de-DE" sz="1400" dirty="0">
                <a:latin typeface="Titilium Web"/>
              </a:rPr>
              <a:t>Singapur</a:t>
            </a:r>
          </a:p>
          <a:p>
            <a:pPr marL="0" indent="0">
              <a:buFont typeface="Arial" panose="020B0604020202020204" pitchFamily="34" charset="0"/>
              <a:buNone/>
            </a:pPr>
            <a:r>
              <a:rPr lang="de-DE" sz="1400" dirty="0">
                <a:latin typeface="Titilium Web"/>
              </a:rPr>
              <a:t>Vereinigtes Königreich</a:t>
            </a:r>
          </a:p>
          <a:p>
            <a:pPr marL="0" indent="0">
              <a:buFont typeface="Arial" panose="020B0604020202020204" pitchFamily="34" charset="0"/>
              <a:buNone/>
            </a:pPr>
            <a:r>
              <a:rPr lang="de-DE" sz="1400" dirty="0">
                <a:latin typeface="Titilium Web"/>
              </a:rPr>
              <a:t>Vietnam</a:t>
            </a:r>
          </a:p>
          <a:p>
            <a:pPr marL="0" indent="0">
              <a:buFont typeface="Arial" panose="020B0604020202020204" pitchFamily="34" charset="0"/>
              <a:buNone/>
            </a:pPr>
            <a:r>
              <a:rPr lang="de-DE" sz="1400" dirty="0">
                <a:latin typeface="Titilium Web"/>
              </a:rPr>
              <a:t>Elfenbeinküste</a:t>
            </a:r>
          </a:p>
          <a:p>
            <a:pPr marL="0" indent="0">
              <a:buFont typeface="Arial" panose="020B0604020202020204" pitchFamily="34" charset="0"/>
              <a:buNone/>
            </a:pPr>
            <a:r>
              <a:rPr lang="de-DE" sz="1400" dirty="0">
                <a:latin typeface="Titilium Web"/>
              </a:rPr>
              <a:t>Ghana</a:t>
            </a:r>
          </a:p>
          <a:p>
            <a:pPr marL="0" indent="0">
              <a:buFont typeface="Arial" panose="020B0604020202020204" pitchFamily="34" charset="0"/>
              <a:buNone/>
            </a:pPr>
            <a:r>
              <a:rPr lang="de-DE" sz="1400" dirty="0">
                <a:latin typeface="Titilium Web"/>
              </a:rPr>
              <a:t>Komoren</a:t>
            </a:r>
          </a:p>
          <a:p>
            <a:pPr marL="0" indent="0">
              <a:buFont typeface="Arial" panose="020B0604020202020204" pitchFamily="34" charset="0"/>
              <a:buNone/>
            </a:pPr>
            <a:r>
              <a:rPr lang="de-DE" sz="1400" dirty="0">
                <a:latin typeface="Titilium Web"/>
              </a:rPr>
              <a:t>Madagaskar</a:t>
            </a:r>
          </a:p>
          <a:p>
            <a:pPr marL="0" indent="0">
              <a:buFont typeface="Arial" panose="020B0604020202020204" pitchFamily="34" charset="0"/>
              <a:buNone/>
            </a:pPr>
            <a:r>
              <a:rPr lang="de-DE" sz="1400" dirty="0">
                <a:latin typeface="Titilium Web"/>
              </a:rPr>
              <a:t>Mauritius</a:t>
            </a:r>
          </a:p>
          <a:p>
            <a:pPr marL="0" indent="0">
              <a:buFont typeface="Arial" panose="020B0604020202020204" pitchFamily="34" charset="0"/>
              <a:buNone/>
            </a:pPr>
            <a:r>
              <a:rPr lang="de-DE" sz="1400" dirty="0">
                <a:latin typeface="Titilium Web"/>
              </a:rPr>
              <a:t>Seychellen</a:t>
            </a:r>
          </a:p>
          <a:p>
            <a:pPr marL="0" indent="0">
              <a:buFont typeface="Arial" panose="020B0604020202020204" pitchFamily="34" charset="0"/>
              <a:buNone/>
            </a:pPr>
            <a:r>
              <a:rPr lang="de-DE" sz="1400" dirty="0">
                <a:latin typeface="Titilium Web"/>
              </a:rPr>
              <a:t>Simbabwe</a:t>
            </a:r>
          </a:p>
        </p:txBody>
      </p:sp>
      <p:sp>
        <p:nvSpPr>
          <p:cNvPr id="3" name="Textfeld 2">
            <a:extLst>
              <a:ext uri="{FF2B5EF4-FFF2-40B4-BE49-F238E27FC236}">
                <a16:creationId xmlns:a16="http://schemas.microsoft.com/office/drawing/2014/main" id="{3B9A126A-D897-B1DD-D6C7-1E01ECE81413}"/>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Registrierter Ausführer</a:t>
            </a:r>
          </a:p>
        </p:txBody>
      </p:sp>
      <p:sp>
        <p:nvSpPr>
          <p:cNvPr id="4" name="Textfeld 3">
            <a:extLst>
              <a:ext uri="{FF2B5EF4-FFF2-40B4-BE49-F238E27FC236}">
                <a16:creationId xmlns:a16="http://schemas.microsoft.com/office/drawing/2014/main" id="{6F387B37-50A5-FAF3-EB29-D132AE49E019}"/>
              </a:ext>
            </a:extLst>
          </p:cNvPr>
          <p:cNvSpPr txBox="1"/>
          <p:nvPr/>
        </p:nvSpPr>
        <p:spPr>
          <a:xfrm>
            <a:off x="5220392" y="4592519"/>
            <a:ext cx="6096000" cy="1169551"/>
          </a:xfrm>
          <a:prstGeom prst="rect">
            <a:avLst/>
          </a:prstGeom>
          <a:noFill/>
        </p:spPr>
        <p:txBody>
          <a:bodyPr wrap="square">
            <a:spAutoFit/>
          </a:bodyPr>
          <a:lstStyle/>
          <a:p>
            <a:r>
              <a:rPr lang="de-DE" sz="1400" dirty="0">
                <a:latin typeface="Titilium Web"/>
              </a:rPr>
              <a:t>Weiterführende Informationen:</a:t>
            </a:r>
          </a:p>
          <a:p>
            <a:r>
              <a:rPr lang="de-DE" sz="1400" u="sng" dirty="0">
                <a:solidFill>
                  <a:srgbClr val="0070C0"/>
                </a:solidFill>
                <a:latin typeface="Titilium Web"/>
              </a:rPr>
              <a:t>https://www.zoll.de/DE/Fachthemen/Warenursprung-Praeferenzen/Praeferenzen/Praeferenznachweise/Ausfertigung-nicht-foermlicher-Praeferenznachweise/Registrierter-Ausfuehrer/Allgemeines-REX/allgemeines-rex_node.html</a:t>
            </a:r>
          </a:p>
        </p:txBody>
      </p:sp>
      <p:sp>
        <p:nvSpPr>
          <p:cNvPr id="5" name="Textfeld 4">
            <a:extLst>
              <a:ext uri="{FF2B5EF4-FFF2-40B4-BE49-F238E27FC236}">
                <a16:creationId xmlns:a16="http://schemas.microsoft.com/office/drawing/2014/main" id="{27DE4BDB-B4A1-17BF-E56F-D4BC5632F9CF}"/>
              </a:ext>
            </a:extLst>
          </p:cNvPr>
          <p:cNvSpPr txBox="1"/>
          <p:nvPr/>
        </p:nvSpPr>
        <p:spPr>
          <a:xfrm>
            <a:off x="5638799" y="2973185"/>
            <a:ext cx="3948545" cy="369332"/>
          </a:xfrm>
          <a:prstGeom prst="rect">
            <a:avLst/>
          </a:prstGeom>
          <a:noFill/>
        </p:spPr>
        <p:txBody>
          <a:bodyPr wrap="square" rtlCol="0">
            <a:spAutoFit/>
          </a:bodyPr>
          <a:lstStyle/>
          <a:p>
            <a:r>
              <a:rPr lang="de-DE" dirty="0">
                <a:highlight>
                  <a:srgbClr val="FFFF00"/>
                </a:highlight>
                <a:sym typeface="Wingdings" panose="05000000000000000000" pitchFamily="2" charset="2"/>
              </a:rPr>
              <a:t></a:t>
            </a:r>
            <a:r>
              <a:rPr lang="de-DE" dirty="0"/>
              <a:t>Dokumentationspflicht</a:t>
            </a:r>
          </a:p>
        </p:txBody>
      </p:sp>
    </p:spTree>
    <p:extLst>
      <p:ext uri="{BB962C8B-B14F-4D97-AF65-F5344CB8AC3E}">
        <p14:creationId xmlns:p14="http://schemas.microsoft.com/office/powerpoint/2010/main" val="2137406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87197" y="955559"/>
            <a:ext cx="10515600" cy="4351338"/>
          </a:xfrm>
        </p:spPr>
        <p:txBody>
          <a:bodyPr>
            <a:normAutofit fontScale="92500" lnSpcReduction="10000"/>
          </a:bodyPr>
          <a:lstStyle/>
          <a:p>
            <a:pPr marL="0" indent="0" algn="l">
              <a:buNone/>
            </a:pPr>
            <a:r>
              <a:rPr lang="de-DE" sz="2400" b="1" i="0" dirty="0">
                <a:solidFill>
                  <a:srgbClr val="333333"/>
                </a:solidFill>
                <a:effectLst/>
                <a:latin typeface="Titilium Web"/>
              </a:rPr>
              <a:t>Allgemeine Toleranz</a:t>
            </a:r>
          </a:p>
          <a:p>
            <a:pPr algn="l"/>
            <a:r>
              <a:rPr lang="de-DE" sz="2400" b="0" i="0" dirty="0">
                <a:solidFill>
                  <a:srgbClr val="333333"/>
                </a:solidFill>
                <a:effectLst/>
                <a:latin typeface="Titilium Web"/>
              </a:rPr>
              <a:t>Grundsätzlich müssen </a:t>
            </a:r>
            <a:r>
              <a:rPr lang="de-DE" sz="2400" b="1" i="0" dirty="0">
                <a:solidFill>
                  <a:srgbClr val="333333"/>
                </a:solidFill>
                <a:effectLst/>
                <a:latin typeface="Titilium Web"/>
              </a:rPr>
              <a:t>alle</a:t>
            </a:r>
            <a:r>
              <a:rPr lang="de-DE" sz="2400" b="0" i="0" dirty="0">
                <a:solidFill>
                  <a:srgbClr val="333333"/>
                </a:solidFill>
                <a:effectLst/>
                <a:latin typeface="Titilium Web"/>
              </a:rPr>
              <a:t> Vormaterialien ohne Ursprung (</a:t>
            </a:r>
            <a:r>
              <a:rPr lang="de-DE" sz="2400" b="0" i="0" dirty="0" err="1">
                <a:solidFill>
                  <a:srgbClr val="333333"/>
                </a:solidFill>
                <a:effectLst/>
                <a:latin typeface="Titilium Web"/>
              </a:rPr>
              <a:t>VoU</a:t>
            </a:r>
            <a:r>
              <a:rPr lang="de-DE" sz="2400" b="0" i="0" dirty="0">
                <a:solidFill>
                  <a:srgbClr val="333333"/>
                </a:solidFill>
                <a:effectLst/>
                <a:latin typeface="Titilium Web"/>
              </a:rPr>
              <a:t>) gemäß der Liste </a:t>
            </a:r>
            <a:r>
              <a:rPr lang="de-DE" sz="2400" b="0" i="0" dirty="0" err="1">
                <a:solidFill>
                  <a:srgbClr val="333333"/>
                </a:solidFill>
                <a:effectLst/>
                <a:latin typeface="Titilium Web"/>
              </a:rPr>
              <a:t>be</a:t>
            </a:r>
            <a:r>
              <a:rPr lang="de-DE" sz="2400" b="0" i="0" dirty="0">
                <a:solidFill>
                  <a:srgbClr val="333333"/>
                </a:solidFill>
                <a:effectLst/>
                <a:latin typeface="Titilium Web"/>
              </a:rPr>
              <a:t>- oder verarbeitet werden.</a:t>
            </a:r>
          </a:p>
          <a:p>
            <a:pPr algn="l"/>
            <a:r>
              <a:rPr lang="de-DE" sz="2400" b="1" i="0" dirty="0">
                <a:solidFill>
                  <a:srgbClr val="333333"/>
                </a:solidFill>
                <a:effectLst/>
                <a:latin typeface="Titilium Web"/>
              </a:rPr>
              <a:t>Wertklauseln</a:t>
            </a:r>
            <a:r>
              <a:rPr lang="de-DE" sz="2400" b="0" i="0" dirty="0">
                <a:solidFill>
                  <a:srgbClr val="333333"/>
                </a:solidFill>
                <a:effectLst/>
                <a:latin typeface="Titilium Web"/>
              </a:rPr>
              <a:t> müssen auf jeden Fall eingehalten werden.</a:t>
            </a:r>
            <a:br>
              <a:rPr lang="de-DE" sz="2400" b="0" i="0" dirty="0">
                <a:solidFill>
                  <a:srgbClr val="333333"/>
                </a:solidFill>
                <a:effectLst/>
                <a:latin typeface="Titilium Web"/>
              </a:rPr>
            </a:br>
            <a:r>
              <a:rPr lang="de-DE" sz="2400" b="0" i="0" dirty="0">
                <a:solidFill>
                  <a:srgbClr val="333333"/>
                </a:solidFill>
                <a:effectLst/>
                <a:latin typeface="Titilium Web"/>
              </a:rPr>
              <a:t>Bei </a:t>
            </a:r>
            <a:r>
              <a:rPr lang="de-DE" sz="2400" b="1" i="0" dirty="0">
                <a:solidFill>
                  <a:srgbClr val="333333"/>
                </a:solidFill>
                <a:effectLst/>
                <a:latin typeface="Titilium Web"/>
              </a:rPr>
              <a:t>Verarbeitungsklauseln</a:t>
            </a:r>
            <a:r>
              <a:rPr lang="de-DE" sz="2400" b="0" i="0" dirty="0">
                <a:solidFill>
                  <a:srgbClr val="333333"/>
                </a:solidFill>
                <a:effectLst/>
                <a:latin typeface="Titilium Web"/>
              </a:rPr>
              <a:t> (z.B. Positionswechsel) besteht jedoch in den meisten Ursprungsprotokollen eine als </a:t>
            </a:r>
            <a:r>
              <a:rPr lang="de-DE" sz="2400" b="1" i="0" dirty="0">
                <a:solidFill>
                  <a:srgbClr val="333333"/>
                </a:solidFill>
                <a:effectLst/>
                <a:latin typeface="Titilium Web"/>
              </a:rPr>
              <a:t>allgemeine Toleranz</a:t>
            </a:r>
            <a:r>
              <a:rPr lang="de-DE" sz="2400" b="0" i="0" dirty="0">
                <a:solidFill>
                  <a:srgbClr val="333333"/>
                </a:solidFill>
                <a:effectLst/>
                <a:latin typeface="Titilium Web"/>
              </a:rPr>
              <a:t> bezeichnete Regelung. Danach können </a:t>
            </a:r>
            <a:r>
              <a:rPr lang="de-DE" sz="2400" b="0" i="0" dirty="0" err="1">
                <a:solidFill>
                  <a:srgbClr val="333333"/>
                </a:solidFill>
                <a:effectLst/>
                <a:latin typeface="Titilium Web"/>
              </a:rPr>
              <a:t>VoU</a:t>
            </a:r>
            <a:r>
              <a:rPr lang="de-DE" sz="2400" b="0" i="0" dirty="0">
                <a:solidFill>
                  <a:srgbClr val="333333"/>
                </a:solidFill>
                <a:effectLst/>
                <a:latin typeface="Titilium Web"/>
              </a:rPr>
              <a:t> bis zu einem bestimmten, in Prozent angegebenen Wert auch ohne Einhaltung der Bedingungen der Verarbeitungsliste ursprungsunschädlich eingesetzt werden. Der Gesamtwert dieser </a:t>
            </a:r>
            <a:r>
              <a:rPr lang="de-DE" sz="2400" b="0" i="0" dirty="0" err="1">
                <a:solidFill>
                  <a:srgbClr val="333333"/>
                </a:solidFill>
                <a:effectLst/>
                <a:latin typeface="Titilium Web"/>
              </a:rPr>
              <a:t>VoU</a:t>
            </a:r>
            <a:r>
              <a:rPr lang="de-DE" sz="2400" b="0" i="0" dirty="0">
                <a:solidFill>
                  <a:srgbClr val="333333"/>
                </a:solidFill>
                <a:effectLst/>
                <a:latin typeface="Titilium Web"/>
              </a:rPr>
              <a:t> darf 10 Prozent beziehungsweise in einigen Abkommen, wie beispielsweise im Warenverkehr mit den SADC-Staaten, 15 Prozent des Ab-Werk-Preises des Erzeugnisses nicht überschreiten.</a:t>
            </a:r>
          </a:p>
          <a:p>
            <a:pPr marL="0" indent="0">
              <a:buNone/>
            </a:pPr>
            <a:r>
              <a:rPr lang="de-DE" sz="2400" dirty="0">
                <a:latin typeface="Titilium Web"/>
                <a:hlinkClick r:id="rId2"/>
              </a:rPr>
              <a:t>https://wup.zoll.de/wup_online/uebersichten.php?id=7</a:t>
            </a:r>
            <a:r>
              <a:rPr lang="de-DE" sz="2400" dirty="0">
                <a:latin typeface="Titilium Web"/>
              </a:rPr>
              <a:t> </a:t>
            </a:r>
            <a:br>
              <a:rPr lang="de-DE" sz="2400" dirty="0">
                <a:latin typeface="Titilium Web"/>
              </a:rPr>
            </a:br>
            <a:endParaRPr lang="de-DE" sz="2400" dirty="0">
              <a:latin typeface="Titilium Web"/>
            </a:endParaRPr>
          </a:p>
          <a:p>
            <a:pPr marL="0" indent="0">
              <a:buNone/>
            </a:pPr>
            <a:endParaRPr lang="de-DE" dirty="0"/>
          </a:p>
        </p:txBody>
      </p:sp>
      <p:sp>
        <p:nvSpPr>
          <p:cNvPr id="4" name="Textfeld 3">
            <a:extLst>
              <a:ext uri="{FF2B5EF4-FFF2-40B4-BE49-F238E27FC236}">
                <a16:creationId xmlns:a16="http://schemas.microsoft.com/office/drawing/2014/main" id="{56358E06-C412-2815-A46F-356F10EAF3DC}"/>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a:t>
            </a:r>
          </a:p>
        </p:txBody>
      </p:sp>
    </p:spTree>
    <p:extLst>
      <p:ext uri="{BB962C8B-B14F-4D97-AF65-F5344CB8AC3E}">
        <p14:creationId xmlns:p14="http://schemas.microsoft.com/office/powerpoint/2010/main" val="1329343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a:xfrm>
            <a:off x="587197" y="889058"/>
            <a:ext cx="10515600" cy="4351338"/>
          </a:xfrm>
        </p:spPr>
        <p:txBody>
          <a:bodyPr>
            <a:normAutofit lnSpcReduction="10000"/>
          </a:bodyPr>
          <a:lstStyle/>
          <a:p>
            <a:pPr marL="0" indent="0">
              <a:lnSpc>
                <a:spcPct val="80000"/>
              </a:lnSpc>
              <a:buNone/>
            </a:pPr>
            <a:r>
              <a:rPr lang="de-DE" sz="2200" b="1" dirty="0">
                <a:solidFill>
                  <a:srgbClr val="333333"/>
                </a:solidFill>
                <a:latin typeface="Titilium Web"/>
              </a:rPr>
              <a:t>Kumulierung</a:t>
            </a:r>
          </a:p>
          <a:p>
            <a:pPr algn="l"/>
            <a:r>
              <a:rPr lang="de-DE" sz="2200" b="0" i="0" dirty="0">
                <a:solidFill>
                  <a:srgbClr val="333333"/>
                </a:solidFill>
                <a:effectLst/>
                <a:latin typeface="Titilium Web"/>
              </a:rPr>
              <a:t>Eine Ware erwirbt einen präferenziellen Ursprung im "Normalfall" durch eine sogenannte "Ausreichende Be- oder Verarbeitung". Diese Be- oder Verarbeitung muss im Herstellungsland der Ware erfolgen.</a:t>
            </a:r>
          </a:p>
          <a:p>
            <a:pPr algn="l"/>
            <a:r>
              <a:rPr lang="de-DE" sz="2200" b="1" i="0" dirty="0">
                <a:solidFill>
                  <a:srgbClr val="333333"/>
                </a:solidFill>
                <a:effectLst/>
                <a:latin typeface="Titilium Web"/>
              </a:rPr>
              <a:t>Kumulierung</a:t>
            </a:r>
            <a:r>
              <a:rPr lang="de-DE" sz="2200" b="0" i="0" dirty="0">
                <a:solidFill>
                  <a:srgbClr val="333333"/>
                </a:solidFill>
                <a:effectLst/>
                <a:latin typeface="Titilium Web"/>
              </a:rPr>
              <a:t> ("Anhäufung") im Präferenzrecht bedeutet, dass beim Ursprungserwerb Bearbeitungen, die in anderen Ländern durchgeführt wurden, "angerechnet" werden. Je nachdem, wie viele Länder beteiligt sind, unterscheidet man verschiedene Kumulierungsvarianten.</a:t>
            </a:r>
          </a:p>
          <a:p>
            <a:pPr algn="l"/>
            <a:endParaRPr lang="de-DE" sz="2200" dirty="0">
              <a:solidFill>
                <a:srgbClr val="333333"/>
              </a:solidFill>
              <a:latin typeface="Titilium Web"/>
            </a:endParaRPr>
          </a:p>
          <a:p>
            <a:pPr marL="0" indent="0" algn="l">
              <a:buNone/>
            </a:pPr>
            <a:r>
              <a:rPr lang="de-DE" sz="2200" b="0" i="0" u="sng" dirty="0">
                <a:solidFill>
                  <a:srgbClr val="0070C0"/>
                </a:solidFill>
                <a:effectLst/>
                <a:latin typeface="Titilium Web"/>
              </a:rPr>
              <a:t>https://www.zoll.de/DE/Fachthemen/Warenursprung-Praeferenzen/Praeferenzen/Ursprungspraeferenzen-und-Ursprungssystematik/Erwerb-des-Ursprungs-nach-den-Ursprungsregeln/Kumulierung/Kumulierung-nach-dem-Regionalen-Uebereinkommen-Pan-Euro-Med-Kumulierung/kumulierung-nach-dem-regionalen-uebereinkommen-pan-euro-med-kumulierung_node.html#doc295954bodyText2 </a:t>
            </a:r>
          </a:p>
          <a:p>
            <a:pPr marL="0" indent="0">
              <a:buNone/>
            </a:pPr>
            <a:endParaRPr lang="de-DE" dirty="0"/>
          </a:p>
          <a:p>
            <a:pPr marL="0" indent="0">
              <a:buNone/>
            </a:pPr>
            <a:endParaRPr lang="de-DE" dirty="0"/>
          </a:p>
        </p:txBody>
      </p:sp>
      <p:sp>
        <p:nvSpPr>
          <p:cNvPr id="4" name="Textfeld 3">
            <a:extLst>
              <a:ext uri="{FF2B5EF4-FFF2-40B4-BE49-F238E27FC236}">
                <a16:creationId xmlns:a16="http://schemas.microsoft.com/office/drawing/2014/main" id="{FF747F53-9EDF-61BC-85D3-8DA0306A37F7}"/>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a:t>
            </a:r>
          </a:p>
        </p:txBody>
      </p:sp>
    </p:spTree>
    <p:extLst>
      <p:ext uri="{BB962C8B-B14F-4D97-AF65-F5344CB8AC3E}">
        <p14:creationId xmlns:p14="http://schemas.microsoft.com/office/powerpoint/2010/main" val="70740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6BF98-8DEB-4443-6A04-39EEA5940370}"/>
              </a:ext>
            </a:extLst>
          </p:cNvPr>
          <p:cNvSpPr>
            <a:spLocks noGrp="1"/>
          </p:cNvSpPr>
          <p:nvPr>
            <p:ph type="title"/>
          </p:nvPr>
        </p:nvSpPr>
        <p:spPr/>
        <p:txBody>
          <a:bodyPr/>
          <a:lstStyle/>
          <a:p>
            <a:r>
              <a:rPr lang="de-DE" dirty="0"/>
              <a:t>Präferenzkalkulation</a:t>
            </a:r>
          </a:p>
        </p:txBody>
      </p:sp>
      <p:sp>
        <p:nvSpPr>
          <p:cNvPr id="3" name="Inhaltsplatzhalter 2">
            <a:extLst>
              <a:ext uri="{FF2B5EF4-FFF2-40B4-BE49-F238E27FC236}">
                <a16:creationId xmlns:a16="http://schemas.microsoft.com/office/drawing/2014/main" id="{9D0BF04D-F60E-3B45-737E-61A79B6C4E8E}"/>
              </a:ext>
            </a:extLst>
          </p:cNvPr>
          <p:cNvSpPr>
            <a:spLocks noGrp="1"/>
          </p:cNvSpPr>
          <p:nvPr>
            <p:ph idx="1"/>
          </p:nvPr>
        </p:nvSpPr>
        <p:spPr/>
        <p:txBody>
          <a:bodyPr>
            <a:normAutofit fontScale="92500" lnSpcReduction="10000"/>
          </a:bodyPr>
          <a:lstStyle/>
          <a:p>
            <a:pPr marL="0" indent="0">
              <a:buNone/>
            </a:pPr>
            <a:r>
              <a:rPr lang="de-DE" dirty="0"/>
              <a:t>Achtung: </a:t>
            </a:r>
            <a:r>
              <a:rPr lang="de-DE" dirty="0">
                <a:solidFill>
                  <a:srgbClr val="FF0000"/>
                </a:solidFill>
                <a:sym typeface="Wingdings" panose="05000000000000000000" pitchFamily="2" charset="2"/>
              </a:rPr>
              <a:t></a:t>
            </a:r>
            <a:endParaRPr lang="de-DE" dirty="0">
              <a:solidFill>
                <a:srgbClr val="FF0000"/>
              </a:solidFill>
            </a:endParaRPr>
          </a:p>
          <a:p>
            <a:pPr marL="0" indent="0">
              <a:buNone/>
            </a:pPr>
            <a:r>
              <a:rPr lang="de-DE" sz="2400" i="1" dirty="0"/>
              <a:t>Präferenzkalkulation immer tagesaktuell kalkulieren!</a:t>
            </a:r>
          </a:p>
          <a:p>
            <a:pPr marL="0" indent="0">
              <a:buNone/>
            </a:pPr>
            <a:r>
              <a:rPr lang="de-DE" sz="2400" dirty="0"/>
              <a:t>Gründe: 	Einkaufspreis ändert sich</a:t>
            </a:r>
          </a:p>
          <a:p>
            <a:pPr marL="0" indent="0">
              <a:buNone/>
            </a:pPr>
            <a:r>
              <a:rPr lang="de-DE" sz="2400" dirty="0"/>
              <a:t>		Verkaufspreis ändert sich </a:t>
            </a:r>
            <a:r>
              <a:rPr lang="de-DE" sz="2400" b="1" dirty="0">
                <a:solidFill>
                  <a:schemeClr val="accent4">
                    <a:lumMod val="60000"/>
                    <a:lumOff val="40000"/>
                  </a:schemeClr>
                </a:solidFill>
                <a:sym typeface="Wingdings" panose="05000000000000000000" pitchFamily="2" charset="2"/>
              </a:rPr>
              <a:t></a:t>
            </a:r>
            <a:endParaRPr lang="de-DE" sz="2400" b="1" dirty="0">
              <a:solidFill>
                <a:schemeClr val="accent4">
                  <a:lumMod val="60000"/>
                  <a:lumOff val="40000"/>
                </a:schemeClr>
              </a:solidFill>
            </a:endParaRPr>
          </a:p>
          <a:p>
            <a:pPr marL="0" indent="0">
              <a:buNone/>
            </a:pPr>
            <a:r>
              <a:rPr lang="de-DE" sz="2400" dirty="0"/>
              <a:t>		Lieferantenwechsel/Ursprungswechsel</a:t>
            </a:r>
          </a:p>
          <a:p>
            <a:pPr marL="0" indent="0">
              <a:buNone/>
            </a:pPr>
            <a:r>
              <a:rPr lang="de-DE" sz="2400" dirty="0"/>
              <a:t>		Rezepturen/Stücklisten ändern sich</a:t>
            </a:r>
          </a:p>
          <a:p>
            <a:pPr marL="0" indent="0">
              <a:buNone/>
            </a:pPr>
            <a:r>
              <a:rPr lang="de-DE" sz="2400" dirty="0"/>
              <a:t>		Unterschiedliche Bedingungen in den Ländern!</a:t>
            </a:r>
          </a:p>
          <a:p>
            <a:pPr marL="0" indent="0">
              <a:buNone/>
            </a:pPr>
            <a:r>
              <a:rPr lang="de-DE" sz="2400" dirty="0"/>
              <a:t>Merke: </a:t>
            </a:r>
            <a:r>
              <a:rPr lang="de-DE" sz="3200" b="0" i="0" dirty="0">
                <a:solidFill>
                  <a:srgbClr val="333333"/>
                </a:solidFill>
                <a:effectLst/>
                <a:latin typeface="Titilium Web"/>
                <a:sym typeface="Wingdings" panose="05000000000000000000" pitchFamily="2" charset="2"/>
              </a:rPr>
              <a:t></a:t>
            </a:r>
            <a:r>
              <a:rPr lang="de-DE" sz="5400" b="0" i="0" dirty="0">
                <a:solidFill>
                  <a:srgbClr val="333333"/>
                </a:solidFill>
                <a:effectLst/>
                <a:latin typeface="Titilium Web"/>
                <a:sym typeface="Wingdings" panose="05000000000000000000" pitchFamily="2" charset="2"/>
              </a:rPr>
              <a:t> </a:t>
            </a:r>
            <a:r>
              <a:rPr lang="de-DE" sz="5000" dirty="0">
                <a:solidFill>
                  <a:schemeClr val="accent4">
                    <a:lumMod val="60000"/>
                    <a:lumOff val="40000"/>
                  </a:schemeClr>
                </a:solidFill>
                <a:sym typeface="Wingdings" panose="05000000000000000000" pitchFamily="2" charset="2"/>
              </a:rPr>
              <a:t>	</a:t>
            </a:r>
            <a:r>
              <a:rPr lang="de-DE" sz="2400" dirty="0">
                <a:sym typeface="Wingdings" panose="05000000000000000000" pitchFamily="2" charset="2"/>
              </a:rPr>
              <a:t>Verkaufspreis um 1 € erhöhen, kann x % Zoll sparen</a:t>
            </a:r>
          </a:p>
          <a:p>
            <a:pPr marL="0" indent="0">
              <a:buNone/>
            </a:pPr>
            <a:r>
              <a:rPr lang="de-DE" sz="2400" dirty="0">
                <a:sym typeface="Wingdings" panose="05000000000000000000" pitchFamily="2" charset="2"/>
              </a:rPr>
              <a:t>		Produkt kann deutschen Ursprung haben, aber nicht</a:t>
            </a:r>
          </a:p>
          <a:p>
            <a:pPr marL="0" indent="0">
              <a:buNone/>
            </a:pPr>
            <a:r>
              <a:rPr lang="de-DE" sz="2400" dirty="0">
                <a:sym typeface="Wingdings" panose="05000000000000000000" pitchFamily="2" charset="2"/>
              </a:rPr>
              <a:t>		präferenzberechtigt sein!</a:t>
            </a:r>
            <a:endParaRPr lang="de-DE" sz="2400"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4" name="Textfeld 3">
            <a:extLst>
              <a:ext uri="{FF2B5EF4-FFF2-40B4-BE49-F238E27FC236}">
                <a16:creationId xmlns:a16="http://schemas.microsoft.com/office/drawing/2014/main" id="{E1C1B15F-BDA8-2F10-BFD2-EE134A37FD4C}"/>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a:t>
            </a:r>
            <a:r>
              <a:rPr lang="de-DE" b="1" dirty="0">
                <a:solidFill>
                  <a:schemeClr val="bg1"/>
                </a:solidFill>
                <a:latin typeface="Titillium Web" panose="00000500000000000000" pitchFamily="2" charset="0"/>
              </a:rPr>
              <a:t>Praxistipps</a:t>
            </a:r>
            <a:endParaRPr lang="de-DE" sz="1800" b="1" dirty="0">
              <a:solidFill>
                <a:schemeClr val="bg1"/>
              </a:solidFill>
              <a:latin typeface="Titillium Web" panose="00000500000000000000" pitchFamily="2" charset="0"/>
            </a:endParaRPr>
          </a:p>
        </p:txBody>
      </p:sp>
    </p:spTree>
    <p:extLst>
      <p:ext uri="{BB962C8B-B14F-4D97-AF65-F5344CB8AC3E}">
        <p14:creationId xmlns:p14="http://schemas.microsoft.com/office/powerpoint/2010/main" val="34073288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470969E-09BB-E93F-FC82-213C910C3DE6}"/>
              </a:ext>
            </a:extLst>
          </p:cNvPr>
          <p:cNvSpPr>
            <a:spLocks noGrp="1"/>
          </p:cNvSpPr>
          <p:nvPr>
            <p:ph idx="1"/>
          </p:nvPr>
        </p:nvSpPr>
        <p:spPr>
          <a:xfrm>
            <a:off x="587197" y="955560"/>
            <a:ext cx="10515600" cy="4351338"/>
          </a:xfrm>
        </p:spPr>
        <p:txBody>
          <a:bodyPr>
            <a:normAutofit fontScale="40000" lnSpcReduction="20000"/>
          </a:bodyPr>
          <a:lstStyle/>
          <a:p>
            <a:pPr algn="l"/>
            <a:r>
              <a:rPr lang="de-DE" sz="4000" b="1" i="0" dirty="0">
                <a:solidFill>
                  <a:srgbClr val="444444"/>
                </a:solidFill>
                <a:effectLst/>
                <a:latin typeface="Titilium Web"/>
              </a:rPr>
              <a:t>Lieferantenerklärungen </a:t>
            </a:r>
            <a:r>
              <a:rPr lang="de-DE" sz="4000" b="0" i="0" dirty="0">
                <a:solidFill>
                  <a:srgbClr val="444444"/>
                </a:solidFill>
                <a:effectLst/>
                <a:latin typeface="Titilium Web"/>
              </a:rPr>
              <a:t>werden grundsätzlich bei Warenbewegungen </a:t>
            </a:r>
            <a:r>
              <a:rPr lang="de-DE" sz="4000" b="1" i="0" dirty="0">
                <a:solidFill>
                  <a:srgbClr val="444444"/>
                </a:solidFill>
                <a:effectLst/>
                <a:latin typeface="Titilium Web"/>
              </a:rPr>
              <a:t>innerhalb der Europäischen Union</a:t>
            </a:r>
            <a:r>
              <a:rPr lang="de-DE" sz="4000" b="0" i="0" dirty="0">
                <a:solidFill>
                  <a:srgbClr val="444444"/>
                </a:solidFill>
                <a:effectLst/>
                <a:latin typeface="Titilium Web"/>
              </a:rPr>
              <a:t> verwendet. Rechtsgrundlage hierfür ist die </a:t>
            </a:r>
            <a:r>
              <a:rPr lang="de-DE" sz="4000" b="0" i="0" u="none" strike="noStrike" dirty="0">
                <a:solidFill>
                  <a:srgbClr val="0091D4"/>
                </a:solidFill>
                <a:effectLst/>
                <a:latin typeface="Titilium Web"/>
                <a:hlinkClick r:id="rId2" tooltip="IA (EU) 2015/2447"/>
              </a:rPr>
              <a:t>Durchführungsverordnung (EU) 2015/2447</a:t>
            </a:r>
            <a:r>
              <a:rPr lang="de-DE" sz="4000" b="0" i="0" dirty="0">
                <a:solidFill>
                  <a:srgbClr val="444444"/>
                </a:solidFill>
                <a:effectLst/>
                <a:latin typeface="Titilium Web"/>
              </a:rPr>
              <a:t> der Kommission vom 24. November 2015 mit Einzelheiten zur Umsetzung von Bestimmungen der </a:t>
            </a:r>
            <a:r>
              <a:rPr lang="de-DE" sz="4000" b="0" i="0" u="none" strike="noStrike" dirty="0">
                <a:solidFill>
                  <a:srgbClr val="0091D4"/>
                </a:solidFill>
                <a:effectLst/>
                <a:latin typeface="Titilium Web"/>
                <a:hlinkClick r:id="rId3" tooltip="VO (EU) Nr. 952/2013"/>
              </a:rPr>
              <a:t>Verordnung (EU) Nr. 952/2013</a:t>
            </a:r>
            <a:r>
              <a:rPr lang="de-DE" sz="4000" b="0" i="0" dirty="0">
                <a:solidFill>
                  <a:srgbClr val="444444"/>
                </a:solidFill>
                <a:effectLst/>
                <a:latin typeface="Titilium Web"/>
              </a:rPr>
              <a:t>.</a:t>
            </a:r>
          </a:p>
          <a:p>
            <a:pPr algn="l"/>
            <a:r>
              <a:rPr lang="de-DE" sz="4000" b="0" i="0" dirty="0">
                <a:solidFill>
                  <a:srgbClr val="444444"/>
                </a:solidFill>
                <a:effectLst/>
                <a:latin typeface="Titilium Web"/>
              </a:rPr>
              <a:t>Die Erklärung kann auf Rechnungen, Lieferscheinen, anderen Geschäftspapieren oder auf Vordrucken abgegeben werden. Der </a:t>
            </a:r>
            <a:r>
              <a:rPr lang="de-DE" sz="4000" b="1" i="0" dirty="0">
                <a:solidFill>
                  <a:srgbClr val="444444"/>
                </a:solidFill>
                <a:effectLst/>
                <a:latin typeface="Titilium Web"/>
              </a:rPr>
              <a:t>Wortlaut </a:t>
            </a:r>
            <a:r>
              <a:rPr lang="de-DE" sz="4000" b="0" i="0" dirty="0">
                <a:solidFill>
                  <a:srgbClr val="444444"/>
                </a:solidFill>
                <a:effectLst/>
                <a:latin typeface="Titilium Web"/>
              </a:rPr>
              <a:t>ist verbindlich vorgeschrieben. Hier finden Sie:</a:t>
            </a:r>
            <a:br>
              <a:rPr lang="de-DE" sz="4000" b="0" i="0" dirty="0">
                <a:solidFill>
                  <a:srgbClr val="444444"/>
                </a:solidFill>
                <a:effectLst/>
                <a:latin typeface="Titilium Web"/>
              </a:rPr>
            </a:br>
            <a:r>
              <a:rPr lang="de-DE" sz="4000" b="0" i="0" dirty="0">
                <a:solidFill>
                  <a:srgbClr val="444444"/>
                </a:solidFill>
                <a:effectLst/>
                <a:latin typeface="Titilium Web"/>
              </a:rPr>
              <a:t>- </a:t>
            </a:r>
            <a:r>
              <a:rPr lang="de-DE" sz="4000" b="0" i="0" u="none" strike="noStrike" dirty="0">
                <a:solidFill>
                  <a:srgbClr val="0091D4"/>
                </a:solidFill>
                <a:effectLst/>
                <a:latin typeface="Titilium Web"/>
                <a:hlinkClick r:id="rId4" tooltip="Muster Einzel-Lieferantenerklärung mit Ursprung"/>
              </a:rPr>
              <a:t>Muster Einzel-Lieferantenerklärung mit Ursprung (ausfüllbar)</a:t>
            </a:r>
            <a:br>
              <a:rPr lang="de-DE" sz="4000" b="0" i="0" dirty="0">
                <a:solidFill>
                  <a:srgbClr val="444444"/>
                </a:solidFill>
                <a:effectLst/>
                <a:latin typeface="Titilium Web"/>
              </a:rPr>
            </a:br>
            <a:r>
              <a:rPr lang="de-DE" sz="4000" b="0" i="0" dirty="0">
                <a:solidFill>
                  <a:srgbClr val="444444"/>
                </a:solidFill>
                <a:effectLst/>
                <a:latin typeface="Titilium Web"/>
              </a:rPr>
              <a:t>- </a:t>
            </a:r>
            <a:r>
              <a:rPr lang="de-DE" sz="4000" b="0" i="0" u="none" strike="noStrike" dirty="0">
                <a:solidFill>
                  <a:srgbClr val="0091D4"/>
                </a:solidFill>
                <a:effectLst/>
                <a:latin typeface="Titilium Web"/>
                <a:hlinkClick r:id="rId5" tooltip="Muster Langzeit-Lieferantenerklärung mit Ursprung"/>
              </a:rPr>
              <a:t>Muster Langzeit-Lieferantenerklärung (ausfüllbar)</a:t>
            </a:r>
            <a:endParaRPr lang="de-DE" sz="4000" b="0" i="0" dirty="0">
              <a:solidFill>
                <a:srgbClr val="444444"/>
              </a:solidFill>
              <a:effectLst/>
              <a:latin typeface="Titilium Web"/>
            </a:endParaRPr>
          </a:p>
          <a:p>
            <a:pPr algn="l"/>
            <a:r>
              <a:rPr lang="de-DE" sz="4000" b="0" i="0" dirty="0">
                <a:solidFill>
                  <a:srgbClr val="444444"/>
                </a:solidFill>
                <a:effectLst/>
                <a:latin typeface="Titilium Web"/>
              </a:rPr>
              <a:t>Weitere Muster (z.B. Lieferantenerklärung für Waren ohne Ursprung, Lieferantenerklärungen für den Warenverkehr mit der </a:t>
            </a:r>
            <a:r>
              <a:rPr lang="de-DE" sz="4000" b="1" i="0" dirty="0">
                <a:solidFill>
                  <a:srgbClr val="444444"/>
                </a:solidFill>
                <a:effectLst/>
                <a:latin typeface="Titilium Web"/>
              </a:rPr>
              <a:t>Türkei</a:t>
            </a:r>
            <a:r>
              <a:rPr lang="de-DE" sz="4000" b="0" i="0" dirty="0">
                <a:solidFill>
                  <a:srgbClr val="444444"/>
                </a:solidFill>
                <a:effectLst/>
                <a:latin typeface="Titilium Web"/>
              </a:rPr>
              <a:t>, dem </a:t>
            </a:r>
            <a:r>
              <a:rPr lang="de-DE" sz="4000" b="1" i="0" dirty="0">
                <a:solidFill>
                  <a:srgbClr val="444444"/>
                </a:solidFill>
                <a:effectLst/>
                <a:latin typeface="Titilium Web"/>
              </a:rPr>
              <a:t>Vereinigten Königreich</a:t>
            </a:r>
            <a:r>
              <a:rPr lang="de-DE" sz="4000" b="0" i="0" dirty="0">
                <a:solidFill>
                  <a:srgbClr val="444444"/>
                </a:solidFill>
                <a:effectLst/>
                <a:latin typeface="Titilium Web"/>
              </a:rPr>
              <a:t>, </a:t>
            </a:r>
            <a:r>
              <a:rPr lang="de-DE" sz="4000" b="1" i="0" dirty="0">
                <a:solidFill>
                  <a:srgbClr val="444444"/>
                </a:solidFill>
                <a:effectLst/>
                <a:latin typeface="Titilium Web"/>
              </a:rPr>
              <a:t>Maghreb-Staaten</a:t>
            </a:r>
            <a:r>
              <a:rPr lang="de-DE" sz="4000" b="0" i="0" dirty="0">
                <a:solidFill>
                  <a:srgbClr val="444444"/>
                </a:solidFill>
                <a:effectLst/>
                <a:latin typeface="Titilium Web"/>
              </a:rPr>
              <a:t> (Algerien, Marokko, Tunesien), </a:t>
            </a:r>
            <a:r>
              <a:rPr lang="de-DE" sz="4000" b="1" i="0" dirty="0">
                <a:solidFill>
                  <a:srgbClr val="444444"/>
                </a:solidFill>
                <a:effectLst/>
                <a:latin typeface="Titilium Web"/>
              </a:rPr>
              <a:t>Japan</a:t>
            </a:r>
            <a:r>
              <a:rPr lang="de-DE" sz="4000" b="0" i="0" dirty="0">
                <a:solidFill>
                  <a:srgbClr val="444444"/>
                </a:solidFill>
                <a:effectLst/>
                <a:latin typeface="Titilium Web"/>
              </a:rPr>
              <a:t>, </a:t>
            </a:r>
            <a:r>
              <a:rPr lang="de-DE" sz="4000" b="1" i="0" dirty="0">
                <a:solidFill>
                  <a:srgbClr val="444444"/>
                </a:solidFill>
                <a:effectLst/>
                <a:latin typeface="Titilium Web"/>
              </a:rPr>
              <a:t>Kanada</a:t>
            </a:r>
            <a:r>
              <a:rPr lang="de-DE" sz="4000" b="0" i="0" dirty="0">
                <a:solidFill>
                  <a:srgbClr val="444444"/>
                </a:solidFill>
                <a:effectLst/>
                <a:latin typeface="Titilium Web"/>
              </a:rPr>
              <a:t>, etc.) finden Sie zudem auf der Seite des </a:t>
            </a:r>
            <a:r>
              <a:rPr lang="de-DE" sz="4000" b="0" i="0" u="none" strike="noStrike" dirty="0">
                <a:solidFill>
                  <a:srgbClr val="0091D4"/>
                </a:solidFill>
                <a:effectLst/>
                <a:latin typeface="Titilium Web"/>
                <a:hlinkClick r:id="rId6" tooltip="Zoll Muster/Vorlage Lieferantenerklärung"/>
              </a:rPr>
              <a:t>Zolls</a:t>
            </a:r>
            <a:r>
              <a:rPr lang="de-DE" sz="4000" b="0" i="0" dirty="0">
                <a:solidFill>
                  <a:srgbClr val="444444"/>
                </a:solidFill>
                <a:effectLst/>
                <a:latin typeface="Titilium Web"/>
              </a:rPr>
              <a:t>.</a:t>
            </a:r>
          </a:p>
          <a:p>
            <a:pPr algn="l"/>
            <a:r>
              <a:rPr lang="de-DE" sz="4000" b="0" i="0" dirty="0">
                <a:solidFill>
                  <a:srgbClr val="444444"/>
                </a:solidFill>
                <a:effectLst/>
                <a:latin typeface="Titilium Web"/>
              </a:rPr>
              <a:t>‎Wir beraten Sie zu allen Fragen rund um die </a:t>
            </a:r>
            <a:r>
              <a:rPr lang="de-DE" sz="4000" b="1" i="0" dirty="0">
                <a:solidFill>
                  <a:srgbClr val="444444"/>
                </a:solidFill>
                <a:effectLst/>
                <a:latin typeface="Titilium Web"/>
              </a:rPr>
              <a:t>Lieferantenerklärung</a:t>
            </a:r>
            <a:r>
              <a:rPr lang="de-DE" sz="4000" b="0" i="0" dirty="0">
                <a:solidFill>
                  <a:srgbClr val="444444"/>
                </a:solidFill>
                <a:effectLst/>
                <a:latin typeface="Titilium Web"/>
              </a:rPr>
              <a:t>, insbesondere im Hinblick auf das präferenzielle Ursprungsrecht. Erste umfassende Informationen zu den verschiedenen Arten von Lieferantenerklärungen, möglichen Zeiträumen von Langzeit-Lieferantenerklärungen, Aufbewahrungsfristen etc. bietet zudem die </a:t>
            </a:r>
            <a:r>
              <a:rPr lang="de-DE" sz="4000" b="0" i="0" u="none" strike="noStrike" dirty="0">
                <a:solidFill>
                  <a:srgbClr val="0091D4"/>
                </a:solidFill>
                <a:effectLst/>
                <a:latin typeface="Titilium Web"/>
                <a:hlinkClick r:id="rId7" tooltip="Zoll"/>
              </a:rPr>
              <a:t>Website des Zolls</a:t>
            </a:r>
            <a:r>
              <a:rPr lang="de-DE" sz="4000" b="0" i="0" dirty="0">
                <a:solidFill>
                  <a:srgbClr val="444444"/>
                </a:solidFill>
                <a:effectLst/>
                <a:latin typeface="Titilium Web"/>
              </a:rPr>
              <a:t>.</a:t>
            </a:r>
          </a:p>
          <a:p>
            <a:pPr algn="l"/>
            <a:r>
              <a:rPr lang="de-DE" sz="4000" b="1" i="0" dirty="0">
                <a:solidFill>
                  <a:srgbClr val="444444"/>
                </a:solidFill>
                <a:effectLst/>
                <a:latin typeface="Titilium Web"/>
              </a:rPr>
              <a:t>Hinweis</a:t>
            </a:r>
            <a:endParaRPr lang="de-DE" sz="4000" b="0" i="0" dirty="0">
              <a:solidFill>
                <a:srgbClr val="444444"/>
              </a:solidFill>
              <a:effectLst/>
              <a:latin typeface="Titilium Web"/>
            </a:endParaRPr>
          </a:p>
          <a:p>
            <a:pPr algn="l">
              <a:buFont typeface="Arial" panose="020B0604020202020204" pitchFamily="34" charset="0"/>
              <a:buChar char="•"/>
            </a:pPr>
            <a:r>
              <a:rPr lang="de-DE" sz="4000" b="1" i="0" dirty="0">
                <a:solidFill>
                  <a:srgbClr val="333333"/>
                </a:solidFill>
                <a:effectLst/>
                <a:latin typeface="Titilium Web"/>
              </a:rPr>
              <a:t>Anführung neuer </a:t>
            </a:r>
            <a:r>
              <a:rPr lang="de-DE" sz="4000" b="1" i="0" dirty="0" err="1">
                <a:solidFill>
                  <a:srgbClr val="333333"/>
                </a:solidFill>
                <a:effectLst/>
                <a:latin typeface="Titilium Web"/>
              </a:rPr>
              <a:t>Abkommenspartner</a:t>
            </a:r>
            <a:r>
              <a:rPr lang="de-DE" sz="4000" b="0" i="0" dirty="0">
                <a:solidFill>
                  <a:srgbClr val="333333"/>
                </a:solidFill>
                <a:effectLst/>
                <a:latin typeface="Titilium Web"/>
              </a:rPr>
              <a:t>: Die Nennung von </a:t>
            </a:r>
            <a:r>
              <a:rPr lang="de-DE" sz="4000" b="0" i="0" dirty="0" err="1">
                <a:solidFill>
                  <a:srgbClr val="333333"/>
                </a:solidFill>
                <a:effectLst/>
                <a:latin typeface="Titilium Web"/>
              </a:rPr>
              <a:t>Abkommenspartner</a:t>
            </a:r>
            <a:r>
              <a:rPr lang="de-DE" sz="4000" b="0" i="0" dirty="0">
                <a:solidFill>
                  <a:srgbClr val="333333"/>
                </a:solidFill>
                <a:effectLst/>
                <a:latin typeface="Titilium Web"/>
              </a:rPr>
              <a:t> setzt voraus, dass das Abkommen im Amtsblatt der EU veröffentlicht ist, selbst wenn darin die Anwendbarkeit erst ab einem späteren Zeitpunkt festgelegt ist. Denn erst ab dieser Veröffentlichung können die entsprechenden Ursprungsregeln geprüft und die Einhaltung dokumentiert werden.</a:t>
            </a:r>
          </a:p>
          <a:p>
            <a:pPr algn="l">
              <a:buFont typeface="Arial" panose="020B0604020202020204" pitchFamily="34" charset="0"/>
              <a:buChar char="•"/>
            </a:pPr>
            <a:r>
              <a:rPr lang="de-DE" sz="4000" b="1" i="0" dirty="0">
                <a:solidFill>
                  <a:srgbClr val="333333"/>
                </a:solidFill>
                <a:effectLst/>
                <a:latin typeface="Titilium Web"/>
              </a:rPr>
              <a:t>Japan</a:t>
            </a:r>
            <a:r>
              <a:rPr lang="de-DE" sz="4000" b="0" i="0" dirty="0">
                <a:solidFill>
                  <a:srgbClr val="333333"/>
                </a:solidFill>
                <a:effectLst/>
                <a:latin typeface="Titilium Web"/>
              </a:rPr>
              <a:t>: Die </a:t>
            </a:r>
            <a:r>
              <a:rPr lang="de-DE" sz="4000" b="0" i="0" dirty="0" err="1">
                <a:solidFill>
                  <a:srgbClr val="333333"/>
                </a:solidFill>
                <a:effectLst/>
                <a:latin typeface="Titilium Web"/>
              </a:rPr>
              <a:t>Generalzolldireketion</a:t>
            </a:r>
            <a:r>
              <a:rPr lang="de-DE" sz="4000" b="0" i="0" dirty="0">
                <a:solidFill>
                  <a:srgbClr val="333333"/>
                </a:solidFill>
                <a:effectLst/>
                <a:latin typeface="Titilium Web"/>
              </a:rPr>
              <a:t> hat darauf hingewiesen, dass auch die Codierung der verwendeten Ursprungskriterien auf der Lieferantenerklärung ergänzend zum vorgeschriebenen Wortlaut zulässig ist.</a:t>
            </a:r>
          </a:p>
          <a:p>
            <a:endParaRPr lang="de-DE" dirty="0"/>
          </a:p>
        </p:txBody>
      </p:sp>
      <p:sp>
        <p:nvSpPr>
          <p:cNvPr id="4" name="Textfeld 3">
            <a:extLst>
              <a:ext uri="{FF2B5EF4-FFF2-40B4-BE49-F238E27FC236}">
                <a16:creationId xmlns:a16="http://schemas.microsoft.com/office/drawing/2014/main" id="{BF0CEA15-0627-8AF2-B11C-F6BB49B9D560}"/>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Lieferantenerklärung</a:t>
            </a:r>
          </a:p>
        </p:txBody>
      </p:sp>
    </p:spTree>
    <p:extLst>
      <p:ext uri="{BB962C8B-B14F-4D97-AF65-F5344CB8AC3E}">
        <p14:creationId xmlns:p14="http://schemas.microsoft.com/office/powerpoint/2010/main" val="3851652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EDB3BC78-5505-9A9C-8A97-CE6A2358E715}"/>
              </a:ext>
            </a:extLst>
          </p:cNvPr>
          <p:cNvPicPr>
            <a:picLocks noGrp="1" noChangeAspect="1"/>
          </p:cNvPicPr>
          <p:nvPr>
            <p:ph idx="1"/>
          </p:nvPr>
        </p:nvPicPr>
        <p:blipFill>
          <a:blip r:embed="rId2"/>
          <a:stretch>
            <a:fillRect/>
          </a:stretch>
        </p:blipFill>
        <p:spPr>
          <a:xfrm>
            <a:off x="8817033" y="793473"/>
            <a:ext cx="2965642" cy="5230561"/>
          </a:xfrm>
        </p:spPr>
      </p:pic>
      <p:sp>
        <p:nvSpPr>
          <p:cNvPr id="7" name="Textfeld 6">
            <a:extLst>
              <a:ext uri="{FF2B5EF4-FFF2-40B4-BE49-F238E27FC236}">
                <a16:creationId xmlns:a16="http://schemas.microsoft.com/office/drawing/2014/main" id="{41CA604F-F3F3-A910-5A98-673F4EE4BC73}"/>
              </a:ext>
            </a:extLst>
          </p:cNvPr>
          <p:cNvSpPr txBox="1"/>
          <p:nvPr/>
        </p:nvSpPr>
        <p:spPr>
          <a:xfrm>
            <a:off x="409325" y="883477"/>
            <a:ext cx="8152784" cy="3416320"/>
          </a:xfrm>
          <a:prstGeom prst="rect">
            <a:avLst/>
          </a:prstGeom>
          <a:noFill/>
        </p:spPr>
        <p:txBody>
          <a:bodyPr wrap="square">
            <a:spAutoFit/>
          </a:bodyPr>
          <a:lstStyle/>
          <a:p>
            <a:r>
              <a:rPr lang="de-DE" dirty="0">
                <a:latin typeface="Titilium Web"/>
                <a:hlinkClick r:id="rId3">
                  <a:extLst>
                    <a:ext uri="{A12FA001-AC4F-418D-AE19-62706E023703}">
                      <ahyp:hlinkClr xmlns:ahyp="http://schemas.microsoft.com/office/drawing/2018/hyperlinkcolor" val="tx"/>
                    </a:ext>
                  </a:extLst>
                </a:hlinkClick>
              </a:rPr>
              <a:t>Unterschiedliche Arten:</a:t>
            </a:r>
          </a:p>
          <a:p>
            <a:endParaRPr lang="de-DE" dirty="0">
              <a:solidFill>
                <a:srgbClr val="0563C1"/>
              </a:solidFill>
              <a:latin typeface="Titilium Web"/>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de-DE" b="0" i="0" dirty="0">
                <a:solidFill>
                  <a:srgbClr val="333333"/>
                </a:solidFill>
                <a:effectLst/>
                <a:latin typeface="Titilium Web"/>
              </a:rPr>
              <a:t>Einzel-Lieferantenerklärung für Waren mit Präferenzursprungseigenschaft</a:t>
            </a:r>
          </a:p>
          <a:p>
            <a:pPr marL="285750" indent="-285750">
              <a:buFont typeface="Arial" panose="020B0604020202020204" pitchFamily="34" charset="0"/>
              <a:buChar char="•"/>
            </a:pPr>
            <a:r>
              <a:rPr lang="de-DE" b="0" i="0" dirty="0">
                <a:solidFill>
                  <a:srgbClr val="333333"/>
                </a:solidFill>
                <a:effectLst/>
                <a:latin typeface="Titilium Web"/>
              </a:rPr>
              <a:t>Langzeit-Lieferantenerklärung für Waren mit Präferenzursprungseigenschaft</a:t>
            </a:r>
          </a:p>
          <a:p>
            <a:pPr marL="285750" indent="-285750">
              <a:buFont typeface="Arial" panose="020B0604020202020204" pitchFamily="34" charset="0"/>
              <a:buChar char="•"/>
            </a:pPr>
            <a:r>
              <a:rPr lang="de-DE" b="0" i="0" dirty="0">
                <a:solidFill>
                  <a:srgbClr val="333333"/>
                </a:solidFill>
                <a:effectLst/>
                <a:latin typeface="Titilium Web"/>
              </a:rPr>
              <a:t>Einzel-Lieferantenerklärung für Waren ohne Präferenzursprungseigenschaft</a:t>
            </a:r>
            <a:endParaRPr lang="de-DE" dirty="0">
              <a:solidFill>
                <a:srgbClr val="333333"/>
              </a:solidFill>
              <a:latin typeface="Titilium Web"/>
            </a:endParaRPr>
          </a:p>
          <a:p>
            <a:pPr marL="285750" indent="-285750">
              <a:buFont typeface="Arial" panose="020B0604020202020204" pitchFamily="34" charset="0"/>
              <a:buChar char="•"/>
            </a:pPr>
            <a:r>
              <a:rPr lang="de-DE" b="0" i="0" dirty="0">
                <a:solidFill>
                  <a:srgbClr val="333333"/>
                </a:solidFill>
                <a:effectLst/>
                <a:latin typeface="Titilium Web"/>
              </a:rPr>
              <a:t>Langzeit-Lieferantenerklärung für Waren ohne Präferenzursprungseigenschaft</a:t>
            </a:r>
            <a:endParaRPr lang="de-DE" dirty="0">
              <a:latin typeface="Titilium Web"/>
              <a:hlinkClick r:id="rId3"/>
            </a:endParaRPr>
          </a:p>
          <a:p>
            <a:endParaRPr lang="de-DE" dirty="0">
              <a:latin typeface="Titilium Web"/>
              <a:hlinkClick r:id="rId3"/>
            </a:endParaRPr>
          </a:p>
          <a:p>
            <a:endParaRPr lang="de-DE" dirty="0">
              <a:latin typeface="Titilium Web"/>
              <a:hlinkClick r:id="rId3"/>
            </a:endParaRPr>
          </a:p>
          <a:p>
            <a:r>
              <a:rPr lang="de-DE" dirty="0">
                <a:latin typeface="Titilium Web"/>
                <a:hlinkClick r:id="rId3"/>
              </a:rPr>
              <a:t>https://www.zoll.de/DE/Fachthemen/Warenursprung-Praeferenzen/Praeferenzen/Lieferantenerklaerungen/Wortlaute-von-Lieferantenerklaerungen/wortlaute-von-lieferantenerklaerungen.html</a:t>
            </a:r>
            <a:endParaRPr lang="de-DE" dirty="0">
              <a:latin typeface="Titilium Web"/>
            </a:endParaRPr>
          </a:p>
          <a:p>
            <a:endParaRPr lang="de-DE" dirty="0"/>
          </a:p>
        </p:txBody>
      </p:sp>
      <p:sp>
        <p:nvSpPr>
          <p:cNvPr id="3" name="Textfeld 2">
            <a:extLst>
              <a:ext uri="{FF2B5EF4-FFF2-40B4-BE49-F238E27FC236}">
                <a16:creationId xmlns:a16="http://schemas.microsoft.com/office/drawing/2014/main" id="{7BA57BF7-C414-2A40-53B0-BEE002418072}"/>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Lieferantenerklärung</a:t>
            </a:r>
          </a:p>
        </p:txBody>
      </p:sp>
    </p:spTree>
    <p:extLst>
      <p:ext uri="{BB962C8B-B14F-4D97-AF65-F5344CB8AC3E}">
        <p14:creationId xmlns:p14="http://schemas.microsoft.com/office/powerpoint/2010/main" val="2727071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BC996C1-2756-1B50-3F18-4C5361F9464F}"/>
              </a:ext>
            </a:extLst>
          </p:cNvPr>
          <p:cNvPicPr>
            <a:picLocks noChangeAspect="1"/>
          </p:cNvPicPr>
          <p:nvPr/>
        </p:nvPicPr>
        <p:blipFill>
          <a:blip r:embed="rId2"/>
          <a:stretch>
            <a:fillRect/>
          </a:stretch>
        </p:blipFill>
        <p:spPr>
          <a:xfrm>
            <a:off x="4081133" y="858553"/>
            <a:ext cx="3754998" cy="5303153"/>
          </a:xfrm>
          <a:prstGeom prst="rect">
            <a:avLst/>
          </a:prstGeom>
        </p:spPr>
      </p:pic>
      <p:pic>
        <p:nvPicPr>
          <p:cNvPr id="6" name="Grafik 5">
            <a:extLst>
              <a:ext uri="{FF2B5EF4-FFF2-40B4-BE49-F238E27FC236}">
                <a16:creationId xmlns:a16="http://schemas.microsoft.com/office/drawing/2014/main" id="{3739193B-7DEA-4BDC-DAB2-FD8D61C90D31}"/>
              </a:ext>
            </a:extLst>
          </p:cNvPr>
          <p:cNvPicPr>
            <a:picLocks noChangeAspect="1"/>
          </p:cNvPicPr>
          <p:nvPr/>
        </p:nvPicPr>
        <p:blipFill>
          <a:blip r:embed="rId3"/>
          <a:stretch>
            <a:fillRect/>
          </a:stretch>
        </p:blipFill>
        <p:spPr>
          <a:xfrm>
            <a:off x="8346019" y="858553"/>
            <a:ext cx="3681907" cy="5298472"/>
          </a:xfrm>
          <a:prstGeom prst="rect">
            <a:avLst/>
          </a:prstGeom>
        </p:spPr>
      </p:pic>
      <p:sp>
        <p:nvSpPr>
          <p:cNvPr id="3" name="Textfeld 2">
            <a:extLst>
              <a:ext uri="{FF2B5EF4-FFF2-40B4-BE49-F238E27FC236}">
                <a16:creationId xmlns:a16="http://schemas.microsoft.com/office/drawing/2014/main" id="{11EFCE93-59EA-4BFC-ADF7-9631F325396D}"/>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Lieferantenerklärung</a:t>
            </a:r>
          </a:p>
        </p:txBody>
      </p:sp>
      <p:sp>
        <p:nvSpPr>
          <p:cNvPr id="8" name="Textfeld 7">
            <a:extLst>
              <a:ext uri="{FF2B5EF4-FFF2-40B4-BE49-F238E27FC236}">
                <a16:creationId xmlns:a16="http://schemas.microsoft.com/office/drawing/2014/main" id="{CA70C258-AD1A-F404-0E11-3A1CF481D668}"/>
              </a:ext>
            </a:extLst>
          </p:cNvPr>
          <p:cNvSpPr txBox="1"/>
          <p:nvPr/>
        </p:nvSpPr>
        <p:spPr>
          <a:xfrm>
            <a:off x="720435" y="1579418"/>
            <a:ext cx="3153295" cy="1477328"/>
          </a:xfrm>
          <a:prstGeom prst="rect">
            <a:avLst/>
          </a:prstGeom>
          <a:noFill/>
        </p:spPr>
        <p:txBody>
          <a:bodyPr wrap="square" rtlCol="0">
            <a:spAutoFit/>
          </a:bodyPr>
          <a:lstStyle/>
          <a:p>
            <a:r>
              <a:rPr lang="de-DE" dirty="0"/>
              <a:t>Merke </a:t>
            </a:r>
            <a:r>
              <a:rPr lang="de-DE" sz="1800" b="0" i="0" dirty="0">
                <a:solidFill>
                  <a:srgbClr val="333333"/>
                </a:solidFill>
                <a:effectLst/>
                <a:highlight>
                  <a:srgbClr val="FFFF00"/>
                </a:highlight>
                <a:latin typeface="Titilium Web"/>
                <a:sym typeface="Wingdings" panose="05000000000000000000" pitchFamily="2" charset="2"/>
              </a:rPr>
              <a:t></a:t>
            </a:r>
            <a:endParaRPr lang="de-DE" dirty="0">
              <a:sym typeface="Wingdings" panose="05000000000000000000" pitchFamily="2" charset="2"/>
            </a:endParaRPr>
          </a:p>
          <a:p>
            <a:r>
              <a:rPr lang="de-DE" dirty="0">
                <a:sym typeface="Wingdings" panose="05000000000000000000" pitchFamily="2" charset="2"/>
              </a:rPr>
              <a:t>Dokument innerhalb der Mitgliedstaaten der Europäischen Union</a:t>
            </a:r>
          </a:p>
          <a:p>
            <a:endParaRPr lang="de-DE" dirty="0">
              <a:highlight>
                <a:srgbClr val="FFFF00"/>
              </a:highlight>
            </a:endParaRPr>
          </a:p>
        </p:txBody>
      </p:sp>
    </p:spTree>
    <p:extLst>
      <p:ext uri="{BB962C8B-B14F-4D97-AF65-F5344CB8AC3E}">
        <p14:creationId xmlns:p14="http://schemas.microsoft.com/office/powerpoint/2010/main" val="482477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C5B5E61-CA97-FC4F-AA8D-A57B7C18DCCA}"/>
              </a:ext>
            </a:extLst>
          </p:cNvPr>
          <p:cNvSpPr>
            <a:spLocks noGrp="1"/>
          </p:cNvSpPr>
          <p:nvPr>
            <p:ph idx="1"/>
          </p:nvPr>
        </p:nvSpPr>
        <p:spPr>
          <a:xfrm>
            <a:off x="587197" y="1016520"/>
            <a:ext cx="10515600" cy="4351338"/>
          </a:xfrm>
        </p:spPr>
        <p:txBody>
          <a:bodyPr>
            <a:noAutofit/>
          </a:bodyPr>
          <a:lstStyle/>
          <a:p>
            <a:pPr marL="0" indent="0">
              <a:buNone/>
            </a:pPr>
            <a:r>
              <a:rPr lang="de-DE" sz="1400" dirty="0">
                <a:latin typeface="Titilium Web"/>
              </a:rPr>
              <a:t>Erklärung-IHK für Ursprungserzeugnisse der EU</a:t>
            </a:r>
          </a:p>
          <a:p>
            <a:pPr marL="0" indent="0">
              <a:buNone/>
            </a:pPr>
            <a:r>
              <a:rPr lang="de-DE" sz="1400" dirty="0">
                <a:latin typeface="Titilium Web"/>
              </a:rPr>
              <a:t>Diese Erklärung ist insbesondere für Unternehmen interessant, die keine Lieferantenerklärung gemäß Präferenzrecht abgeben können oder wollen, deren Produkte aber nach den nichtpräferenziellen Ursprungsregeln des UZK Ursprungserzeugnisse der EU oder eines Mitgliedstaates der EU sind. In Form der Langzeit-Erklärung kann beispielsweise der Ursprung Deutschland für bis zu 24 Monate erklärt werden. Eine Bescheinigung durch die IHK erfolgt bei Waren mit Ursprung EU nicht zwangsläufig.</a:t>
            </a:r>
          </a:p>
          <a:p>
            <a:pPr marL="0" indent="0">
              <a:buNone/>
            </a:pPr>
            <a:r>
              <a:rPr lang="de-DE" sz="1400" dirty="0">
                <a:latin typeface="Titilium Web"/>
              </a:rPr>
              <a:t>Erklärung-IHK für Ursprungserzeugnisse aus Drittlandswaren</a:t>
            </a:r>
          </a:p>
          <a:p>
            <a:pPr marL="0" indent="0">
              <a:buNone/>
            </a:pPr>
            <a:r>
              <a:rPr lang="de-DE" sz="1400" dirty="0">
                <a:latin typeface="Titilium Web"/>
              </a:rPr>
              <a:t>Die Erklärung-IHK kann auch für Drittlandswaren abgegeben werden, das heißt, wenn die Waren einen Ursprung außerhalb der EU haben. Falls die Erklärung-IHK als Vorpapier für ein Ursprungszeugnis verwendet werden soll, muss diese durch den für den Antragsteller zuständige IHK bescheinigt werden. Die Ursprungsbescheinigung durch die IHK erfolgt wie bei der Ausstellung eines Ursprungszeugnisses, d. h. der </a:t>
            </a:r>
            <a:r>
              <a:rPr lang="de-DE" sz="1400" dirty="0" err="1">
                <a:latin typeface="Titilium Web"/>
              </a:rPr>
              <a:t>Drittlandsursprung</a:t>
            </a:r>
            <a:r>
              <a:rPr lang="de-DE" sz="1400" dirty="0">
                <a:latin typeface="Titilium Web"/>
              </a:rPr>
              <a:t> ist durch geeignete Vorpapiere nachzuweisen. </a:t>
            </a:r>
          </a:p>
          <a:p>
            <a:pPr marL="0" indent="0" algn="l">
              <a:buNone/>
            </a:pPr>
            <a:r>
              <a:rPr lang="de-DE" sz="1400" dirty="0">
                <a:latin typeface="Titilium Web"/>
              </a:rPr>
              <a:t>Rückwirkende Erklärung-IHK</a:t>
            </a:r>
          </a:p>
          <a:p>
            <a:pPr marL="0" indent="0" algn="l">
              <a:buNone/>
            </a:pPr>
            <a:r>
              <a:rPr lang="de-DE" sz="1400" dirty="0">
                <a:latin typeface="Titilium Web"/>
              </a:rPr>
              <a:t>Die rückwirkende Ausstellung einer Erklärung-IHK ist auf ein Jahr beschränkt. Falls die Lieferung länger als ein Jahr ab dem Ausstellungsdatum zurückliegt, können nur Einzel-Erklärungen-IHK verwendet werden.</a:t>
            </a:r>
          </a:p>
          <a:p>
            <a:pPr marL="0" indent="0">
              <a:buNone/>
            </a:pPr>
            <a:r>
              <a:rPr lang="de-DE" sz="1400" dirty="0">
                <a:latin typeface="Titilium Web"/>
              </a:rPr>
              <a:t>Mit der (Langzeit-)Erklärung-IHK kann der </a:t>
            </a:r>
            <a:r>
              <a:rPr lang="de-DE" sz="1400" b="1" dirty="0">
                <a:latin typeface="Titilium Web"/>
              </a:rPr>
              <a:t>nichtpräferenzielle Ursprung</a:t>
            </a:r>
            <a:r>
              <a:rPr lang="de-DE" sz="1400" dirty="0">
                <a:latin typeface="Titilium Web"/>
              </a:rPr>
              <a:t> (</a:t>
            </a:r>
            <a:r>
              <a:rPr lang="de-DE" sz="1400" dirty="0">
                <a:latin typeface="Titilium Web"/>
                <a:hlinkClick r:id="rId2" tooltip="Zollkodex der Union (UZK)">
                  <a:extLst>
                    <a:ext uri="{A12FA001-AC4F-418D-AE19-62706E023703}">
                      <ahyp:hlinkClr xmlns:ahyp="http://schemas.microsoft.com/office/drawing/2018/hyperlinkcolor" val="tx"/>
                    </a:ext>
                  </a:extLst>
                </a:hlinkClick>
              </a:rPr>
              <a:t>Art. 59 bis 63 UZK</a:t>
            </a:r>
            <a:r>
              <a:rPr lang="de-DE" sz="1400" dirty="0">
                <a:latin typeface="Titilium Web"/>
              </a:rPr>
              <a:t>) einer Ware nachgewiesen werden. Die Erklärung kann auch als Vorpapier verwendet werden, wenn zum Beispiel ein Ursprungszeugnis bei der IHK beantragt werden soll.</a:t>
            </a:r>
          </a:p>
          <a:p>
            <a:pPr marL="0" indent="0">
              <a:buNone/>
            </a:pPr>
            <a:r>
              <a:rPr lang="de-DE" sz="1400" dirty="0">
                <a:latin typeface="Titilium Web"/>
              </a:rPr>
              <a:t>Die Erklärung kann von Unternehmen sowohl als Einzel-Erklärung als auch als Langzeit-Erklärung an Kunden abgegeben werden.</a:t>
            </a:r>
          </a:p>
          <a:p>
            <a:pPr marL="0" indent="0">
              <a:buNone/>
            </a:pPr>
            <a:endParaRPr lang="de-DE" sz="1400" dirty="0">
              <a:solidFill>
                <a:srgbClr val="0070C0"/>
              </a:solidFill>
              <a:latin typeface="Titilium Web"/>
            </a:endParaRPr>
          </a:p>
        </p:txBody>
      </p:sp>
      <p:sp>
        <p:nvSpPr>
          <p:cNvPr id="4" name="Textfeld 3">
            <a:extLst>
              <a:ext uri="{FF2B5EF4-FFF2-40B4-BE49-F238E27FC236}">
                <a16:creationId xmlns:a16="http://schemas.microsoft.com/office/drawing/2014/main" id="{C2C62656-B51B-BD99-7FB2-B125DA2A9C03}"/>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Erklärung IHK</a:t>
            </a:r>
          </a:p>
        </p:txBody>
      </p:sp>
    </p:spTree>
    <p:extLst>
      <p:ext uri="{BB962C8B-B14F-4D97-AF65-F5344CB8AC3E}">
        <p14:creationId xmlns:p14="http://schemas.microsoft.com/office/powerpoint/2010/main" val="1844560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25EFC5F-45BE-9C76-840F-24DDBBF57709}"/>
              </a:ext>
            </a:extLst>
          </p:cNvPr>
          <p:cNvPicPr>
            <a:picLocks noChangeAspect="1"/>
          </p:cNvPicPr>
          <p:nvPr/>
        </p:nvPicPr>
        <p:blipFill>
          <a:blip r:embed="rId2"/>
          <a:stretch>
            <a:fillRect/>
          </a:stretch>
        </p:blipFill>
        <p:spPr>
          <a:xfrm>
            <a:off x="1460455" y="948451"/>
            <a:ext cx="3499828" cy="4961097"/>
          </a:xfrm>
          <a:prstGeom prst="rect">
            <a:avLst/>
          </a:prstGeom>
        </p:spPr>
      </p:pic>
      <p:pic>
        <p:nvPicPr>
          <p:cNvPr id="6" name="Grafik 5">
            <a:extLst>
              <a:ext uri="{FF2B5EF4-FFF2-40B4-BE49-F238E27FC236}">
                <a16:creationId xmlns:a16="http://schemas.microsoft.com/office/drawing/2014/main" id="{FACB731D-7ED2-A079-B2C3-46D492E1C855}"/>
              </a:ext>
            </a:extLst>
          </p:cNvPr>
          <p:cNvPicPr>
            <a:picLocks noChangeAspect="1"/>
          </p:cNvPicPr>
          <p:nvPr/>
        </p:nvPicPr>
        <p:blipFill>
          <a:blip r:embed="rId3"/>
          <a:stretch>
            <a:fillRect/>
          </a:stretch>
        </p:blipFill>
        <p:spPr>
          <a:xfrm>
            <a:off x="5427238" y="1009374"/>
            <a:ext cx="3465759" cy="4900174"/>
          </a:xfrm>
          <a:prstGeom prst="rect">
            <a:avLst/>
          </a:prstGeom>
        </p:spPr>
      </p:pic>
      <p:sp>
        <p:nvSpPr>
          <p:cNvPr id="3" name="Textfeld 2">
            <a:extLst>
              <a:ext uri="{FF2B5EF4-FFF2-40B4-BE49-F238E27FC236}">
                <a16:creationId xmlns:a16="http://schemas.microsoft.com/office/drawing/2014/main" id="{40F7D581-CE7F-DC3D-3C20-4E4DA762D4C8}"/>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Erklärung IHK</a:t>
            </a:r>
          </a:p>
        </p:txBody>
      </p:sp>
    </p:spTree>
    <p:extLst>
      <p:ext uri="{BB962C8B-B14F-4D97-AF65-F5344CB8AC3E}">
        <p14:creationId xmlns:p14="http://schemas.microsoft.com/office/powerpoint/2010/main" val="3192936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95601-BD08-FE4F-3CE0-0304BAB066AD}"/>
              </a:ext>
            </a:extLst>
          </p:cNvPr>
          <p:cNvSpPr>
            <a:spLocks noGrp="1"/>
          </p:cNvSpPr>
          <p:nvPr>
            <p:ph type="title"/>
          </p:nvPr>
        </p:nvSpPr>
        <p:spPr/>
        <p:txBody>
          <a:bodyPr/>
          <a:lstStyle/>
          <a:p>
            <a:r>
              <a:rPr lang="de-DE" dirty="0"/>
              <a:t>Made in…</a:t>
            </a:r>
          </a:p>
        </p:txBody>
      </p:sp>
      <p:sp>
        <p:nvSpPr>
          <p:cNvPr id="3" name="Inhaltsplatzhalter 2">
            <a:extLst>
              <a:ext uri="{FF2B5EF4-FFF2-40B4-BE49-F238E27FC236}">
                <a16:creationId xmlns:a16="http://schemas.microsoft.com/office/drawing/2014/main" id="{51E15AC5-9486-7227-C63C-F8912BF6ECD5}"/>
              </a:ext>
            </a:extLst>
          </p:cNvPr>
          <p:cNvSpPr>
            <a:spLocks noGrp="1"/>
          </p:cNvSpPr>
          <p:nvPr>
            <p:ph idx="1"/>
          </p:nvPr>
        </p:nvSpPr>
        <p:spPr/>
        <p:txBody>
          <a:bodyPr/>
          <a:lstStyle/>
          <a:p>
            <a:pPr marL="0" indent="0">
              <a:buNone/>
            </a:pPr>
            <a:r>
              <a:rPr lang="de-DE" sz="2400" dirty="0"/>
              <a:t>In manchen Ländern auf der Verpackung vorgeschrieben</a:t>
            </a:r>
          </a:p>
          <a:p>
            <a:pPr marL="0" indent="0">
              <a:buNone/>
            </a:pPr>
            <a:r>
              <a:rPr lang="de-DE" sz="2400" dirty="0"/>
              <a:t>Welche?</a:t>
            </a:r>
          </a:p>
          <a:p>
            <a:pPr marL="0" indent="0">
              <a:buNone/>
            </a:pPr>
            <a:r>
              <a:rPr lang="de-DE" sz="2400" dirty="0"/>
              <a:t>NAVEX</a:t>
            </a:r>
          </a:p>
          <a:p>
            <a:pPr marL="0" indent="0">
              <a:buNone/>
            </a:pPr>
            <a:r>
              <a:rPr lang="de-DE" sz="2400" dirty="0"/>
              <a:t>Kundenvorgaben</a:t>
            </a:r>
          </a:p>
          <a:p>
            <a:pPr marL="0" indent="0">
              <a:buNone/>
            </a:pPr>
            <a:endParaRPr lang="de-DE" dirty="0"/>
          </a:p>
          <a:p>
            <a:pPr marL="0" indent="0">
              <a:buNone/>
            </a:pPr>
            <a:r>
              <a:rPr lang="de-DE" b="1" dirty="0"/>
              <a:t>Achtung: Etikett auf Ware mit den Angaben in der EDV abgleichen</a:t>
            </a:r>
          </a:p>
        </p:txBody>
      </p:sp>
      <p:sp>
        <p:nvSpPr>
          <p:cNvPr id="4" name="Textfeld 3">
            <a:extLst>
              <a:ext uri="{FF2B5EF4-FFF2-40B4-BE49-F238E27FC236}">
                <a16:creationId xmlns:a16="http://schemas.microsoft.com/office/drawing/2014/main" id="{81AF3ABF-50DF-2740-1D9F-97CAD52CE339}"/>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Made in …</a:t>
            </a:r>
          </a:p>
        </p:txBody>
      </p:sp>
    </p:spTree>
    <p:extLst>
      <p:ext uri="{BB962C8B-B14F-4D97-AF65-F5344CB8AC3E}">
        <p14:creationId xmlns:p14="http://schemas.microsoft.com/office/powerpoint/2010/main" val="425323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CA04B5B-6327-2277-AD6C-CEC03F104B4A}"/>
              </a:ext>
            </a:extLst>
          </p:cNvPr>
          <p:cNvSpPr>
            <a:spLocks noGrp="1"/>
          </p:cNvSpPr>
          <p:nvPr>
            <p:ph idx="1"/>
          </p:nvPr>
        </p:nvSpPr>
        <p:spPr>
          <a:xfrm>
            <a:off x="527858" y="994352"/>
            <a:ext cx="10515600" cy="4351338"/>
          </a:xfrm>
        </p:spPr>
        <p:txBody>
          <a:bodyPr/>
          <a:lstStyle/>
          <a:p>
            <a:pPr marL="0" indent="0">
              <a:buNone/>
            </a:pPr>
            <a:r>
              <a:rPr lang="de-DE" sz="2200" dirty="0"/>
              <a:t>Welche Auswirkungen haben die aktive oder passive Veredelung auf den Ursprung?</a:t>
            </a:r>
          </a:p>
          <a:p>
            <a:pPr marL="0" indent="0">
              <a:buNone/>
            </a:pPr>
            <a:endParaRPr lang="de-DE" sz="2200" dirty="0"/>
          </a:p>
          <a:p>
            <a:pPr marL="0" indent="0">
              <a:buNone/>
            </a:pPr>
            <a:r>
              <a:rPr lang="de-DE" sz="2200" dirty="0"/>
              <a:t>Welche Arbeiten wurden durchgeführt?</a:t>
            </a:r>
          </a:p>
          <a:p>
            <a:pPr marL="0" indent="0">
              <a:buNone/>
            </a:pPr>
            <a:r>
              <a:rPr lang="de-DE" sz="2200" dirty="0"/>
              <a:t>Wesentliche Be- oder Verarbeitung?</a:t>
            </a:r>
          </a:p>
          <a:p>
            <a:pPr marL="0" indent="0">
              <a:buNone/>
            </a:pPr>
            <a:r>
              <a:rPr lang="de-DE" sz="2200" dirty="0"/>
              <a:t>Neue Herstellungsstufe?</a:t>
            </a:r>
          </a:p>
          <a:p>
            <a:pPr marL="0" indent="0">
              <a:buNone/>
            </a:pPr>
            <a:r>
              <a:rPr lang="de-DE" sz="2200" dirty="0"/>
              <a:t>Anteil Vormaterial bzw. Vorprodukt?</a:t>
            </a:r>
          </a:p>
          <a:p>
            <a:pPr marL="0" indent="0">
              <a:buNone/>
            </a:pPr>
            <a:endParaRPr lang="de-DE" sz="2200" dirty="0"/>
          </a:p>
          <a:p>
            <a:pPr marL="0" indent="0">
              <a:buNone/>
            </a:pPr>
            <a:r>
              <a:rPr lang="de-DE" sz="2200" dirty="0"/>
              <a:t>Individuell klären und ggf. mit IHK oder Zoll besprechen.</a:t>
            </a:r>
          </a:p>
          <a:p>
            <a:pPr marL="0" indent="0">
              <a:buNone/>
            </a:pPr>
            <a:endParaRPr lang="de-DE" sz="2200" dirty="0"/>
          </a:p>
          <a:p>
            <a:pPr marL="0" indent="0">
              <a:buNone/>
            </a:pPr>
            <a:endParaRPr lang="de-DE" dirty="0"/>
          </a:p>
        </p:txBody>
      </p:sp>
      <p:sp>
        <p:nvSpPr>
          <p:cNvPr id="4" name="Textfeld 3">
            <a:extLst>
              <a:ext uri="{FF2B5EF4-FFF2-40B4-BE49-F238E27FC236}">
                <a16:creationId xmlns:a16="http://schemas.microsoft.com/office/drawing/2014/main" id="{4909A23A-9CD5-032F-E814-B5B66898F064}"/>
              </a:ext>
            </a:extLst>
          </p:cNvPr>
          <p:cNvSpPr txBox="1"/>
          <p:nvPr/>
        </p:nvSpPr>
        <p:spPr>
          <a:xfrm>
            <a:off x="2796997" y="255665"/>
            <a:ext cx="6096000" cy="369332"/>
          </a:xfrm>
          <a:prstGeom prst="rect">
            <a:avLst/>
          </a:prstGeom>
          <a:noFill/>
        </p:spPr>
        <p:txBody>
          <a:bodyPr wrap="square">
            <a:spAutoFit/>
          </a:bodyPr>
          <a:lstStyle/>
          <a:p>
            <a:pPr algn="ctr"/>
            <a:r>
              <a:rPr lang="de-DE" b="1" dirty="0">
                <a:solidFill>
                  <a:schemeClr val="bg1"/>
                </a:solidFill>
                <a:latin typeface="Titillium Web" panose="00000500000000000000" pitchFamily="2" charset="0"/>
              </a:rPr>
              <a:t>Auswirkung von Veredelungsverkehren</a:t>
            </a:r>
            <a:endParaRPr lang="de-DE" sz="1800" b="1" dirty="0">
              <a:solidFill>
                <a:schemeClr val="bg1"/>
              </a:solidFill>
              <a:latin typeface="Titillium Web" panose="00000500000000000000" pitchFamily="2" charset="0"/>
            </a:endParaRPr>
          </a:p>
        </p:txBody>
      </p:sp>
    </p:spTree>
    <p:extLst>
      <p:ext uri="{BB962C8B-B14F-4D97-AF65-F5344CB8AC3E}">
        <p14:creationId xmlns:p14="http://schemas.microsoft.com/office/powerpoint/2010/main" val="4089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8648B99-787C-6FB1-5BCD-81EBEF64DC63}"/>
              </a:ext>
            </a:extLst>
          </p:cNvPr>
          <p:cNvSpPr>
            <a:spLocks noGrp="1"/>
          </p:cNvSpPr>
          <p:nvPr>
            <p:ph idx="1"/>
          </p:nvPr>
        </p:nvSpPr>
        <p:spPr>
          <a:xfrm>
            <a:off x="587197" y="1099646"/>
            <a:ext cx="10515600" cy="4351338"/>
          </a:xfrm>
        </p:spPr>
        <p:txBody>
          <a:bodyPr>
            <a:normAutofit fontScale="62500" lnSpcReduction="20000"/>
          </a:bodyPr>
          <a:lstStyle/>
          <a:p>
            <a:pPr marL="0" indent="0" algn="l">
              <a:lnSpc>
                <a:spcPct val="120000"/>
              </a:lnSpc>
              <a:buNone/>
            </a:pPr>
            <a:r>
              <a:rPr lang="de-DE" sz="2200" i="0" dirty="0">
                <a:solidFill>
                  <a:srgbClr val="333333"/>
                </a:solidFill>
                <a:effectLst/>
              </a:rPr>
              <a:t>Zuständigkeit für die Annahme von Anträgen und die Erteilung von </a:t>
            </a:r>
            <a:r>
              <a:rPr lang="de-DE" sz="2200" i="0" dirty="0" err="1">
                <a:solidFill>
                  <a:srgbClr val="333333"/>
                </a:solidFill>
                <a:effectLst/>
              </a:rPr>
              <a:t>vUA</a:t>
            </a:r>
            <a:r>
              <a:rPr lang="de-DE" sz="2200" i="0" dirty="0">
                <a:solidFill>
                  <a:srgbClr val="333333"/>
                </a:solidFill>
                <a:effectLst/>
              </a:rPr>
              <a:t>-Entscheidungen in Deutschland</a:t>
            </a:r>
          </a:p>
          <a:p>
            <a:pPr marL="0" indent="0" algn="l">
              <a:lnSpc>
                <a:spcPct val="120000"/>
              </a:lnSpc>
              <a:buNone/>
            </a:pPr>
            <a:r>
              <a:rPr lang="de-DE" sz="2200" i="0" dirty="0">
                <a:solidFill>
                  <a:srgbClr val="333333"/>
                </a:solidFill>
                <a:effectLst/>
              </a:rPr>
              <a:t>Das Hauptzollamt Hannover ist grundsätzlich zuständig für die Entscheidung über:</a:t>
            </a:r>
          </a:p>
          <a:p>
            <a:pPr lvl="1">
              <a:lnSpc>
                <a:spcPct val="120000"/>
              </a:lnSpc>
            </a:pPr>
            <a:r>
              <a:rPr lang="de-DE" sz="2200" i="0" dirty="0">
                <a:solidFill>
                  <a:srgbClr val="333333"/>
                </a:solidFill>
                <a:effectLst/>
              </a:rPr>
              <a:t>den präferenziellen Ursprung und</a:t>
            </a:r>
          </a:p>
          <a:p>
            <a:pPr lvl="1">
              <a:lnSpc>
                <a:spcPct val="120000"/>
              </a:lnSpc>
            </a:pPr>
            <a:r>
              <a:rPr lang="de-DE" sz="2200" i="0" dirty="0">
                <a:solidFill>
                  <a:srgbClr val="333333"/>
                </a:solidFill>
                <a:effectLst/>
              </a:rPr>
              <a:t>den nichtpräferenziellen Ursprung, wenn die Be- oder Verarbeitung außerhalb der EU erfolgt ist oder wenn es sich um Waren handelt, für die gemeinsame Marktorganisationen bestehen, nach denen die Gewährung von Leistungen von der Bestimmung des nichtpräferenziellen Ursprungs abhängt.</a:t>
            </a:r>
          </a:p>
          <a:p>
            <a:pPr marL="0" indent="0" algn="l">
              <a:lnSpc>
                <a:spcPct val="120000"/>
              </a:lnSpc>
              <a:buNone/>
            </a:pPr>
            <a:r>
              <a:rPr lang="de-DE" sz="2200" i="0" dirty="0">
                <a:solidFill>
                  <a:srgbClr val="333333"/>
                </a:solidFill>
                <a:effectLst/>
              </a:rPr>
              <a:t>Kontaktdaten:</a:t>
            </a:r>
          </a:p>
          <a:p>
            <a:pPr marL="0" indent="0" algn="l">
              <a:lnSpc>
                <a:spcPct val="120000"/>
              </a:lnSpc>
              <a:spcBef>
                <a:spcPts val="0"/>
              </a:spcBef>
              <a:buNone/>
            </a:pPr>
            <a:r>
              <a:rPr lang="de-DE" sz="2200" i="0" dirty="0">
                <a:solidFill>
                  <a:srgbClr val="333333"/>
                </a:solidFill>
                <a:effectLst/>
              </a:rPr>
              <a:t>Hauptzollamt Hannover</a:t>
            </a:r>
            <a:br>
              <a:rPr lang="de-DE" sz="2200" i="0" dirty="0">
                <a:solidFill>
                  <a:srgbClr val="333333"/>
                </a:solidFill>
                <a:effectLst/>
              </a:rPr>
            </a:br>
            <a:r>
              <a:rPr lang="de-DE" sz="2200" i="0" dirty="0">
                <a:solidFill>
                  <a:srgbClr val="333333"/>
                </a:solidFill>
                <a:effectLst/>
              </a:rPr>
              <a:t>Arbeitsbereich Verbindliche Ursprungsauskünfte</a:t>
            </a:r>
          </a:p>
          <a:p>
            <a:pPr marL="0" indent="0" algn="l">
              <a:lnSpc>
                <a:spcPct val="120000"/>
              </a:lnSpc>
              <a:spcBef>
                <a:spcPts val="0"/>
              </a:spcBef>
              <a:buNone/>
            </a:pPr>
            <a:r>
              <a:rPr lang="de-DE" sz="2200" i="0" dirty="0" err="1">
                <a:solidFill>
                  <a:srgbClr val="333333"/>
                </a:solidFill>
                <a:effectLst/>
              </a:rPr>
              <a:t>Waterloostraße</a:t>
            </a:r>
            <a:r>
              <a:rPr lang="de-DE" sz="2200" i="0" dirty="0">
                <a:solidFill>
                  <a:srgbClr val="333333"/>
                </a:solidFill>
                <a:effectLst/>
              </a:rPr>
              <a:t> 5</a:t>
            </a:r>
            <a:br>
              <a:rPr lang="de-DE" sz="2200" i="0" dirty="0">
                <a:solidFill>
                  <a:srgbClr val="333333"/>
                </a:solidFill>
                <a:effectLst/>
              </a:rPr>
            </a:br>
            <a:r>
              <a:rPr lang="de-DE" sz="2200" i="0" dirty="0">
                <a:solidFill>
                  <a:srgbClr val="333333"/>
                </a:solidFill>
                <a:effectLst/>
              </a:rPr>
              <a:t>30169 Hannover</a:t>
            </a:r>
          </a:p>
          <a:p>
            <a:pPr marL="0" indent="0" algn="l">
              <a:lnSpc>
                <a:spcPct val="120000"/>
              </a:lnSpc>
              <a:buNone/>
            </a:pPr>
            <a:r>
              <a:rPr lang="de-DE" sz="2200" i="0" dirty="0">
                <a:solidFill>
                  <a:srgbClr val="333333"/>
                </a:solidFill>
                <a:effectLst/>
              </a:rPr>
              <a:t>Telefon: 0511 101-2480</a:t>
            </a:r>
            <a:br>
              <a:rPr lang="de-DE" sz="2200" i="0" dirty="0">
                <a:solidFill>
                  <a:srgbClr val="333333"/>
                </a:solidFill>
                <a:effectLst/>
              </a:rPr>
            </a:br>
            <a:br>
              <a:rPr lang="de-DE" sz="2200" i="0" dirty="0">
                <a:solidFill>
                  <a:srgbClr val="333333"/>
                </a:solidFill>
                <a:effectLst/>
              </a:rPr>
            </a:br>
            <a:r>
              <a:rPr lang="de-DE" sz="2200" i="0" dirty="0">
                <a:solidFill>
                  <a:srgbClr val="333333"/>
                </a:solidFill>
                <a:effectLst/>
              </a:rPr>
              <a:t>E-Mail: </a:t>
            </a:r>
            <a:r>
              <a:rPr lang="de-DE" sz="2200" i="0" u="none" strike="noStrike" dirty="0">
                <a:solidFill>
                  <a:srgbClr val="2D6F9E"/>
                </a:solidFill>
                <a:effectLst/>
                <a:hlinkClick r:id="rId2" tooltip="Öffnet E-Mail-Programm im neuen Fenster: poststelle.vzta-hza-hannover@zoll.bund.de"/>
              </a:rPr>
              <a:t>poststelle.vzta-hza-hannover@zoll.bund.de</a:t>
            </a:r>
            <a:endParaRPr lang="de-DE" sz="2200" i="0" dirty="0">
              <a:solidFill>
                <a:srgbClr val="333333"/>
              </a:solidFill>
              <a:effectLst/>
            </a:endParaRPr>
          </a:p>
          <a:p>
            <a:pPr marL="0" indent="0" algn="l">
              <a:lnSpc>
                <a:spcPct val="120000"/>
              </a:lnSpc>
              <a:buNone/>
            </a:pPr>
            <a:r>
              <a:rPr lang="de-DE" sz="2200" i="0" dirty="0">
                <a:solidFill>
                  <a:srgbClr val="333333"/>
                </a:solidFill>
                <a:effectLst/>
              </a:rPr>
              <a:t>Die örtlich zuständigen Industrie- und Handelskammern erteilen </a:t>
            </a:r>
            <a:r>
              <a:rPr lang="de-DE" sz="2200" i="0" dirty="0" err="1">
                <a:solidFill>
                  <a:srgbClr val="333333"/>
                </a:solidFill>
                <a:effectLst/>
              </a:rPr>
              <a:t>vUA</a:t>
            </a:r>
            <a:r>
              <a:rPr lang="de-DE" sz="2200" i="0" dirty="0">
                <a:solidFill>
                  <a:srgbClr val="333333"/>
                </a:solidFill>
                <a:effectLst/>
              </a:rPr>
              <a:t>-Entscheidungen über den nichtpräferenziellen Ursprung von Waren, die in der Europäischen Union vollständig gewonnen oder hergestellt bzw. </a:t>
            </a:r>
            <a:r>
              <a:rPr lang="de-DE" sz="2200" i="0" dirty="0" err="1">
                <a:solidFill>
                  <a:srgbClr val="333333"/>
                </a:solidFill>
                <a:effectLst/>
              </a:rPr>
              <a:t>be</a:t>
            </a:r>
            <a:r>
              <a:rPr lang="de-DE" sz="2200" i="0" dirty="0">
                <a:solidFill>
                  <a:srgbClr val="333333"/>
                </a:solidFill>
                <a:effectLst/>
              </a:rPr>
              <a:t>- oder verarbeitet werden.</a:t>
            </a:r>
          </a:p>
          <a:p>
            <a:endParaRPr lang="de-DE" dirty="0"/>
          </a:p>
        </p:txBody>
      </p:sp>
      <p:sp>
        <p:nvSpPr>
          <p:cNvPr id="4" name="Textfeld 3">
            <a:extLst>
              <a:ext uri="{FF2B5EF4-FFF2-40B4-BE49-F238E27FC236}">
                <a16:creationId xmlns:a16="http://schemas.microsoft.com/office/drawing/2014/main" id="{5A6DDFD2-821E-7378-0F33-CA0F3547331A}"/>
              </a:ext>
            </a:extLst>
          </p:cNvPr>
          <p:cNvSpPr txBox="1"/>
          <p:nvPr/>
        </p:nvSpPr>
        <p:spPr>
          <a:xfrm>
            <a:off x="2796997" y="255665"/>
            <a:ext cx="6096000" cy="369332"/>
          </a:xfrm>
          <a:prstGeom prst="rect">
            <a:avLst/>
          </a:prstGeom>
          <a:noFill/>
        </p:spPr>
        <p:txBody>
          <a:bodyPr wrap="square">
            <a:spAutoFit/>
          </a:bodyPr>
          <a:lstStyle/>
          <a:p>
            <a:pPr algn="ctr"/>
            <a:r>
              <a:rPr lang="de-DE" b="1" dirty="0">
                <a:solidFill>
                  <a:schemeClr val="bg1"/>
                </a:solidFill>
                <a:latin typeface="Titillium Web" panose="00000500000000000000" pitchFamily="2" charset="0"/>
              </a:rPr>
              <a:t>Verbindliche Ursprungsauskünfte (</a:t>
            </a:r>
            <a:r>
              <a:rPr lang="de-DE" b="1" dirty="0" err="1">
                <a:solidFill>
                  <a:schemeClr val="bg1"/>
                </a:solidFill>
                <a:latin typeface="Titillium Web" panose="00000500000000000000" pitchFamily="2" charset="0"/>
              </a:rPr>
              <a:t>vUA</a:t>
            </a:r>
            <a:r>
              <a:rPr lang="de-DE" b="1" dirty="0">
                <a:solidFill>
                  <a:schemeClr val="bg1"/>
                </a:solidFill>
                <a:latin typeface="Titillium Web" panose="00000500000000000000" pitchFamily="2" charset="0"/>
              </a:rPr>
              <a:t>-Entscheidungen)</a:t>
            </a:r>
            <a:endParaRPr lang="de-DE" sz="1800" b="1" dirty="0">
              <a:solidFill>
                <a:schemeClr val="bg1"/>
              </a:solidFill>
              <a:latin typeface="Titillium Web" panose="00000500000000000000" pitchFamily="2" charset="0"/>
            </a:endParaRPr>
          </a:p>
        </p:txBody>
      </p:sp>
    </p:spTree>
    <p:extLst>
      <p:ext uri="{BB962C8B-B14F-4D97-AF65-F5344CB8AC3E}">
        <p14:creationId xmlns:p14="http://schemas.microsoft.com/office/powerpoint/2010/main" val="3333917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765F8-1238-E925-4DDF-F37BCA251C49}"/>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9C7FE5E5-DBCF-4721-74BA-EE2F485B4CA1}"/>
              </a:ext>
            </a:extLst>
          </p:cNvPr>
          <p:cNvSpPr>
            <a:spLocks noGrp="1"/>
          </p:cNvSpPr>
          <p:nvPr>
            <p:ph idx="1"/>
          </p:nvPr>
        </p:nvSpPr>
        <p:spPr>
          <a:xfrm>
            <a:off x="568729" y="902441"/>
            <a:ext cx="10515600" cy="5394449"/>
          </a:xfrm>
        </p:spPr>
        <p:txBody>
          <a:bodyPr>
            <a:normAutofit lnSpcReduction="10000"/>
          </a:bodyPr>
          <a:lstStyle/>
          <a:p>
            <a:pPr marL="0" indent="0">
              <a:buNone/>
            </a:pPr>
            <a:r>
              <a:rPr lang="de-DE" sz="1100" b="1" dirty="0">
                <a:solidFill>
                  <a:srgbClr val="0070C0"/>
                </a:solidFill>
                <a:effectLst>
                  <a:outerShdw blurRad="38100" dist="38100" dir="2700000" algn="tl">
                    <a:srgbClr val="000000">
                      <a:alpha val="43137"/>
                    </a:srgbClr>
                  </a:outerShdw>
                </a:effectLst>
              </a:rPr>
              <a:t> </a:t>
            </a:r>
            <a:endParaRPr lang="de-DE" sz="1400" b="1" dirty="0">
              <a:ea typeface="+mj-ea"/>
              <a:cs typeface="+mj-cs"/>
            </a:endParaRPr>
          </a:p>
          <a:p>
            <a:r>
              <a:rPr lang="de-DE" sz="1800" b="1" dirty="0">
                <a:latin typeface="Titilium Web"/>
                <a:ea typeface="+mj-ea"/>
                <a:cs typeface="+mj-cs"/>
              </a:rPr>
              <a:t>COMESA führt das elektronische Ursprungszeugnis ein. Eswatini, Malawi und Sambia haben mit der Einführung des elektronischen Zertifikats begonnen.</a:t>
            </a:r>
          </a:p>
          <a:p>
            <a:r>
              <a:rPr lang="de-DE" sz="1800" b="1" dirty="0">
                <a:latin typeface="Titilium Web"/>
                <a:ea typeface="+mj-ea"/>
                <a:cs typeface="+mj-cs"/>
              </a:rPr>
              <a:t>Exporte nach Japan von Januar bis November 2024 um 7,5 % gegenüber dem Vorjahreszeitraum gestiegen.</a:t>
            </a:r>
          </a:p>
          <a:p>
            <a:r>
              <a:rPr lang="de-DE" sz="1800" b="1" dirty="0">
                <a:latin typeface="Titilium Web"/>
                <a:ea typeface="+mj-ea"/>
                <a:cs typeface="+mj-cs"/>
              </a:rPr>
              <a:t>Diagonale Ursprungskumulierung - Neue Matrix die Europäische Kommission hat eine neue Matrix zur Pan-Europa-Mittelmeer-Kumulierung veröffentlicht.</a:t>
            </a:r>
          </a:p>
          <a:p>
            <a:r>
              <a:rPr lang="de-DE" sz="1800" b="1" dirty="0">
                <a:latin typeface="Titilium Web"/>
                <a:ea typeface="+mj-ea"/>
                <a:cs typeface="+mj-cs"/>
              </a:rPr>
              <a:t>Kosovo unterzeichnet Freihandelsabkommen mit EFTA-Staaten: Kosovo hat mit Island, Norwegen, Liechtenstein und der Schweiz ein Freihandelsabkommen unterzeichnet.</a:t>
            </a:r>
          </a:p>
          <a:p>
            <a:r>
              <a:rPr lang="de-DE" sz="1800" b="1" i="0" dirty="0">
                <a:solidFill>
                  <a:srgbClr val="242424"/>
                </a:solidFill>
                <a:effectLst/>
                <a:latin typeface="Titilium Web"/>
              </a:rPr>
              <a:t>Antidumping - Schrauben ohne Kopf mit Ursprung in China. Die Europäische Kommission ordnet die zollamtliche Erfassung der betroffenen Waren an. Seit Oktober 2024 führt sie eine Antidumpinguntersuchung durch. </a:t>
            </a:r>
          </a:p>
          <a:p>
            <a:r>
              <a:rPr lang="de-DE" sz="1800" b="1" dirty="0">
                <a:latin typeface="Titilium Web"/>
              </a:rPr>
              <a:t>Einfuhrverbote für Fleisch aus Deutschland. Immer mehr Länder verbieten oder beschränken die Einfuhr von Rindern, Schweinen und Schafen. Grund ist ein Ausbruch der Maul- und Klauenseuche in Brandenburg.</a:t>
            </a:r>
          </a:p>
          <a:p>
            <a:r>
              <a:rPr lang="de-DE" sz="1800" b="1" dirty="0">
                <a:latin typeface="Titilium Web"/>
              </a:rPr>
              <a:t>USA verhängen Zölle auf Waren aus Mexiko. Ursprünglich sollten zum 4. Februar 2025 Einfuhrzölle in Höhe von 25 Prozent auf mexikanische Einfuhren verhängt werden. Nun wird die Einführung vorerst um einen Monat verschoben.</a:t>
            </a:r>
          </a:p>
          <a:p>
            <a:endParaRPr lang="de-DE" sz="1400" b="1" dirty="0">
              <a:latin typeface="Titilium Web"/>
            </a:endParaRPr>
          </a:p>
          <a:p>
            <a:r>
              <a:rPr lang="de-DE" sz="1400" b="1" dirty="0">
                <a:latin typeface="Titilium Web"/>
              </a:rPr>
              <a:t>……</a:t>
            </a:r>
          </a:p>
        </p:txBody>
      </p:sp>
      <p:sp>
        <p:nvSpPr>
          <p:cNvPr id="7" name="Textfeld 6">
            <a:extLst>
              <a:ext uri="{FF2B5EF4-FFF2-40B4-BE49-F238E27FC236}">
                <a16:creationId xmlns:a16="http://schemas.microsoft.com/office/drawing/2014/main" id="{778A1649-8059-BA6D-A341-DBA962547FB2}"/>
              </a:ext>
            </a:extLst>
          </p:cNvPr>
          <p:cNvSpPr txBox="1"/>
          <p:nvPr/>
        </p:nvSpPr>
        <p:spPr>
          <a:xfrm>
            <a:off x="2834059" y="279866"/>
            <a:ext cx="6891831"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Neuigkeiten und Beispiele von Auswirkungen des Ursprungs</a:t>
            </a:r>
          </a:p>
        </p:txBody>
      </p:sp>
    </p:spTree>
    <p:extLst>
      <p:ext uri="{BB962C8B-B14F-4D97-AF65-F5344CB8AC3E}">
        <p14:creationId xmlns:p14="http://schemas.microsoft.com/office/powerpoint/2010/main" val="3440781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2843BD-D1AC-83EF-6CD0-37EFF23AD172}"/>
              </a:ext>
            </a:extLst>
          </p:cNvPr>
          <p:cNvSpPr>
            <a:spLocks noGrp="1"/>
          </p:cNvSpPr>
          <p:nvPr>
            <p:ph type="title"/>
          </p:nvPr>
        </p:nvSpPr>
        <p:spPr>
          <a:xfrm>
            <a:off x="838200" y="833966"/>
            <a:ext cx="10515600" cy="4004041"/>
          </a:xfrm>
        </p:spPr>
        <p:txBody>
          <a:bodyPr>
            <a:normAutofit/>
          </a:bodyPr>
          <a:lstStyle/>
          <a:p>
            <a:pPr>
              <a:lnSpc>
                <a:spcPct val="100000"/>
              </a:lnSpc>
            </a:pPr>
            <a:r>
              <a:rPr lang="de-DE" sz="2500" dirty="0">
                <a:solidFill>
                  <a:srgbClr val="333333"/>
                </a:solidFill>
                <a:latin typeface="Titilium Web"/>
              </a:rPr>
              <a:t>Falsche Ursprungsangaben können </a:t>
            </a:r>
            <a:br>
              <a:rPr lang="de-DE" sz="2500" dirty="0">
                <a:solidFill>
                  <a:srgbClr val="333333"/>
                </a:solidFill>
                <a:latin typeface="Titilium Web"/>
              </a:rPr>
            </a:br>
            <a:r>
              <a:rPr lang="de-DE" sz="2500" dirty="0">
                <a:solidFill>
                  <a:srgbClr val="333333"/>
                </a:solidFill>
                <a:latin typeface="Titilium Web"/>
              </a:rPr>
              <a:t>s</a:t>
            </a:r>
            <a:r>
              <a:rPr lang="de-DE" sz="2500" b="0" i="0" dirty="0">
                <a:solidFill>
                  <a:srgbClr val="333333"/>
                </a:solidFill>
                <a:effectLst/>
                <a:latin typeface="Titilium Web"/>
              </a:rPr>
              <a:t>teuerrechtliche</a:t>
            </a:r>
            <a:br>
              <a:rPr lang="de-DE" sz="2500" b="0" i="0" dirty="0">
                <a:solidFill>
                  <a:srgbClr val="333333"/>
                </a:solidFill>
                <a:effectLst/>
                <a:latin typeface="Titilium Web"/>
              </a:rPr>
            </a:br>
            <a:r>
              <a:rPr lang="de-DE" sz="2500" b="0" i="0" dirty="0">
                <a:solidFill>
                  <a:srgbClr val="333333"/>
                </a:solidFill>
                <a:effectLst/>
                <a:latin typeface="Titilium Web"/>
              </a:rPr>
              <a:t>zivilrechtliche </a:t>
            </a:r>
            <a:br>
              <a:rPr lang="de-DE" sz="2500" b="0" i="0" dirty="0">
                <a:solidFill>
                  <a:srgbClr val="333333"/>
                </a:solidFill>
                <a:effectLst/>
                <a:latin typeface="Titilium Web"/>
              </a:rPr>
            </a:br>
            <a:r>
              <a:rPr lang="de-DE" sz="2500" b="0" i="0" dirty="0">
                <a:solidFill>
                  <a:srgbClr val="FF0000"/>
                </a:solidFill>
                <a:effectLst/>
                <a:latin typeface="Titilium Web"/>
              </a:rPr>
              <a:t>und/oder </a:t>
            </a:r>
            <a:br>
              <a:rPr lang="de-DE" sz="2500" b="0" i="0" dirty="0">
                <a:solidFill>
                  <a:srgbClr val="333333"/>
                </a:solidFill>
                <a:effectLst/>
                <a:latin typeface="Titilium Web"/>
              </a:rPr>
            </a:br>
            <a:r>
              <a:rPr lang="de-DE" sz="2500" b="0" i="0" dirty="0">
                <a:solidFill>
                  <a:srgbClr val="333333"/>
                </a:solidFill>
                <a:effectLst/>
                <a:latin typeface="Titilium Web"/>
              </a:rPr>
              <a:t>strafrechtliche </a:t>
            </a:r>
            <a:br>
              <a:rPr lang="de-DE" sz="2500" b="0" i="0" dirty="0">
                <a:solidFill>
                  <a:srgbClr val="333333"/>
                </a:solidFill>
                <a:effectLst/>
                <a:latin typeface="Titilium Web"/>
              </a:rPr>
            </a:br>
            <a:r>
              <a:rPr lang="de-DE" sz="2500" b="0" i="0" dirty="0">
                <a:solidFill>
                  <a:srgbClr val="333333"/>
                </a:solidFill>
                <a:effectLst/>
                <a:latin typeface="Titilium Web"/>
              </a:rPr>
              <a:t>Konsequenzen haben!</a:t>
            </a:r>
            <a:br>
              <a:rPr lang="de-DE" sz="2500" b="0" i="0" dirty="0">
                <a:solidFill>
                  <a:srgbClr val="333333"/>
                </a:solidFill>
                <a:effectLst/>
                <a:latin typeface="Titilium Web"/>
              </a:rPr>
            </a:br>
            <a:br>
              <a:rPr lang="de-DE" sz="2500" b="0" i="0" dirty="0">
                <a:solidFill>
                  <a:srgbClr val="333333"/>
                </a:solidFill>
                <a:effectLst/>
                <a:latin typeface="Titilium Web"/>
              </a:rPr>
            </a:br>
            <a:r>
              <a:rPr lang="de-DE" sz="2500" b="0" i="0" dirty="0">
                <a:solidFill>
                  <a:srgbClr val="333333"/>
                </a:solidFill>
                <a:effectLst/>
                <a:highlight>
                  <a:srgbClr val="FFFF00"/>
                </a:highlight>
                <a:latin typeface="Titilium Web"/>
                <a:sym typeface="Wingdings" panose="05000000000000000000" pitchFamily="2" charset="2"/>
              </a:rPr>
              <a:t></a:t>
            </a:r>
            <a:r>
              <a:rPr lang="de-DE" sz="2500" b="0" i="0" dirty="0">
                <a:solidFill>
                  <a:srgbClr val="333333"/>
                </a:solidFill>
                <a:effectLst/>
                <a:latin typeface="Titilium Web"/>
              </a:rPr>
              <a:t>Erinnern Sie Ihre Geschäftsleitung ggf. an ihre Organisationspflicht!</a:t>
            </a:r>
            <a:br>
              <a:rPr lang="de-DE" sz="2500" b="0" i="0" dirty="0">
                <a:solidFill>
                  <a:srgbClr val="333333"/>
                </a:solidFill>
                <a:effectLst/>
                <a:latin typeface="Titilium Web"/>
              </a:rPr>
            </a:br>
            <a:endParaRPr lang="de-DE" sz="2500" dirty="0">
              <a:latin typeface="Titilium Web"/>
            </a:endParaRPr>
          </a:p>
        </p:txBody>
      </p:sp>
      <p:sp>
        <p:nvSpPr>
          <p:cNvPr id="4" name="Textfeld 3">
            <a:extLst>
              <a:ext uri="{FF2B5EF4-FFF2-40B4-BE49-F238E27FC236}">
                <a16:creationId xmlns:a16="http://schemas.microsoft.com/office/drawing/2014/main" id="{FA02C364-BF34-B721-84A7-A74F800C5D79}"/>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Präferenzkalkulation Rechtliche Folgen</a:t>
            </a:r>
          </a:p>
        </p:txBody>
      </p:sp>
    </p:spTree>
    <p:extLst>
      <p:ext uri="{BB962C8B-B14F-4D97-AF65-F5344CB8AC3E}">
        <p14:creationId xmlns:p14="http://schemas.microsoft.com/office/powerpoint/2010/main" val="1180707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2843BD-D1AC-83EF-6CD0-37EFF23AD172}"/>
              </a:ext>
            </a:extLst>
          </p:cNvPr>
          <p:cNvSpPr>
            <a:spLocks noGrp="1"/>
          </p:cNvSpPr>
          <p:nvPr>
            <p:ph type="title"/>
          </p:nvPr>
        </p:nvSpPr>
        <p:spPr>
          <a:xfrm>
            <a:off x="504070" y="880331"/>
            <a:ext cx="10515600" cy="4683654"/>
          </a:xfrm>
        </p:spPr>
        <p:txBody>
          <a:bodyPr>
            <a:normAutofit fontScale="90000"/>
          </a:bodyPr>
          <a:lstStyle/>
          <a:p>
            <a:pPr>
              <a:lnSpc>
                <a:spcPct val="100000"/>
              </a:lnSpc>
            </a:pPr>
            <a:br>
              <a:rPr lang="de-DE" sz="2200" dirty="0">
                <a:solidFill>
                  <a:srgbClr val="333333"/>
                </a:solidFill>
                <a:latin typeface="Titilium Web"/>
              </a:rPr>
            </a:br>
            <a:br>
              <a:rPr lang="de-DE" sz="2200" dirty="0">
                <a:solidFill>
                  <a:srgbClr val="333333"/>
                </a:solidFill>
                <a:latin typeface="Titilium Web"/>
              </a:rPr>
            </a:br>
            <a:br>
              <a:rPr lang="de-DE" sz="2200" i="1" dirty="0">
                <a:solidFill>
                  <a:srgbClr val="333333"/>
                </a:solidFill>
                <a:latin typeface="Titilium Web"/>
              </a:rPr>
            </a:br>
            <a:r>
              <a:rPr lang="de-DE" sz="2200" dirty="0">
                <a:solidFill>
                  <a:srgbClr val="333333"/>
                </a:solidFill>
                <a:latin typeface="Titilium Web"/>
              </a:rPr>
              <a:t>Informieren Sie betroffene Abteilungen</a:t>
            </a:r>
            <a:br>
              <a:rPr lang="de-DE" sz="2200" dirty="0">
                <a:solidFill>
                  <a:srgbClr val="333333"/>
                </a:solidFill>
                <a:latin typeface="Titilium Web"/>
              </a:rPr>
            </a:br>
            <a:r>
              <a:rPr lang="de-DE" sz="2200" dirty="0">
                <a:solidFill>
                  <a:srgbClr val="333333"/>
                </a:solidFill>
                <a:latin typeface="Titilium Web"/>
              </a:rPr>
              <a:t>Lieferant muss Ihnen keine Ursprungsangaben machen, verpflichten Sie ihn vertraglich!</a:t>
            </a:r>
            <a:br>
              <a:rPr lang="de-DE" sz="2200" dirty="0">
                <a:solidFill>
                  <a:srgbClr val="333333"/>
                </a:solidFill>
                <a:latin typeface="Titilium Web"/>
              </a:rPr>
            </a:br>
            <a:r>
              <a:rPr lang="de-DE" sz="2200" dirty="0">
                <a:solidFill>
                  <a:srgbClr val="333333"/>
                </a:solidFill>
                <a:latin typeface="Titilium Web"/>
              </a:rPr>
              <a:t>Waren sollen mit zugesicherter Eigenschaft, Ursprung, bestellt und geliefert werden</a:t>
            </a:r>
            <a:br>
              <a:rPr lang="de-DE" sz="2200" dirty="0">
                <a:solidFill>
                  <a:srgbClr val="333333"/>
                </a:solidFill>
                <a:latin typeface="Titilium Web"/>
              </a:rPr>
            </a:br>
            <a:r>
              <a:rPr lang="de-DE" sz="2200" dirty="0">
                <a:solidFill>
                  <a:srgbClr val="333333"/>
                </a:solidFill>
                <a:latin typeface="Titilium Web"/>
              </a:rPr>
              <a:t>Waren müssen mit entsprechenden Ursprungsnachweisen bestellt werden:</a:t>
            </a:r>
            <a:br>
              <a:rPr lang="de-DE" sz="2200" dirty="0">
                <a:solidFill>
                  <a:srgbClr val="333333"/>
                </a:solidFill>
                <a:latin typeface="Titilium Web"/>
              </a:rPr>
            </a:br>
            <a:r>
              <a:rPr lang="de-DE" sz="2200" dirty="0">
                <a:solidFill>
                  <a:srgbClr val="333333"/>
                </a:solidFill>
                <a:latin typeface="Titilium Web"/>
              </a:rPr>
              <a:t>	Ursprungszeugnis</a:t>
            </a:r>
            <a:br>
              <a:rPr lang="de-DE" sz="2200" dirty="0">
                <a:solidFill>
                  <a:srgbClr val="333333"/>
                </a:solidFill>
                <a:latin typeface="Titilium Web"/>
              </a:rPr>
            </a:br>
            <a:r>
              <a:rPr lang="de-DE" sz="2200" dirty="0">
                <a:solidFill>
                  <a:srgbClr val="333333"/>
                </a:solidFill>
                <a:latin typeface="Titilium Web"/>
              </a:rPr>
              <a:t>	Lieferantenerklärung</a:t>
            </a:r>
            <a:br>
              <a:rPr lang="de-DE" sz="2200" dirty="0">
                <a:solidFill>
                  <a:srgbClr val="333333"/>
                </a:solidFill>
                <a:latin typeface="Titilium Web"/>
              </a:rPr>
            </a:br>
            <a:r>
              <a:rPr lang="de-DE" sz="2200" dirty="0">
                <a:solidFill>
                  <a:srgbClr val="333333"/>
                </a:solidFill>
                <a:latin typeface="Titilium Web"/>
              </a:rPr>
              <a:t>	Ursprungserklärung</a:t>
            </a:r>
            <a:br>
              <a:rPr lang="de-DE" sz="2200" dirty="0">
                <a:solidFill>
                  <a:srgbClr val="333333"/>
                </a:solidFill>
                <a:latin typeface="Titilium Web"/>
              </a:rPr>
            </a:br>
            <a:r>
              <a:rPr lang="de-DE" sz="2200" dirty="0">
                <a:solidFill>
                  <a:srgbClr val="333333"/>
                </a:solidFill>
                <a:latin typeface="Titilium Web"/>
              </a:rPr>
              <a:t>	…</a:t>
            </a:r>
            <a:br>
              <a:rPr lang="de-DE" sz="2200" dirty="0">
                <a:solidFill>
                  <a:srgbClr val="333333"/>
                </a:solidFill>
                <a:latin typeface="Titilium Web"/>
              </a:rPr>
            </a:br>
            <a:r>
              <a:rPr lang="de-DE" sz="2200" dirty="0">
                <a:solidFill>
                  <a:srgbClr val="333333"/>
                </a:solidFill>
                <a:latin typeface="Titilium Web"/>
              </a:rPr>
              <a:t>Zugriff auf Stücklisten und Rezepturen</a:t>
            </a:r>
            <a:br>
              <a:rPr lang="de-DE" sz="2200" dirty="0">
                <a:solidFill>
                  <a:srgbClr val="333333"/>
                </a:solidFill>
                <a:latin typeface="Titilium Web"/>
              </a:rPr>
            </a:br>
            <a:r>
              <a:rPr lang="de-DE" sz="2200" dirty="0">
                <a:solidFill>
                  <a:srgbClr val="333333"/>
                </a:solidFill>
                <a:latin typeface="Titilium Web"/>
              </a:rPr>
              <a:t>Zugriff auf Ein- und Verkaufspreise</a:t>
            </a:r>
            <a:br>
              <a:rPr lang="de-DE" sz="2200" dirty="0">
                <a:solidFill>
                  <a:srgbClr val="333333"/>
                </a:solidFill>
                <a:latin typeface="Titilium Web"/>
              </a:rPr>
            </a:br>
            <a:br>
              <a:rPr lang="de-DE" sz="2200" dirty="0">
                <a:solidFill>
                  <a:srgbClr val="333333"/>
                </a:solidFill>
                <a:latin typeface="Titilium Web"/>
              </a:rPr>
            </a:br>
            <a:r>
              <a:rPr lang="de-DE" sz="2200" i="1" dirty="0">
                <a:solidFill>
                  <a:srgbClr val="333333"/>
                </a:solidFill>
                <a:latin typeface="Titilium Web"/>
              </a:rPr>
              <a:t>Jedes Unternehmen ist individuell!</a:t>
            </a:r>
            <a:br>
              <a:rPr lang="de-DE" sz="2200" i="1" dirty="0">
                <a:solidFill>
                  <a:srgbClr val="333333"/>
                </a:solidFill>
                <a:latin typeface="Titilium Web"/>
              </a:rPr>
            </a:br>
            <a:r>
              <a:rPr lang="de-DE" sz="2200" i="1" dirty="0">
                <a:solidFill>
                  <a:srgbClr val="333333"/>
                </a:solidFill>
                <a:latin typeface="Titilium Web"/>
              </a:rPr>
              <a:t>Bilden Sie eine Arbeitsgruppe oder planen Sie ein Projekt</a:t>
            </a:r>
            <a:br>
              <a:rPr lang="de-DE" sz="2200" dirty="0">
                <a:solidFill>
                  <a:srgbClr val="333333"/>
                </a:solidFill>
                <a:latin typeface="Titilium Web"/>
              </a:rPr>
            </a:br>
            <a:br>
              <a:rPr lang="de-DE" sz="2200" dirty="0">
                <a:solidFill>
                  <a:srgbClr val="333333"/>
                </a:solidFill>
                <a:latin typeface="Titilium Web"/>
              </a:rPr>
            </a:br>
            <a:br>
              <a:rPr lang="de-DE" sz="2200" dirty="0">
                <a:solidFill>
                  <a:srgbClr val="333333"/>
                </a:solidFill>
                <a:latin typeface="Titilium Web"/>
              </a:rPr>
            </a:br>
            <a:br>
              <a:rPr lang="de-DE" sz="2200" b="0" i="0" dirty="0">
                <a:solidFill>
                  <a:srgbClr val="333333"/>
                </a:solidFill>
                <a:effectLst/>
                <a:latin typeface="Titilium Web"/>
              </a:rPr>
            </a:br>
            <a:endParaRPr lang="de-DE" sz="2200" dirty="0">
              <a:latin typeface="Titilium Web"/>
            </a:endParaRPr>
          </a:p>
        </p:txBody>
      </p:sp>
      <p:sp>
        <p:nvSpPr>
          <p:cNvPr id="4" name="Textfeld 3">
            <a:extLst>
              <a:ext uri="{FF2B5EF4-FFF2-40B4-BE49-F238E27FC236}">
                <a16:creationId xmlns:a16="http://schemas.microsoft.com/office/drawing/2014/main" id="{FA02C364-BF34-B721-84A7-A74F800C5D79}"/>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Umsetzung in die Praxis</a:t>
            </a:r>
          </a:p>
        </p:txBody>
      </p:sp>
    </p:spTree>
    <p:extLst>
      <p:ext uri="{BB962C8B-B14F-4D97-AF65-F5344CB8AC3E}">
        <p14:creationId xmlns:p14="http://schemas.microsoft.com/office/powerpoint/2010/main" val="1443259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CA04B5B-6327-2277-AD6C-CEC03F104B4A}"/>
              </a:ext>
            </a:extLst>
          </p:cNvPr>
          <p:cNvSpPr>
            <a:spLocks noGrp="1"/>
          </p:cNvSpPr>
          <p:nvPr>
            <p:ph idx="1"/>
          </p:nvPr>
        </p:nvSpPr>
        <p:spPr>
          <a:xfrm>
            <a:off x="155864" y="872432"/>
            <a:ext cx="11866418" cy="4351338"/>
          </a:xfrm>
        </p:spPr>
        <p:txBody>
          <a:bodyPr>
            <a:normAutofit/>
          </a:bodyPr>
          <a:lstStyle/>
          <a:p>
            <a:pPr marL="0" indent="0">
              <a:buNone/>
            </a:pPr>
            <a:r>
              <a:rPr lang="de-DE" sz="1400" dirty="0">
                <a:latin typeface="Titilium Web"/>
              </a:rPr>
              <a:t>Access2Markets:</a:t>
            </a:r>
          </a:p>
          <a:p>
            <a:pPr marL="0" indent="0">
              <a:buNone/>
            </a:pPr>
            <a:r>
              <a:rPr lang="de-DE" sz="1200" dirty="0">
                <a:latin typeface="Titilium Web"/>
                <a:hlinkClick r:id="rId2"/>
              </a:rPr>
              <a:t>https://trade.ec.europa.eu/access-to-markets/de/home</a:t>
            </a:r>
            <a:r>
              <a:rPr lang="de-DE" sz="1200" dirty="0">
                <a:latin typeface="Titilium Web"/>
              </a:rPr>
              <a:t> </a:t>
            </a:r>
          </a:p>
          <a:p>
            <a:pPr marL="0" indent="0">
              <a:buNone/>
            </a:pPr>
            <a:endParaRPr lang="de-DE" sz="1400" dirty="0">
              <a:latin typeface="Titilium Web"/>
            </a:endParaRPr>
          </a:p>
          <a:p>
            <a:pPr marL="0" indent="0">
              <a:buNone/>
            </a:pPr>
            <a:r>
              <a:rPr lang="de-DE" sz="1400" dirty="0">
                <a:latin typeface="Titilium Web"/>
              </a:rPr>
              <a:t>IHK </a:t>
            </a:r>
            <a:r>
              <a:rPr lang="de-DE" sz="1400" dirty="0" err="1">
                <a:latin typeface="Titilium Web"/>
              </a:rPr>
              <a:t>eUZ</a:t>
            </a:r>
            <a:r>
              <a:rPr lang="de-DE" sz="1400" dirty="0">
                <a:latin typeface="Titilium Web"/>
              </a:rPr>
              <a:t>  </a:t>
            </a:r>
          </a:p>
          <a:p>
            <a:pPr marL="0" indent="0">
              <a:buNone/>
            </a:pPr>
            <a:r>
              <a:rPr lang="de-DE" sz="1200" dirty="0">
                <a:latin typeface="Titilium Web"/>
                <a:hlinkClick r:id="rId3"/>
              </a:rPr>
              <a:t>https://euz.ihk.de/</a:t>
            </a:r>
            <a:r>
              <a:rPr lang="de-DE" sz="1200" dirty="0">
                <a:latin typeface="Titilium Web"/>
              </a:rPr>
              <a:t> </a:t>
            </a:r>
          </a:p>
          <a:p>
            <a:pPr marL="0" indent="0">
              <a:buNone/>
            </a:pPr>
            <a:endParaRPr lang="de-DE" sz="1400" dirty="0">
              <a:latin typeface="Titilium Web"/>
            </a:endParaRPr>
          </a:p>
          <a:p>
            <a:pPr marL="0" indent="0">
              <a:buNone/>
            </a:pPr>
            <a:r>
              <a:rPr lang="de-DE" sz="1400" dirty="0">
                <a:latin typeface="Titilium Web"/>
              </a:rPr>
              <a:t>WUP Verarbeitungslisten:</a:t>
            </a:r>
          </a:p>
          <a:p>
            <a:pPr marL="0" indent="0">
              <a:buNone/>
            </a:pPr>
            <a:r>
              <a:rPr lang="de-DE" sz="1200" dirty="0">
                <a:latin typeface="Titilium Web"/>
                <a:hlinkClick r:id="rId4"/>
              </a:rPr>
              <a:t>https://wup.zoll.de/wup_online/liste_synopse.php?isoalpha=&amp;landinfo=&amp;stichtag=17.02.2025&amp;submit_laendersuche_wup=&amp;submit_laendersuche_wup=</a:t>
            </a:r>
            <a:endParaRPr lang="de-DE" sz="1200" dirty="0">
              <a:latin typeface="Titilium Web"/>
            </a:endParaRPr>
          </a:p>
          <a:p>
            <a:pPr marL="0" indent="0">
              <a:buNone/>
            </a:pPr>
            <a:endParaRPr lang="de-DE" sz="1400" dirty="0">
              <a:latin typeface="Titilium Web"/>
            </a:endParaRPr>
          </a:p>
          <a:p>
            <a:pPr marL="0" indent="0">
              <a:buNone/>
            </a:pPr>
            <a:r>
              <a:rPr lang="de-DE" sz="1400" dirty="0">
                <a:latin typeface="Titilium Web"/>
              </a:rPr>
              <a:t>Lieferantenerklärungen:</a:t>
            </a:r>
          </a:p>
          <a:p>
            <a:pPr marL="0" indent="0">
              <a:buNone/>
            </a:pPr>
            <a:r>
              <a:rPr lang="de-DE" sz="1200" dirty="0">
                <a:latin typeface="Titilium Web"/>
                <a:hlinkClick r:id="rId5"/>
              </a:rPr>
              <a:t>https://www.zoll.de/DE/Fachthemen/Warenursprung-Praeferenzen/Praeferenzen/Lieferantenerklaerungen/lieferantenerklaerungen_node.html</a:t>
            </a:r>
            <a:r>
              <a:rPr lang="de-DE" sz="1200" dirty="0">
                <a:latin typeface="Titilium Web"/>
              </a:rPr>
              <a:t> </a:t>
            </a:r>
          </a:p>
          <a:p>
            <a:pPr marL="0" indent="0">
              <a:buNone/>
            </a:pPr>
            <a:r>
              <a:rPr lang="de-DE" sz="1400" dirty="0">
                <a:latin typeface="Titilium Web"/>
              </a:rPr>
              <a:t>Ursprungserklärung auf der Rechnung (bzw. Erklärung zum Ursprung)</a:t>
            </a:r>
          </a:p>
          <a:p>
            <a:pPr marL="0" indent="0">
              <a:buNone/>
            </a:pPr>
            <a:r>
              <a:rPr lang="de-DE" sz="1200" u="sng" dirty="0">
                <a:solidFill>
                  <a:srgbClr val="0070C0"/>
                </a:solidFill>
                <a:latin typeface="Titilium Web"/>
                <a:hlinkClick r:id="rId6"/>
              </a:rPr>
              <a:t>https://www.zoll.de/DE/Fachthemen/Warenursprung-Praeferenzen/Praeferenzen/Praeferenznachweise/Ausfertigung-nicht-foermlicher-Praeferenznachweise/Ursprungserklaerung-auf-der-Rechnung/ursprungserklaerung-auf-der-rechnung_node.html</a:t>
            </a:r>
            <a:r>
              <a:rPr lang="de-DE" sz="1200" u="sng" dirty="0">
                <a:solidFill>
                  <a:srgbClr val="0070C0"/>
                </a:solidFill>
                <a:latin typeface="Titilium Web"/>
              </a:rPr>
              <a:t> </a:t>
            </a:r>
            <a:endParaRPr lang="de-DE" sz="1200" dirty="0">
              <a:latin typeface="Titilium Web"/>
            </a:endParaRPr>
          </a:p>
          <a:p>
            <a:pPr marL="0" indent="0">
              <a:buNone/>
            </a:pPr>
            <a:endParaRPr lang="de-DE" dirty="0"/>
          </a:p>
        </p:txBody>
      </p:sp>
      <p:sp>
        <p:nvSpPr>
          <p:cNvPr id="4" name="Textfeld 3">
            <a:extLst>
              <a:ext uri="{FF2B5EF4-FFF2-40B4-BE49-F238E27FC236}">
                <a16:creationId xmlns:a16="http://schemas.microsoft.com/office/drawing/2014/main" id="{74067167-5A5E-75C5-37F5-290DAB27CF8B}"/>
              </a:ext>
            </a:extLst>
          </p:cNvPr>
          <p:cNvSpPr txBox="1"/>
          <p:nvPr/>
        </p:nvSpPr>
        <p:spPr>
          <a:xfrm>
            <a:off x="2819165"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Informationsquellen</a:t>
            </a:r>
          </a:p>
        </p:txBody>
      </p:sp>
    </p:spTree>
    <p:extLst>
      <p:ext uri="{BB962C8B-B14F-4D97-AF65-F5344CB8AC3E}">
        <p14:creationId xmlns:p14="http://schemas.microsoft.com/office/powerpoint/2010/main" val="1708240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DAFB95-3D96-9A59-1F8D-500ED047C5D0}"/>
              </a:ext>
            </a:extLst>
          </p:cNvPr>
          <p:cNvSpPr>
            <a:spLocks noGrp="1"/>
          </p:cNvSpPr>
          <p:nvPr>
            <p:ph type="title"/>
          </p:nvPr>
        </p:nvSpPr>
        <p:spPr/>
        <p:txBody>
          <a:bodyPr/>
          <a:lstStyle/>
          <a:p>
            <a:r>
              <a:rPr lang="de-DE" dirty="0"/>
              <a:t>Haben Sie Fragen?</a:t>
            </a:r>
          </a:p>
        </p:txBody>
      </p:sp>
      <p:sp>
        <p:nvSpPr>
          <p:cNvPr id="4" name="Inhaltsplatzhalter 3">
            <a:extLst>
              <a:ext uri="{FF2B5EF4-FFF2-40B4-BE49-F238E27FC236}">
                <a16:creationId xmlns:a16="http://schemas.microsoft.com/office/drawing/2014/main" id="{4CA1912A-8946-490C-B558-54EEA6549F65}"/>
              </a:ext>
            </a:extLst>
          </p:cNvPr>
          <p:cNvSpPr txBox="1">
            <a:spLocks noGrp="1"/>
          </p:cNvSpPr>
          <p:nvPr>
            <p:ph idx="1"/>
          </p:nvPr>
        </p:nvSpPr>
        <p:spPr>
          <a:xfrm>
            <a:off x="838200" y="1432938"/>
            <a:ext cx="10515600" cy="4563813"/>
          </a:xfrm>
          <a:prstGeom prst="rect">
            <a:avLst/>
          </a:prstGeom>
          <a:noFill/>
        </p:spPr>
        <p:txBody>
          <a:bodyPr wrap="square" rtlCol="0">
            <a:spAutoFit/>
          </a:bodyPr>
          <a:lstStyle/>
          <a:p>
            <a:pPr marL="0" indent="0">
              <a:buNone/>
            </a:pPr>
            <a:endParaRPr lang="de-DE" sz="1500" dirty="0"/>
          </a:p>
          <a:p>
            <a:endParaRPr lang="de-DE" sz="1100" dirty="0"/>
          </a:p>
          <a:p>
            <a:r>
              <a:rPr lang="de-DE" sz="1100" dirty="0"/>
              <a:t>………………………………………………….. ?</a:t>
            </a:r>
          </a:p>
          <a:p>
            <a:endParaRPr lang="de-DE" sz="1100" dirty="0"/>
          </a:p>
          <a:p>
            <a:r>
              <a:rPr lang="de-DE" sz="1100" dirty="0"/>
              <a:t>………………………………………………….. ?</a:t>
            </a:r>
          </a:p>
          <a:p>
            <a:pPr marL="0" indent="0">
              <a:buNone/>
            </a:pPr>
            <a:r>
              <a:rPr lang="de-DE" sz="1100" dirty="0"/>
              <a:t> </a:t>
            </a:r>
          </a:p>
          <a:p>
            <a:r>
              <a:rPr lang="de-DE" sz="1100" dirty="0"/>
              <a:t>………………………………………………….. ?</a:t>
            </a:r>
          </a:p>
          <a:p>
            <a:pPr marL="0" indent="0">
              <a:buNone/>
            </a:pPr>
            <a:endParaRPr lang="de-DE" dirty="0"/>
          </a:p>
          <a:p>
            <a:pPr marL="0" indent="0">
              <a:buNone/>
            </a:pPr>
            <a:endParaRPr lang="de-DE" dirty="0"/>
          </a:p>
          <a:p>
            <a:pPr marL="0" indent="0">
              <a:buNone/>
            </a:pPr>
            <a:endParaRPr lang="de-DE" dirty="0"/>
          </a:p>
          <a:p>
            <a:pPr marL="0" indent="0">
              <a:buNone/>
            </a:pPr>
            <a:r>
              <a:rPr lang="de-DE" dirty="0"/>
              <a:t>Vielen Dank für Ihr Interesse!</a:t>
            </a:r>
          </a:p>
          <a:p>
            <a:endParaRPr lang="de-DE" dirty="0"/>
          </a:p>
        </p:txBody>
      </p:sp>
      <p:pic>
        <p:nvPicPr>
          <p:cNvPr id="5" name="Grafik 4" descr="Gedankenblase mit einfarbiger Füllung">
            <a:extLst>
              <a:ext uri="{FF2B5EF4-FFF2-40B4-BE49-F238E27FC236}">
                <a16:creationId xmlns:a16="http://schemas.microsoft.com/office/drawing/2014/main" id="{BEB4A2B0-F111-B792-9335-9B5BA16E5C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13664" y="1690687"/>
            <a:ext cx="1625910" cy="1625910"/>
          </a:xfrm>
          <a:prstGeom prst="rect">
            <a:avLst/>
          </a:prstGeom>
        </p:spPr>
      </p:pic>
      <p:sp>
        <p:nvSpPr>
          <p:cNvPr id="3" name="Textfeld 2">
            <a:extLst>
              <a:ext uri="{FF2B5EF4-FFF2-40B4-BE49-F238E27FC236}">
                <a16:creationId xmlns:a16="http://schemas.microsoft.com/office/drawing/2014/main" id="{F01FD6D7-F570-FC4E-B71E-38E4B26C793C}"/>
              </a:ext>
            </a:extLst>
          </p:cNvPr>
          <p:cNvSpPr txBox="1"/>
          <p:nvPr/>
        </p:nvSpPr>
        <p:spPr>
          <a:xfrm>
            <a:off x="2796997" y="25566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Fragen?</a:t>
            </a:r>
          </a:p>
        </p:txBody>
      </p:sp>
    </p:spTree>
    <p:extLst>
      <p:ext uri="{BB962C8B-B14F-4D97-AF65-F5344CB8AC3E}">
        <p14:creationId xmlns:p14="http://schemas.microsoft.com/office/powerpoint/2010/main" val="352922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A7782-4273-C199-1574-712CC8D3BDC5}"/>
              </a:ext>
            </a:extLst>
          </p:cNvPr>
          <p:cNvSpPr>
            <a:spLocks noGrp="1"/>
          </p:cNvSpPr>
          <p:nvPr>
            <p:ph type="title"/>
          </p:nvPr>
        </p:nvSpPr>
        <p:spPr/>
        <p:txBody>
          <a:bodyPr/>
          <a:lstStyle/>
          <a:p>
            <a:r>
              <a:rPr lang="de-DE" dirty="0"/>
              <a:t>Nicht präferenzieller Ursprung</a:t>
            </a:r>
          </a:p>
        </p:txBody>
      </p:sp>
      <p:sp>
        <p:nvSpPr>
          <p:cNvPr id="3" name="Inhaltsplatzhalter 2">
            <a:extLst>
              <a:ext uri="{FF2B5EF4-FFF2-40B4-BE49-F238E27FC236}">
                <a16:creationId xmlns:a16="http://schemas.microsoft.com/office/drawing/2014/main" id="{1488CEE7-7F9F-C8E5-ECEC-D4117823A5C5}"/>
              </a:ext>
            </a:extLst>
          </p:cNvPr>
          <p:cNvSpPr>
            <a:spLocks noGrp="1"/>
          </p:cNvSpPr>
          <p:nvPr>
            <p:ph idx="1"/>
          </p:nvPr>
        </p:nvSpPr>
        <p:spPr>
          <a:xfrm>
            <a:off x="838200" y="1620578"/>
            <a:ext cx="10515600" cy="4351338"/>
          </a:xfrm>
        </p:spPr>
        <p:txBody>
          <a:bodyPr>
            <a:normAutofit/>
          </a:bodyPr>
          <a:lstStyle/>
          <a:p>
            <a:pPr marL="0" indent="0">
              <a:buNone/>
            </a:pPr>
            <a:r>
              <a:rPr lang="de-DE" sz="2200" dirty="0"/>
              <a:t>Handelspolitische Gründe </a:t>
            </a:r>
          </a:p>
          <a:p>
            <a:pPr marL="0" indent="0">
              <a:buNone/>
            </a:pPr>
            <a:endParaRPr lang="de-DE" sz="2000" dirty="0"/>
          </a:p>
          <a:p>
            <a:pPr marL="0" indent="0">
              <a:buNone/>
            </a:pPr>
            <a:r>
              <a:rPr lang="de-DE" sz="2000" dirty="0"/>
              <a:t>Export: 	Staatliche Vorgaben oder Kundenanforderung</a:t>
            </a:r>
          </a:p>
          <a:p>
            <a:pPr marL="0" indent="0">
              <a:buNone/>
            </a:pPr>
            <a:endParaRPr lang="de-DE" sz="2000" dirty="0"/>
          </a:p>
          <a:p>
            <a:pPr marL="0" indent="0">
              <a:buNone/>
            </a:pPr>
            <a:r>
              <a:rPr lang="de-DE" sz="2000" dirty="0"/>
              <a:t>Import: 	Außenwirtschaftsrechtliche Einfuhrabwicklung</a:t>
            </a:r>
          </a:p>
          <a:p>
            <a:pPr marL="0" indent="0">
              <a:buNone/>
            </a:pPr>
            <a:r>
              <a:rPr lang="de-DE" sz="2000" dirty="0"/>
              <a:t>	Nachweis mit bestimmten Dokumenten (Ursprungserklärung, Ursprungszeugnis usw.)</a:t>
            </a:r>
          </a:p>
          <a:p>
            <a:pPr marL="0" indent="0">
              <a:buNone/>
            </a:pPr>
            <a:r>
              <a:rPr lang="de-DE" sz="2200" dirty="0"/>
              <a:t> </a:t>
            </a:r>
          </a:p>
          <a:p>
            <a:pPr marL="0" indent="0">
              <a:buNone/>
            </a:pPr>
            <a:endParaRPr lang="de-DE" sz="2400" dirty="0"/>
          </a:p>
          <a:p>
            <a:pPr marL="0" indent="0">
              <a:buNone/>
            </a:pPr>
            <a:endParaRPr lang="de-DE" sz="2400" dirty="0"/>
          </a:p>
        </p:txBody>
      </p:sp>
      <p:sp>
        <p:nvSpPr>
          <p:cNvPr id="4" name="Textfeld 3">
            <a:extLst>
              <a:ext uri="{FF2B5EF4-FFF2-40B4-BE49-F238E27FC236}">
                <a16:creationId xmlns:a16="http://schemas.microsoft.com/office/drawing/2014/main" id="{8B085C2E-CF71-86B7-22FB-F1309346A936}"/>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Handelspolitischer Ursprung</a:t>
            </a:r>
          </a:p>
        </p:txBody>
      </p:sp>
    </p:spTree>
    <p:extLst>
      <p:ext uri="{BB962C8B-B14F-4D97-AF65-F5344CB8AC3E}">
        <p14:creationId xmlns:p14="http://schemas.microsoft.com/office/powerpoint/2010/main" val="2813061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A7782-4273-C199-1574-712CC8D3BDC5}"/>
              </a:ext>
            </a:extLst>
          </p:cNvPr>
          <p:cNvSpPr>
            <a:spLocks noGrp="1"/>
          </p:cNvSpPr>
          <p:nvPr>
            <p:ph type="title"/>
          </p:nvPr>
        </p:nvSpPr>
        <p:spPr/>
        <p:txBody>
          <a:bodyPr/>
          <a:lstStyle/>
          <a:p>
            <a:r>
              <a:rPr lang="de-DE" dirty="0"/>
              <a:t>Nicht präferenzieller Ursprung</a:t>
            </a:r>
          </a:p>
        </p:txBody>
      </p:sp>
      <p:sp>
        <p:nvSpPr>
          <p:cNvPr id="3" name="Inhaltsplatzhalter 2">
            <a:extLst>
              <a:ext uri="{FF2B5EF4-FFF2-40B4-BE49-F238E27FC236}">
                <a16:creationId xmlns:a16="http://schemas.microsoft.com/office/drawing/2014/main" id="{1488CEE7-7F9F-C8E5-ECEC-D4117823A5C5}"/>
              </a:ext>
            </a:extLst>
          </p:cNvPr>
          <p:cNvSpPr>
            <a:spLocks noGrp="1"/>
          </p:cNvSpPr>
          <p:nvPr>
            <p:ph idx="1"/>
          </p:nvPr>
        </p:nvSpPr>
        <p:spPr>
          <a:xfrm>
            <a:off x="838200" y="1620578"/>
            <a:ext cx="10515600" cy="4351338"/>
          </a:xfrm>
        </p:spPr>
        <p:txBody>
          <a:bodyPr>
            <a:normAutofit/>
          </a:bodyPr>
          <a:lstStyle/>
          <a:p>
            <a:pPr marL="0" indent="0">
              <a:buNone/>
            </a:pPr>
            <a:endParaRPr lang="de-DE" sz="2200" dirty="0"/>
          </a:p>
          <a:p>
            <a:pPr marL="0" indent="0">
              <a:buNone/>
            </a:pPr>
            <a:r>
              <a:rPr lang="de-DE" sz="2200" dirty="0"/>
              <a:t>Vollständige Gewinnung oder Herstellung</a:t>
            </a:r>
          </a:p>
          <a:p>
            <a:pPr marL="0" indent="0">
              <a:buNone/>
            </a:pPr>
            <a:r>
              <a:rPr lang="de-DE" sz="2200" dirty="0"/>
              <a:t>(Art. 60 Abs. 1 UZK, Art. 31 UZK-DA)</a:t>
            </a:r>
          </a:p>
          <a:p>
            <a:pPr marL="0" indent="0">
              <a:buNone/>
            </a:pPr>
            <a:r>
              <a:rPr lang="de-DE" sz="2200" dirty="0">
                <a:solidFill>
                  <a:srgbClr val="FF0000"/>
                </a:solidFill>
              </a:rPr>
              <a:t>ODER:</a:t>
            </a:r>
          </a:p>
          <a:p>
            <a:pPr marL="0" indent="0">
              <a:buNone/>
            </a:pPr>
            <a:r>
              <a:rPr lang="de-DE" sz="2200" dirty="0"/>
              <a:t>Letzte wesentliche Be- oder Verarbeitung</a:t>
            </a:r>
          </a:p>
          <a:p>
            <a:pPr marL="0" indent="0">
              <a:buNone/>
            </a:pPr>
            <a:r>
              <a:rPr lang="de-DE" sz="2200" dirty="0"/>
              <a:t>(Artikel 60 Abs. 2 UZK)</a:t>
            </a:r>
          </a:p>
          <a:p>
            <a:pPr marL="0" indent="0">
              <a:buNone/>
            </a:pPr>
            <a:endParaRPr lang="de-DE" sz="2400" dirty="0"/>
          </a:p>
          <a:p>
            <a:pPr marL="0" indent="0">
              <a:buNone/>
            </a:pPr>
            <a:endParaRPr lang="de-DE" sz="2400" dirty="0"/>
          </a:p>
        </p:txBody>
      </p:sp>
      <p:sp>
        <p:nvSpPr>
          <p:cNvPr id="4" name="Textfeld 3">
            <a:extLst>
              <a:ext uri="{FF2B5EF4-FFF2-40B4-BE49-F238E27FC236}">
                <a16:creationId xmlns:a16="http://schemas.microsoft.com/office/drawing/2014/main" id="{8B085C2E-CF71-86B7-22FB-F1309346A936}"/>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Handelspolitischer Ursprung</a:t>
            </a:r>
          </a:p>
        </p:txBody>
      </p:sp>
      <p:pic>
        <p:nvPicPr>
          <p:cNvPr id="5" name="Grafik 4">
            <a:extLst>
              <a:ext uri="{FF2B5EF4-FFF2-40B4-BE49-F238E27FC236}">
                <a16:creationId xmlns:a16="http://schemas.microsoft.com/office/drawing/2014/main" id="{1398741D-B89D-D78E-C601-C6B6769B29FB}"/>
              </a:ext>
            </a:extLst>
          </p:cNvPr>
          <p:cNvPicPr>
            <a:picLocks noChangeAspect="1"/>
          </p:cNvPicPr>
          <p:nvPr/>
        </p:nvPicPr>
        <p:blipFill>
          <a:blip r:embed="rId2">
            <a:alphaModFix amt="68000"/>
          </a:blip>
          <a:stretch>
            <a:fillRect/>
          </a:stretch>
        </p:blipFill>
        <p:spPr>
          <a:xfrm>
            <a:off x="8452777" y="900158"/>
            <a:ext cx="3248025" cy="5016757"/>
          </a:xfrm>
          <a:prstGeom prst="rect">
            <a:avLst/>
          </a:prstGeom>
        </p:spPr>
      </p:pic>
    </p:spTree>
    <p:extLst>
      <p:ext uri="{BB962C8B-B14F-4D97-AF65-F5344CB8AC3E}">
        <p14:creationId xmlns:p14="http://schemas.microsoft.com/office/powerpoint/2010/main" val="1335922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A7782-4273-C199-1574-712CC8D3BDC5}"/>
              </a:ext>
            </a:extLst>
          </p:cNvPr>
          <p:cNvSpPr>
            <a:spLocks noGrp="1"/>
          </p:cNvSpPr>
          <p:nvPr>
            <p:ph type="title"/>
          </p:nvPr>
        </p:nvSpPr>
        <p:spPr/>
        <p:txBody>
          <a:bodyPr/>
          <a:lstStyle/>
          <a:p>
            <a:r>
              <a:rPr lang="de-DE" dirty="0"/>
              <a:t>Nicht präferenzieller Ursprung</a:t>
            </a:r>
          </a:p>
        </p:txBody>
      </p:sp>
      <p:sp>
        <p:nvSpPr>
          <p:cNvPr id="3" name="Inhaltsplatzhalter 2">
            <a:extLst>
              <a:ext uri="{FF2B5EF4-FFF2-40B4-BE49-F238E27FC236}">
                <a16:creationId xmlns:a16="http://schemas.microsoft.com/office/drawing/2014/main" id="{1488CEE7-7F9F-C8E5-ECEC-D4117823A5C5}"/>
              </a:ext>
            </a:extLst>
          </p:cNvPr>
          <p:cNvSpPr>
            <a:spLocks noGrp="1"/>
          </p:cNvSpPr>
          <p:nvPr>
            <p:ph idx="1"/>
          </p:nvPr>
        </p:nvSpPr>
        <p:spPr>
          <a:xfrm>
            <a:off x="838200" y="1620578"/>
            <a:ext cx="10515600" cy="4351338"/>
          </a:xfrm>
        </p:spPr>
        <p:txBody>
          <a:bodyPr>
            <a:normAutofit fontScale="92500" lnSpcReduction="20000"/>
          </a:bodyPr>
          <a:lstStyle/>
          <a:p>
            <a:pPr marL="0" indent="0">
              <a:buNone/>
            </a:pPr>
            <a:r>
              <a:rPr lang="de-DE" sz="2200" b="1" dirty="0">
                <a:solidFill>
                  <a:srgbClr val="FF0000"/>
                </a:solidFill>
              </a:rPr>
              <a:t>Minimalbehandlung</a:t>
            </a:r>
          </a:p>
          <a:p>
            <a:pPr marL="0" indent="0">
              <a:buNone/>
            </a:pPr>
            <a:endParaRPr lang="de-DE" sz="2200" b="1" dirty="0">
              <a:solidFill>
                <a:srgbClr val="FF0000"/>
              </a:solidFill>
            </a:endParaRPr>
          </a:p>
          <a:p>
            <a:pPr marL="0" indent="0">
              <a:buNone/>
            </a:pPr>
            <a:r>
              <a:rPr lang="de-DE" sz="2200" b="1" dirty="0">
                <a:solidFill>
                  <a:srgbClr val="FF0000"/>
                </a:solidFill>
              </a:rPr>
              <a:t>Nicht</a:t>
            </a:r>
            <a:r>
              <a:rPr lang="de-DE" sz="2200" dirty="0"/>
              <a:t> ursprungsbegründend sind folgende Be- und Verarbeitungsvorgänge:</a:t>
            </a:r>
          </a:p>
          <a:p>
            <a:pPr marL="0" indent="0">
              <a:buNone/>
            </a:pPr>
            <a:endParaRPr lang="de-DE" sz="2200" dirty="0"/>
          </a:p>
          <a:p>
            <a:r>
              <a:rPr lang="de-DE" sz="1800" dirty="0"/>
              <a:t>Einfaches Zusammenbauen</a:t>
            </a:r>
          </a:p>
          <a:p>
            <a:r>
              <a:rPr lang="de-DE" sz="1800" dirty="0"/>
              <a:t>Zusammenstellen</a:t>
            </a:r>
          </a:p>
          <a:p>
            <a:r>
              <a:rPr lang="de-DE" sz="1800" dirty="0"/>
              <a:t>Kommissionierung</a:t>
            </a:r>
          </a:p>
          <a:p>
            <a:r>
              <a:rPr lang="de-DE" sz="1800" dirty="0"/>
              <a:t>Verpackung</a:t>
            </a:r>
          </a:p>
          <a:p>
            <a:r>
              <a:rPr lang="de-DE" sz="1800" dirty="0"/>
              <a:t>Verladung</a:t>
            </a:r>
          </a:p>
          <a:p>
            <a:r>
              <a:rPr lang="de-DE" sz="1800" dirty="0"/>
              <a:t>Mess-, Prüf- und Einstellvorgänge</a:t>
            </a:r>
          </a:p>
          <a:p>
            <a:r>
              <a:rPr lang="de-DE" sz="1800" dirty="0"/>
              <a:t>Reparaturen, die einen ursprünglichen Zustand wiederherstellen</a:t>
            </a:r>
          </a:p>
          <a:p>
            <a:r>
              <a:rPr lang="de-DE" sz="1800" dirty="0"/>
              <a:t>Anbringen von Prüfzeichen</a:t>
            </a:r>
          </a:p>
          <a:p>
            <a:r>
              <a:rPr lang="de-DE" sz="1800" dirty="0"/>
              <a:t>Einfaches Mischen</a:t>
            </a:r>
          </a:p>
          <a:p>
            <a:pPr marL="0" indent="0">
              <a:buNone/>
            </a:pPr>
            <a:endParaRPr lang="de-DE" sz="2400" dirty="0"/>
          </a:p>
          <a:p>
            <a:pPr marL="0" indent="0">
              <a:buNone/>
            </a:pPr>
            <a:endParaRPr lang="de-DE" sz="2400" dirty="0"/>
          </a:p>
        </p:txBody>
      </p:sp>
      <p:sp>
        <p:nvSpPr>
          <p:cNvPr id="4" name="Textfeld 3">
            <a:extLst>
              <a:ext uri="{FF2B5EF4-FFF2-40B4-BE49-F238E27FC236}">
                <a16:creationId xmlns:a16="http://schemas.microsoft.com/office/drawing/2014/main" id="{8B085C2E-CF71-86B7-22FB-F1309346A936}"/>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Handelspolitischer Ursprung</a:t>
            </a:r>
          </a:p>
        </p:txBody>
      </p:sp>
    </p:spTree>
    <p:extLst>
      <p:ext uri="{BB962C8B-B14F-4D97-AF65-F5344CB8AC3E}">
        <p14:creationId xmlns:p14="http://schemas.microsoft.com/office/powerpoint/2010/main" val="88546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877444-082E-D4C4-3DB8-4CF21ABFE91F}"/>
              </a:ext>
            </a:extLst>
          </p:cNvPr>
          <p:cNvSpPr>
            <a:spLocks noGrp="1"/>
          </p:cNvSpPr>
          <p:nvPr>
            <p:ph type="title"/>
          </p:nvPr>
        </p:nvSpPr>
        <p:spPr/>
        <p:txBody>
          <a:bodyPr/>
          <a:lstStyle/>
          <a:p>
            <a:r>
              <a:rPr lang="de-DE" dirty="0"/>
              <a:t>Nicht präferenzieller Ursprung</a:t>
            </a:r>
          </a:p>
        </p:txBody>
      </p:sp>
      <p:sp>
        <p:nvSpPr>
          <p:cNvPr id="3" name="Inhaltsplatzhalter 2">
            <a:extLst>
              <a:ext uri="{FF2B5EF4-FFF2-40B4-BE49-F238E27FC236}">
                <a16:creationId xmlns:a16="http://schemas.microsoft.com/office/drawing/2014/main" id="{7413E22F-68CD-33A9-D18D-CA5E587A8911}"/>
              </a:ext>
            </a:extLst>
          </p:cNvPr>
          <p:cNvSpPr>
            <a:spLocks noGrp="1"/>
          </p:cNvSpPr>
          <p:nvPr>
            <p:ph idx="1"/>
          </p:nvPr>
        </p:nvSpPr>
        <p:spPr/>
        <p:txBody>
          <a:bodyPr>
            <a:normAutofit/>
          </a:bodyPr>
          <a:lstStyle/>
          <a:p>
            <a:pPr marL="0" indent="0">
              <a:buNone/>
            </a:pPr>
            <a:r>
              <a:rPr lang="de-DE" sz="2400" b="0" i="0" dirty="0">
                <a:solidFill>
                  <a:srgbClr val="000000"/>
                </a:solidFill>
                <a:effectLst/>
                <a:latin typeface="Titilium Web"/>
              </a:rPr>
              <a:t>Definition gemäß UZK und „Checkliste“:</a:t>
            </a:r>
          </a:p>
          <a:p>
            <a:pPr marL="0" indent="0">
              <a:buNone/>
            </a:pPr>
            <a:endParaRPr lang="de-DE" sz="2400" dirty="0">
              <a:solidFill>
                <a:srgbClr val="000000"/>
              </a:solidFill>
              <a:latin typeface="Titilium Web"/>
            </a:endParaRPr>
          </a:p>
          <a:p>
            <a:pPr marL="0" indent="0">
              <a:buNone/>
            </a:pPr>
            <a:r>
              <a:rPr lang="de-DE" sz="2400" b="0" i="0" dirty="0">
                <a:solidFill>
                  <a:srgbClr val="000000"/>
                </a:solidFill>
                <a:effectLst/>
                <a:latin typeface="Titilium Web"/>
              </a:rPr>
              <a:t>Waren, an deren Herstellung mehr als ein Land oder Gebiet beteiligt ist, gelten als Ursprungswaren des Landes oder Gebiets, in dem sie </a:t>
            </a:r>
          </a:p>
          <a:p>
            <a:pPr marL="514350" indent="-514350">
              <a:buFont typeface="+mj-lt"/>
              <a:buAutoNum type="arabicPeriod"/>
            </a:pPr>
            <a:r>
              <a:rPr lang="de-DE" sz="2400" b="0" i="0" dirty="0">
                <a:solidFill>
                  <a:srgbClr val="000000"/>
                </a:solidFill>
                <a:effectLst/>
                <a:latin typeface="Titilium Web"/>
              </a:rPr>
              <a:t>der letzten wesentlichen, wirtschaftlich gerechtfertigten Be- oder Verarbeitung unterzogen wurden </a:t>
            </a:r>
            <a:r>
              <a:rPr lang="de-DE" sz="2400" b="0" i="0" dirty="0">
                <a:solidFill>
                  <a:srgbClr val="FF0000"/>
                </a:solidFill>
                <a:effectLst/>
                <a:latin typeface="Titilium Web"/>
              </a:rPr>
              <a:t>und</a:t>
            </a:r>
            <a:r>
              <a:rPr lang="de-DE" sz="2400" b="0" i="0" dirty="0">
                <a:solidFill>
                  <a:srgbClr val="000000"/>
                </a:solidFill>
                <a:effectLst/>
                <a:latin typeface="Titilium Web"/>
              </a:rPr>
              <a:t> </a:t>
            </a:r>
          </a:p>
          <a:p>
            <a:pPr marL="514350" indent="-514350">
              <a:buFont typeface="+mj-lt"/>
              <a:buAutoNum type="arabicPeriod"/>
            </a:pPr>
            <a:r>
              <a:rPr lang="de-DE" sz="2400" b="0" i="0" dirty="0">
                <a:solidFill>
                  <a:srgbClr val="000000"/>
                </a:solidFill>
                <a:effectLst/>
                <a:latin typeface="Titilium Web"/>
              </a:rPr>
              <a:t>die in einem dazu eingerichteten Unternehmen vorgenommen wurde </a:t>
            </a:r>
            <a:r>
              <a:rPr lang="de-DE" sz="2400" b="0" i="0" dirty="0">
                <a:solidFill>
                  <a:srgbClr val="FF0000"/>
                </a:solidFill>
                <a:effectLst/>
                <a:latin typeface="Titilium Web"/>
              </a:rPr>
              <a:t>und</a:t>
            </a:r>
            <a:r>
              <a:rPr lang="de-DE" sz="2400" b="0" i="0" dirty="0">
                <a:solidFill>
                  <a:srgbClr val="000000"/>
                </a:solidFill>
                <a:effectLst/>
                <a:latin typeface="Titilium Web"/>
              </a:rPr>
              <a:t> </a:t>
            </a:r>
          </a:p>
          <a:p>
            <a:pPr marL="514350" indent="-514350">
              <a:buFont typeface="+mj-lt"/>
              <a:buAutoNum type="arabicPeriod"/>
            </a:pPr>
            <a:r>
              <a:rPr lang="de-DE" sz="2400" b="0" i="0" dirty="0">
                <a:solidFill>
                  <a:srgbClr val="000000"/>
                </a:solidFill>
                <a:effectLst/>
                <a:latin typeface="Titilium Web"/>
              </a:rPr>
              <a:t>zur Herstellung eines neuen Erzeugnisses geführt hat </a:t>
            </a:r>
            <a:r>
              <a:rPr lang="de-DE" sz="2400" b="0" i="0" dirty="0">
                <a:solidFill>
                  <a:srgbClr val="00B050"/>
                </a:solidFill>
                <a:effectLst/>
                <a:latin typeface="Titilium Web"/>
              </a:rPr>
              <a:t>oder</a:t>
            </a:r>
            <a:r>
              <a:rPr lang="de-DE" sz="2400" b="0" i="0" dirty="0">
                <a:solidFill>
                  <a:srgbClr val="000000"/>
                </a:solidFill>
                <a:effectLst/>
                <a:latin typeface="Titilium Web"/>
              </a:rPr>
              <a:t> eine bedeutende Herstellungsstufe darstellt.</a:t>
            </a:r>
            <a:endParaRPr lang="de-DE" sz="2400" dirty="0">
              <a:latin typeface="Titilium Web"/>
            </a:endParaRPr>
          </a:p>
        </p:txBody>
      </p:sp>
      <p:sp>
        <p:nvSpPr>
          <p:cNvPr id="4" name="Textfeld 3">
            <a:extLst>
              <a:ext uri="{FF2B5EF4-FFF2-40B4-BE49-F238E27FC236}">
                <a16:creationId xmlns:a16="http://schemas.microsoft.com/office/drawing/2014/main" id="{D38C5B66-D9B2-47D3-957E-3DFDAA20CC9C}"/>
              </a:ext>
            </a:extLst>
          </p:cNvPr>
          <p:cNvSpPr txBox="1"/>
          <p:nvPr/>
        </p:nvSpPr>
        <p:spPr>
          <a:xfrm>
            <a:off x="2504902" y="247595"/>
            <a:ext cx="6096000" cy="369332"/>
          </a:xfrm>
          <a:prstGeom prst="rect">
            <a:avLst/>
          </a:prstGeom>
          <a:noFill/>
        </p:spPr>
        <p:txBody>
          <a:bodyPr wrap="square">
            <a:spAutoFit/>
          </a:bodyPr>
          <a:lstStyle/>
          <a:p>
            <a:pPr algn="ctr"/>
            <a:r>
              <a:rPr lang="de-DE" sz="1800" b="1" dirty="0">
                <a:solidFill>
                  <a:schemeClr val="bg1"/>
                </a:solidFill>
                <a:latin typeface="Titillium Web" panose="00000500000000000000" pitchFamily="2" charset="0"/>
              </a:rPr>
              <a:t>Handelspolitischer Ursprung</a:t>
            </a:r>
          </a:p>
        </p:txBody>
      </p:sp>
    </p:spTree>
    <p:extLst>
      <p:ext uri="{BB962C8B-B14F-4D97-AF65-F5344CB8AC3E}">
        <p14:creationId xmlns:p14="http://schemas.microsoft.com/office/powerpoint/2010/main" val="3361558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A7C4B5-DEC2-E1FC-6AB0-E026D95637BF}"/>
              </a:ext>
            </a:extLst>
          </p:cNvPr>
          <p:cNvSpPr>
            <a:spLocks noGrp="1"/>
          </p:cNvSpPr>
          <p:nvPr>
            <p:ph type="title"/>
          </p:nvPr>
        </p:nvSpPr>
        <p:spPr/>
        <p:txBody>
          <a:bodyPr/>
          <a:lstStyle/>
          <a:p>
            <a:r>
              <a:rPr lang="de-DE" dirty="0"/>
              <a:t>Nicht präferenzieller Ursprung</a:t>
            </a:r>
          </a:p>
        </p:txBody>
      </p:sp>
      <p:sp>
        <p:nvSpPr>
          <p:cNvPr id="3" name="Inhaltsplatzhalter 2">
            <a:extLst>
              <a:ext uri="{FF2B5EF4-FFF2-40B4-BE49-F238E27FC236}">
                <a16:creationId xmlns:a16="http://schemas.microsoft.com/office/drawing/2014/main" id="{6A410578-AFF2-0121-1DB2-DA712B82BF19}"/>
              </a:ext>
            </a:extLst>
          </p:cNvPr>
          <p:cNvSpPr>
            <a:spLocks noGrp="1"/>
          </p:cNvSpPr>
          <p:nvPr>
            <p:ph idx="1"/>
          </p:nvPr>
        </p:nvSpPr>
        <p:spPr/>
        <p:txBody>
          <a:bodyPr/>
          <a:lstStyle/>
          <a:p>
            <a:pPr marL="0" indent="0">
              <a:buNone/>
            </a:pPr>
            <a:r>
              <a:rPr lang="de-DE" sz="2400" dirty="0"/>
              <a:t>Beispiel 1:</a:t>
            </a:r>
          </a:p>
          <a:p>
            <a:pPr marL="0" indent="0">
              <a:buNone/>
            </a:pPr>
            <a:r>
              <a:rPr lang="de-DE" sz="2400" dirty="0"/>
              <a:t>Bauer </a:t>
            </a:r>
            <a:r>
              <a:rPr lang="de-DE" sz="2400" dirty="0" err="1"/>
              <a:t>Bioheinz</a:t>
            </a:r>
            <a:r>
              <a:rPr lang="de-DE" sz="2400" dirty="0"/>
              <a:t> pflanzt Tomaten in Ostfriesland an und erntet sie auch dort. </a:t>
            </a:r>
          </a:p>
          <a:p>
            <a:pPr marL="0" indent="0">
              <a:buNone/>
            </a:pPr>
            <a:r>
              <a:rPr lang="de-DE" sz="2400" dirty="0"/>
              <a:t>Ursprungsland: </a:t>
            </a:r>
          </a:p>
          <a:p>
            <a:pPr marL="0" indent="0">
              <a:buNone/>
            </a:pPr>
            <a:endParaRPr lang="de-DE" dirty="0"/>
          </a:p>
          <a:p>
            <a:pPr marL="0" indent="0">
              <a:buNone/>
            </a:pPr>
            <a:r>
              <a:rPr lang="de-DE" sz="2400" dirty="0"/>
              <a:t>Beispiel 2:</a:t>
            </a:r>
          </a:p>
          <a:p>
            <a:pPr marL="0" indent="0">
              <a:buNone/>
            </a:pPr>
            <a:r>
              <a:rPr lang="de-DE" sz="2400" dirty="0"/>
              <a:t>Oma Käthe hilft ihrem Enkel im Marketing Start Up. Sie steckt in Ihrem Wohnzimmer Minen aus China in Kugelschreiberhülsen aus Deutschland.</a:t>
            </a:r>
          </a:p>
          <a:p>
            <a:pPr marL="0" indent="0">
              <a:buNone/>
            </a:pPr>
            <a:r>
              <a:rPr lang="de-DE" sz="2400" dirty="0"/>
              <a:t>Ursprungsland:</a:t>
            </a:r>
          </a:p>
        </p:txBody>
      </p:sp>
      <p:pic>
        <p:nvPicPr>
          <p:cNvPr id="4" name="Grafik 3">
            <a:extLst>
              <a:ext uri="{FF2B5EF4-FFF2-40B4-BE49-F238E27FC236}">
                <a16:creationId xmlns:a16="http://schemas.microsoft.com/office/drawing/2014/main" id="{F43DE848-559D-349D-E49F-383862449846}"/>
              </a:ext>
            </a:extLst>
          </p:cNvPr>
          <p:cNvPicPr>
            <a:picLocks noChangeAspect="1"/>
          </p:cNvPicPr>
          <p:nvPr/>
        </p:nvPicPr>
        <p:blipFill>
          <a:blip r:embed="rId2"/>
          <a:stretch>
            <a:fillRect/>
          </a:stretch>
        </p:blipFill>
        <p:spPr>
          <a:xfrm>
            <a:off x="2499096" y="266582"/>
            <a:ext cx="6096528" cy="499915"/>
          </a:xfrm>
          <a:prstGeom prst="rect">
            <a:avLst/>
          </a:prstGeom>
        </p:spPr>
      </p:pic>
    </p:spTree>
    <p:extLst>
      <p:ext uri="{BB962C8B-B14F-4D97-AF65-F5344CB8AC3E}">
        <p14:creationId xmlns:p14="http://schemas.microsoft.com/office/powerpoint/2010/main" val="1163018009"/>
      </p:ext>
    </p:extLst>
  </p:cSld>
  <p:clrMapOvr>
    <a:masterClrMapping/>
  </p:clrMapOvr>
</p:sld>
</file>

<file path=ppt/theme/theme1.xml><?xml version="1.0" encoding="utf-8"?>
<a:theme xmlns:a="http://schemas.openxmlformats.org/drawingml/2006/main" name="Folienmaster ZOLEX">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8" ma:contentTypeDescription="Ein neues Dokument erstellen." ma:contentTypeScope="" ma:versionID="3e188bdc578f972c336e77c4d96323e4">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56523d8b873b2219b7ed522b3fd85c68"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362B1B-02A2-42EE-8D86-55FDB23E1472}"/>
</file>

<file path=customXml/itemProps2.xml><?xml version="1.0" encoding="utf-8"?>
<ds:datastoreItem xmlns:ds="http://schemas.openxmlformats.org/officeDocument/2006/customXml" ds:itemID="{34B621A1-4D57-4EAA-AF41-3C119A1335F1}">
  <ds:schemaRefs>
    <ds:schemaRef ds:uri="bbb3f655-f267-4a84-b742-532fbc77d0ab"/>
    <ds:schemaRef ds:uri="http://purl.org/dc/elements/1.1/"/>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f5f3c0c8-cb47-4a26-91a1-a44bb4539247"/>
    <ds:schemaRef ds:uri="http://purl.org/dc/dcmitype/"/>
  </ds:schemaRefs>
</ds:datastoreItem>
</file>

<file path=customXml/itemProps3.xml><?xml version="1.0" encoding="utf-8"?>
<ds:datastoreItem xmlns:ds="http://schemas.openxmlformats.org/officeDocument/2006/customXml" ds:itemID="{4AA77710-43E4-4A9C-A5E2-71BD102C0D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ppt71AC.tmp</Template>
  <TotalTime>0</TotalTime>
  <Words>3510</Words>
  <Application>Microsoft Office PowerPoint</Application>
  <PresentationFormat>Breitbild</PresentationFormat>
  <Paragraphs>714</Paragraphs>
  <Slides>46</Slides>
  <Notes>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46</vt:i4>
      </vt:variant>
    </vt:vector>
  </HeadingPairs>
  <TitlesOfParts>
    <vt:vector size="53" baseType="lpstr">
      <vt:lpstr>Arial</vt:lpstr>
      <vt:lpstr>Calibri</vt:lpstr>
      <vt:lpstr>Calibri Light</vt:lpstr>
      <vt:lpstr>Titilium Web</vt:lpstr>
      <vt:lpstr>Titillium Web</vt:lpstr>
      <vt:lpstr>Wingdings</vt:lpstr>
      <vt:lpstr>Folienmaster ZOLEX</vt:lpstr>
      <vt:lpstr>zum Webinar Der Warenursprung mit Birgit Susdorf</vt:lpstr>
      <vt:lpstr>PowerPoint-Präsentation</vt:lpstr>
      <vt:lpstr>PowerPoint-Präsentation</vt:lpstr>
      <vt:lpstr>Made in…</vt:lpstr>
      <vt:lpstr>Nicht präferenzieller Ursprung</vt:lpstr>
      <vt:lpstr>Nicht präferenzieller Ursprung</vt:lpstr>
      <vt:lpstr>Nicht präferenzieller Ursprung</vt:lpstr>
      <vt:lpstr>Nicht präferenzieller Ursprung</vt:lpstr>
      <vt:lpstr>Nicht präferenzieller Ursprung</vt:lpstr>
      <vt:lpstr>Ursprungszeugnis</vt:lpstr>
      <vt:lpstr>Ursprungszeugnis</vt:lpstr>
      <vt:lpstr>Elektronisches Ursprungszeugnis eUZ</vt:lpstr>
      <vt:lpstr>Präferenzieller Ursprung</vt:lpstr>
      <vt:lpstr>Präferenzieller Ursprung</vt:lpstr>
      <vt:lpstr>Präferenzieller Ursprung</vt:lpstr>
      <vt:lpstr>Voraussetzung für Präferenzkalkulation: Zolltarifnummer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Präferenzkalkulation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Falsche Ursprungsangaben können  steuerrechtliche zivilrechtliche  und/oder  strafrechtliche  Konsequenzen haben!  Erinnern Sie Ihre Geschäftsleitung ggf. an ihre Organisationspflicht! </vt:lpstr>
      <vt:lpstr>   Informieren Sie betroffene Abteilungen Lieferant muss Ihnen keine Ursprungsangaben machen, verpflichten Sie ihn vertraglich! Waren sollen mit zugesicherter Eigenschaft, Ursprung, bestellt und geliefert werden Waren müssen mit entsprechenden Ursprungsnachweisen bestellt werden:  Ursprungszeugnis  Lieferantenerklärung  Ursprungserklärung  … Zugriff auf Stücklisten und Rezepturen Zugriff auf Ein- und Verkaufspreise  Jedes Unternehmen ist individuell! Bilden Sie eine Arbeitsgruppe oder planen Sie ein Projekt    </vt:lpstr>
      <vt:lpstr>PowerPoint-Präsentation</vt:lpstr>
      <vt:lpstr>Haben Sie Fragen?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PaR - Patrick Reuber</dc:creator>
  <cp:lastModifiedBy>Birgit Susdorf</cp:lastModifiedBy>
  <cp:revision>4</cp:revision>
  <dcterms:created xsi:type="dcterms:W3CDTF">2021-05-05T14:04:50Z</dcterms:created>
  <dcterms:modified xsi:type="dcterms:W3CDTF">2025-02-17T11:08:14Z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y fmtid="{D5CDD505-2E9C-101B-9397-08002B2CF9AE}" pid="3" name="MediaServiceImageTags">
    <vt:lpwstr/>
  </property>
</Properties>
</file>