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2"/>
  </p:notesMasterIdLst>
  <p:sldIdLst>
    <p:sldId id="256" r:id="rId5"/>
    <p:sldId id="1765" r:id="rId6"/>
    <p:sldId id="1801" r:id="rId7"/>
    <p:sldId id="2307" r:id="rId8"/>
    <p:sldId id="2331" r:id="rId9"/>
    <p:sldId id="2333" r:id="rId10"/>
    <p:sldId id="2334" r:id="rId11"/>
    <p:sldId id="2335" r:id="rId12"/>
    <p:sldId id="2344" r:id="rId13"/>
    <p:sldId id="2345" r:id="rId14"/>
    <p:sldId id="2291" r:id="rId15"/>
    <p:sldId id="2332" r:id="rId16"/>
    <p:sldId id="2338" r:id="rId17"/>
    <p:sldId id="2339" r:id="rId18"/>
    <p:sldId id="2336" r:id="rId19"/>
    <p:sldId id="2337" r:id="rId20"/>
    <p:sldId id="2343" r:id="rId21"/>
    <p:sldId id="2346" r:id="rId22"/>
    <p:sldId id="2347" r:id="rId23"/>
    <p:sldId id="2348" r:id="rId24"/>
    <p:sldId id="2340" r:id="rId25"/>
    <p:sldId id="2341" r:id="rId26"/>
    <p:sldId id="2342" r:id="rId27"/>
    <p:sldId id="2349" r:id="rId28"/>
    <p:sldId id="2350" r:id="rId29"/>
    <p:sldId id="2256" r:id="rId30"/>
    <p:sldId id="1899" r:id="rId31"/>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ES - Glenda Elise Steinkühler" initials="G-GES" lastIdx="12" clrIdx="0">
    <p:extLst>
      <p:ext uri="{19B8F6BF-5375-455C-9EA6-DF929625EA0E}">
        <p15:presenceInfo xmlns:p15="http://schemas.microsoft.com/office/powerpoint/2012/main" userId="S::ges@vnr.de::784db2d4-8210-4299-adde-3fe0ba102c42" providerId="AD"/>
      </p:ext>
    </p:extLst>
  </p:cmAuthor>
  <p:cmAuthor id="2" name="CBe - Cornelia Berlandi" initials="C-CB" lastIdx="8" clrIdx="1">
    <p:extLst>
      <p:ext uri="{19B8F6BF-5375-455C-9EA6-DF929625EA0E}">
        <p15:presenceInfo xmlns:p15="http://schemas.microsoft.com/office/powerpoint/2012/main" userId="S::cbe@vnr.de::d661b78c-69fd-4667-86e1-6f4ed453663a" providerId="AD"/>
      </p:ext>
    </p:extLst>
  </p:cmAuthor>
  <p:cmAuthor id="3" name="LaK - Laura Knieps" initials="L-LK" lastIdx="6" clrIdx="2">
    <p:extLst>
      <p:ext uri="{19B8F6BF-5375-455C-9EA6-DF929625EA0E}">
        <p15:presenceInfo xmlns:p15="http://schemas.microsoft.com/office/powerpoint/2012/main" userId="S::lak@vnr.de::3a391a98-baeb-49d0-80d1-22986b3e471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DBC"/>
    <a:srgbClr val="BACF31"/>
    <a:srgbClr val="00435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Mittlere Formatvorlag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495" autoAdjust="0"/>
    <p:restoredTop sz="94660"/>
  </p:normalViewPr>
  <p:slideViewPr>
    <p:cSldViewPr snapToGrid="0">
      <p:cViewPr varScale="1">
        <p:scale>
          <a:sx n="82" d="100"/>
          <a:sy n="82" d="100"/>
        </p:scale>
        <p:origin x="485" y="6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8CAB96-D376-43CA-92F5-8D53488A2F56}" type="datetimeFigureOut">
              <a:rPr lang="de-DE" smtClean="0"/>
              <a:t>22.03.2025</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F15E36-3EDC-421B-8674-D22C0A975341}" type="slidenum">
              <a:rPr lang="de-DE" smtClean="0"/>
              <a:t>‹Nr.›</a:t>
            </a:fld>
            <a:endParaRPr lang="de-DE"/>
          </a:p>
        </p:txBody>
      </p:sp>
    </p:spTree>
    <p:extLst>
      <p:ext uri="{BB962C8B-B14F-4D97-AF65-F5344CB8AC3E}">
        <p14:creationId xmlns:p14="http://schemas.microsoft.com/office/powerpoint/2010/main" val="5586082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CH" dirty="0"/>
          </a:p>
        </p:txBody>
      </p:sp>
      <p:sp>
        <p:nvSpPr>
          <p:cNvPr id="4" name="Slide Number Placeholder 3"/>
          <p:cNvSpPr>
            <a:spLocks noGrp="1"/>
          </p:cNvSpPr>
          <p:nvPr>
            <p:ph type="sldNum" sz="quarter" idx="10"/>
          </p:nvPr>
        </p:nvSpPr>
        <p:spPr/>
        <p:txBody>
          <a:bodyPr/>
          <a:lstStyle/>
          <a:p>
            <a:fld id="{C1BF483A-D15B-40CA-913D-B24C5489BA7C}" type="slidenum">
              <a:rPr lang="de-DE" smtClean="0"/>
              <a:t>2</a:t>
            </a:fld>
            <a:endParaRPr lang="de-DE"/>
          </a:p>
        </p:txBody>
      </p:sp>
    </p:spTree>
    <p:extLst>
      <p:ext uri="{BB962C8B-B14F-4D97-AF65-F5344CB8AC3E}">
        <p14:creationId xmlns:p14="http://schemas.microsoft.com/office/powerpoint/2010/main" val="19335131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8BB700-FA9F-BDF5-C5AF-EE2C0CD19D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A0B4F6-70DF-AFD3-68DC-477A97F41A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50D292-6A61-AF77-C706-54BE515A0F52}"/>
              </a:ext>
            </a:extLst>
          </p:cNvPr>
          <p:cNvSpPr>
            <a:spLocks noGrp="1"/>
          </p:cNvSpPr>
          <p:nvPr>
            <p:ph type="body" idx="1"/>
          </p:nvPr>
        </p:nvSpPr>
        <p:spPr/>
        <p:txBody>
          <a:bodyPr/>
          <a:lstStyle/>
          <a:p>
            <a:endParaRPr lang="de-CH" dirty="0"/>
          </a:p>
        </p:txBody>
      </p:sp>
      <p:sp>
        <p:nvSpPr>
          <p:cNvPr id="4" name="Slide Number Placeholder 3">
            <a:extLst>
              <a:ext uri="{FF2B5EF4-FFF2-40B4-BE49-F238E27FC236}">
                <a16:creationId xmlns:a16="http://schemas.microsoft.com/office/drawing/2014/main" id="{CA4D172F-1EA1-8951-7AAF-F7B36CB6493E}"/>
              </a:ext>
            </a:extLst>
          </p:cNvPr>
          <p:cNvSpPr>
            <a:spLocks noGrp="1"/>
          </p:cNvSpPr>
          <p:nvPr>
            <p:ph type="sldNum" sz="quarter" idx="10"/>
          </p:nvPr>
        </p:nvSpPr>
        <p:spPr/>
        <p:txBody>
          <a:bodyPr/>
          <a:lstStyle/>
          <a:p>
            <a:fld id="{C1BF483A-D15B-40CA-913D-B24C5489BA7C}" type="slidenum">
              <a:rPr lang="de-DE" smtClean="0"/>
              <a:t>13</a:t>
            </a:fld>
            <a:endParaRPr lang="de-DE"/>
          </a:p>
        </p:txBody>
      </p:sp>
    </p:spTree>
    <p:extLst>
      <p:ext uri="{BB962C8B-B14F-4D97-AF65-F5344CB8AC3E}">
        <p14:creationId xmlns:p14="http://schemas.microsoft.com/office/powerpoint/2010/main" val="24771212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31F791-B546-4C55-F1E7-BE8A68024F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E56B16-2D75-6AE0-B987-CC27EF2996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B680F9-EA61-1D63-D00A-304A853F67BF}"/>
              </a:ext>
            </a:extLst>
          </p:cNvPr>
          <p:cNvSpPr>
            <a:spLocks noGrp="1"/>
          </p:cNvSpPr>
          <p:nvPr>
            <p:ph type="body" idx="1"/>
          </p:nvPr>
        </p:nvSpPr>
        <p:spPr/>
        <p:txBody>
          <a:bodyPr/>
          <a:lstStyle/>
          <a:p>
            <a:endParaRPr lang="de-CH" dirty="0"/>
          </a:p>
        </p:txBody>
      </p:sp>
      <p:sp>
        <p:nvSpPr>
          <p:cNvPr id="4" name="Slide Number Placeholder 3">
            <a:extLst>
              <a:ext uri="{FF2B5EF4-FFF2-40B4-BE49-F238E27FC236}">
                <a16:creationId xmlns:a16="http://schemas.microsoft.com/office/drawing/2014/main" id="{8C87ED94-81E1-EDB6-01FC-B3D9D6EA9750}"/>
              </a:ext>
            </a:extLst>
          </p:cNvPr>
          <p:cNvSpPr>
            <a:spLocks noGrp="1"/>
          </p:cNvSpPr>
          <p:nvPr>
            <p:ph type="sldNum" sz="quarter" idx="10"/>
          </p:nvPr>
        </p:nvSpPr>
        <p:spPr/>
        <p:txBody>
          <a:bodyPr/>
          <a:lstStyle/>
          <a:p>
            <a:fld id="{C1BF483A-D15B-40CA-913D-B24C5489BA7C}" type="slidenum">
              <a:rPr lang="de-DE" smtClean="0"/>
              <a:t>14</a:t>
            </a:fld>
            <a:endParaRPr lang="de-DE"/>
          </a:p>
        </p:txBody>
      </p:sp>
    </p:spTree>
    <p:extLst>
      <p:ext uri="{BB962C8B-B14F-4D97-AF65-F5344CB8AC3E}">
        <p14:creationId xmlns:p14="http://schemas.microsoft.com/office/powerpoint/2010/main" val="29010039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348E6F-DD4B-D15F-2E3A-123D405001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D6B8CE-614D-183F-033D-BD147FCE6D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6C3B7C-727C-7B73-8BBB-D39B8AB63074}"/>
              </a:ext>
            </a:extLst>
          </p:cNvPr>
          <p:cNvSpPr>
            <a:spLocks noGrp="1"/>
          </p:cNvSpPr>
          <p:nvPr>
            <p:ph type="body" idx="1"/>
          </p:nvPr>
        </p:nvSpPr>
        <p:spPr/>
        <p:txBody>
          <a:bodyPr/>
          <a:lstStyle/>
          <a:p>
            <a:endParaRPr lang="de-CH"/>
          </a:p>
        </p:txBody>
      </p:sp>
      <p:sp>
        <p:nvSpPr>
          <p:cNvPr id="4" name="Slide Number Placeholder 3">
            <a:extLst>
              <a:ext uri="{FF2B5EF4-FFF2-40B4-BE49-F238E27FC236}">
                <a16:creationId xmlns:a16="http://schemas.microsoft.com/office/drawing/2014/main" id="{EEF16C8C-909A-6C1D-17C6-3061E10CD7CC}"/>
              </a:ext>
            </a:extLst>
          </p:cNvPr>
          <p:cNvSpPr>
            <a:spLocks noGrp="1"/>
          </p:cNvSpPr>
          <p:nvPr>
            <p:ph type="sldNum" sz="quarter" idx="5"/>
          </p:nvPr>
        </p:nvSpPr>
        <p:spPr/>
        <p:txBody>
          <a:bodyPr/>
          <a:lstStyle/>
          <a:p>
            <a:fld id="{C1BF483A-D15B-40CA-913D-B24C5489BA7C}" type="slidenum">
              <a:rPr lang="de-DE" smtClean="0"/>
              <a:t>15</a:t>
            </a:fld>
            <a:endParaRPr lang="de-DE"/>
          </a:p>
        </p:txBody>
      </p:sp>
    </p:spTree>
    <p:extLst>
      <p:ext uri="{BB962C8B-B14F-4D97-AF65-F5344CB8AC3E}">
        <p14:creationId xmlns:p14="http://schemas.microsoft.com/office/powerpoint/2010/main" val="40431076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A91FB4-0B77-D8F8-FFA7-6F953225B8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265A1E-0D27-B269-0A0D-29D1DC8631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19E02C-75F6-DEB9-B2BD-7BC2A5C2D2B5}"/>
              </a:ext>
            </a:extLst>
          </p:cNvPr>
          <p:cNvSpPr>
            <a:spLocks noGrp="1"/>
          </p:cNvSpPr>
          <p:nvPr>
            <p:ph type="body" idx="1"/>
          </p:nvPr>
        </p:nvSpPr>
        <p:spPr/>
        <p:txBody>
          <a:bodyPr/>
          <a:lstStyle/>
          <a:p>
            <a:endParaRPr lang="de-CH" dirty="0"/>
          </a:p>
        </p:txBody>
      </p:sp>
      <p:sp>
        <p:nvSpPr>
          <p:cNvPr id="4" name="Slide Number Placeholder 3">
            <a:extLst>
              <a:ext uri="{FF2B5EF4-FFF2-40B4-BE49-F238E27FC236}">
                <a16:creationId xmlns:a16="http://schemas.microsoft.com/office/drawing/2014/main" id="{5F839667-C1A1-90BB-96A0-9648F39754C6}"/>
              </a:ext>
            </a:extLst>
          </p:cNvPr>
          <p:cNvSpPr>
            <a:spLocks noGrp="1"/>
          </p:cNvSpPr>
          <p:nvPr>
            <p:ph type="sldNum" sz="quarter" idx="10"/>
          </p:nvPr>
        </p:nvSpPr>
        <p:spPr/>
        <p:txBody>
          <a:bodyPr/>
          <a:lstStyle/>
          <a:p>
            <a:fld id="{C1BF483A-D15B-40CA-913D-B24C5489BA7C}" type="slidenum">
              <a:rPr lang="de-DE" smtClean="0"/>
              <a:t>16</a:t>
            </a:fld>
            <a:endParaRPr lang="de-DE"/>
          </a:p>
        </p:txBody>
      </p:sp>
    </p:spTree>
    <p:extLst>
      <p:ext uri="{BB962C8B-B14F-4D97-AF65-F5344CB8AC3E}">
        <p14:creationId xmlns:p14="http://schemas.microsoft.com/office/powerpoint/2010/main" val="12179013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6C8383-AD53-8D1A-925C-01902FDC6D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C80E42-304B-323E-5CFD-5E9E781495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B91058-1433-9CCB-168B-C7A9CFA8D721}"/>
              </a:ext>
            </a:extLst>
          </p:cNvPr>
          <p:cNvSpPr>
            <a:spLocks noGrp="1"/>
          </p:cNvSpPr>
          <p:nvPr>
            <p:ph type="body" idx="1"/>
          </p:nvPr>
        </p:nvSpPr>
        <p:spPr/>
        <p:txBody>
          <a:bodyPr/>
          <a:lstStyle/>
          <a:p>
            <a:endParaRPr lang="de-CH" dirty="0"/>
          </a:p>
        </p:txBody>
      </p:sp>
      <p:sp>
        <p:nvSpPr>
          <p:cNvPr id="4" name="Slide Number Placeholder 3">
            <a:extLst>
              <a:ext uri="{FF2B5EF4-FFF2-40B4-BE49-F238E27FC236}">
                <a16:creationId xmlns:a16="http://schemas.microsoft.com/office/drawing/2014/main" id="{82D5806E-B8E0-824C-B940-837851CFFD86}"/>
              </a:ext>
            </a:extLst>
          </p:cNvPr>
          <p:cNvSpPr>
            <a:spLocks noGrp="1"/>
          </p:cNvSpPr>
          <p:nvPr>
            <p:ph type="sldNum" sz="quarter" idx="10"/>
          </p:nvPr>
        </p:nvSpPr>
        <p:spPr/>
        <p:txBody>
          <a:bodyPr/>
          <a:lstStyle/>
          <a:p>
            <a:fld id="{C1BF483A-D15B-40CA-913D-B24C5489BA7C}" type="slidenum">
              <a:rPr lang="de-DE" smtClean="0"/>
              <a:t>17</a:t>
            </a:fld>
            <a:endParaRPr lang="de-DE"/>
          </a:p>
        </p:txBody>
      </p:sp>
    </p:spTree>
    <p:extLst>
      <p:ext uri="{BB962C8B-B14F-4D97-AF65-F5344CB8AC3E}">
        <p14:creationId xmlns:p14="http://schemas.microsoft.com/office/powerpoint/2010/main" val="33427577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924884-6508-071E-4384-B2F9FB3865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6DDB4D-68EB-3777-2968-78EA401426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844E2E-624F-A25C-1A53-413A983C7B4B}"/>
              </a:ext>
            </a:extLst>
          </p:cNvPr>
          <p:cNvSpPr>
            <a:spLocks noGrp="1"/>
          </p:cNvSpPr>
          <p:nvPr>
            <p:ph type="body" idx="1"/>
          </p:nvPr>
        </p:nvSpPr>
        <p:spPr/>
        <p:txBody>
          <a:bodyPr/>
          <a:lstStyle/>
          <a:p>
            <a:endParaRPr lang="de-CH"/>
          </a:p>
        </p:txBody>
      </p:sp>
      <p:sp>
        <p:nvSpPr>
          <p:cNvPr id="4" name="Slide Number Placeholder 3">
            <a:extLst>
              <a:ext uri="{FF2B5EF4-FFF2-40B4-BE49-F238E27FC236}">
                <a16:creationId xmlns:a16="http://schemas.microsoft.com/office/drawing/2014/main" id="{CE883A21-EF58-5BFD-CAF0-B429E244EA5B}"/>
              </a:ext>
            </a:extLst>
          </p:cNvPr>
          <p:cNvSpPr>
            <a:spLocks noGrp="1"/>
          </p:cNvSpPr>
          <p:nvPr>
            <p:ph type="sldNum" sz="quarter" idx="5"/>
          </p:nvPr>
        </p:nvSpPr>
        <p:spPr/>
        <p:txBody>
          <a:bodyPr/>
          <a:lstStyle/>
          <a:p>
            <a:fld id="{C1BF483A-D15B-40CA-913D-B24C5489BA7C}" type="slidenum">
              <a:rPr lang="de-DE" smtClean="0"/>
              <a:t>18</a:t>
            </a:fld>
            <a:endParaRPr lang="de-DE"/>
          </a:p>
        </p:txBody>
      </p:sp>
    </p:spTree>
    <p:extLst>
      <p:ext uri="{BB962C8B-B14F-4D97-AF65-F5344CB8AC3E}">
        <p14:creationId xmlns:p14="http://schemas.microsoft.com/office/powerpoint/2010/main" val="33155329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E40E3D-E734-D765-F342-8CE8915320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4F893E-0819-D74B-8A2C-8119FA57D5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366DFB-21DC-C7F7-957B-485A20F77F9E}"/>
              </a:ext>
            </a:extLst>
          </p:cNvPr>
          <p:cNvSpPr>
            <a:spLocks noGrp="1"/>
          </p:cNvSpPr>
          <p:nvPr>
            <p:ph type="body" idx="1"/>
          </p:nvPr>
        </p:nvSpPr>
        <p:spPr/>
        <p:txBody>
          <a:bodyPr/>
          <a:lstStyle/>
          <a:p>
            <a:endParaRPr lang="de-CH" dirty="0"/>
          </a:p>
        </p:txBody>
      </p:sp>
      <p:sp>
        <p:nvSpPr>
          <p:cNvPr id="4" name="Slide Number Placeholder 3">
            <a:extLst>
              <a:ext uri="{FF2B5EF4-FFF2-40B4-BE49-F238E27FC236}">
                <a16:creationId xmlns:a16="http://schemas.microsoft.com/office/drawing/2014/main" id="{BF7E4D59-CC52-9BBA-46EC-315F42536330}"/>
              </a:ext>
            </a:extLst>
          </p:cNvPr>
          <p:cNvSpPr>
            <a:spLocks noGrp="1"/>
          </p:cNvSpPr>
          <p:nvPr>
            <p:ph type="sldNum" sz="quarter" idx="10"/>
          </p:nvPr>
        </p:nvSpPr>
        <p:spPr/>
        <p:txBody>
          <a:bodyPr/>
          <a:lstStyle/>
          <a:p>
            <a:fld id="{C1BF483A-D15B-40CA-913D-B24C5489BA7C}" type="slidenum">
              <a:rPr lang="de-DE" smtClean="0"/>
              <a:t>19</a:t>
            </a:fld>
            <a:endParaRPr lang="de-DE"/>
          </a:p>
        </p:txBody>
      </p:sp>
    </p:spTree>
    <p:extLst>
      <p:ext uri="{BB962C8B-B14F-4D97-AF65-F5344CB8AC3E}">
        <p14:creationId xmlns:p14="http://schemas.microsoft.com/office/powerpoint/2010/main" val="16301669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06B8B2-DECC-5086-75D1-FBD2D60756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DF2AB0-A9D8-0E49-88F4-7288DE38D9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05E733-B2A4-2C74-FE34-67932C37A0DE}"/>
              </a:ext>
            </a:extLst>
          </p:cNvPr>
          <p:cNvSpPr>
            <a:spLocks noGrp="1"/>
          </p:cNvSpPr>
          <p:nvPr>
            <p:ph type="body" idx="1"/>
          </p:nvPr>
        </p:nvSpPr>
        <p:spPr/>
        <p:txBody>
          <a:bodyPr/>
          <a:lstStyle/>
          <a:p>
            <a:endParaRPr lang="de-CH" dirty="0"/>
          </a:p>
        </p:txBody>
      </p:sp>
      <p:sp>
        <p:nvSpPr>
          <p:cNvPr id="4" name="Slide Number Placeholder 3">
            <a:extLst>
              <a:ext uri="{FF2B5EF4-FFF2-40B4-BE49-F238E27FC236}">
                <a16:creationId xmlns:a16="http://schemas.microsoft.com/office/drawing/2014/main" id="{460D5541-49E9-5DEE-0752-99FD8C091E0A}"/>
              </a:ext>
            </a:extLst>
          </p:cNvPr>
          <p:cNvSpPr>
            <a:spLocks noGrp="1"/>
          </p:cNvSpPr>
          <p:nvPr>
            <p:ph type="sldNum" sz="quarter" idx="10"/>
          </p:nvPr>
        </p:nvSpPr>
        <p:spPr/>
        <p:txBody>
          <a:bodyPr/>
          <a:lstStyle/>
          <a:p>
            <a:fld id="{C1BF483A-D15B-40CA-913D-B24C5489BA7C}" type="slidenum">
              <a:rPr lang="de-DE" smtClean="0"/>
              <a:t>20</a:t>
            </a:fld>
            <a:endParaRPr lang="de-DE"/>
          </a:p>
        </p:txBody>
      </p:sp>
    </p:spTree>
    <p:extLst>
      <p:ext uri="{BB962C8B-B14F-4D97-AF65-F5344CB8AC3E}">
        <p14:creationId xmlns:p14="http://schemas.microsoft.com/office/powerpoint/2010/main" val="14864884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289D46-B1D7-73C6-602B-B7A5C0E1C4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E533DD-394C-48C3-3D7C-1172E26CEC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15835A-F07C-B285-64D2-B586A9C953D8}"/>
              </a:ext>
            </a:extLst>
          </p:cNvPr>
          <p:cNvSpPr>
            <a:spLocks noGrp="1"/>
          </p:cNvSpPr>
          <p:nvPr>
            <p:ph type="body" idx="1"/>
          </p:nvPr>
        </p:nvSpPr>
        <p:spPr/>
        <p:txBody>
          <a:bodyPr/>
          <a:lstStyle/>
          <a:p>
            <a:endParaRPr lang="de-CH"/>
          </a:p>
        </p:txBody>
      </p:sp>
      <p:sp>
        <p:nvSpPr>
          <p:cNvPr id="4" name="Slide Number Placeholder 3">
            <a:extLst>
              <a:ext uri="{FF2B5EF4-FFF2-40B4-BE49-F238E27FC236}">
                <a16:creationId xmlns:a16="http://schemas.microsoft.com/office/drawing/2014/main" id="{F488C48D-FC0A-733B-9162-4ABA5A6F491F}"/>
              </a:ext>
            </a:extLst>
          </p:cNvPr>
          <p:cNvSpPr>
            <a:spLocks noGrp="1"/>
          </p:cNvSpPr>
          <p:nvPr>
            <p:ph type="sldNum" sz="quarter" idx="5"/>
          </p:nvPr>
        </p:nvSpPr>
        <p:spPr/>
        <p:txBody>
          <a:bodyPr/>
          <a:lstStyle/>
          <a:p>
            <a:fld id="{C1BF483A-D15B-40CA-913D-B24C5489BA7C}" type="slidenum">
              <a:rPr lang="de-DE" smtClean="0"/>
              <a:t>21</a:t>
            </a:fld>
            <a:endParaRPr lang="de-DE"/>
          </a:p>
        </p:txBody>
      </p:sp>
    </p:spTree>
    <p:extLst>
      <p:ext uri="{BB962C8B-B14F-4D97-AF65-F5344CB8AC3E}">
        <p14:creationId xmlns:p14="http://schemas.microsoft.com/office/powerpoint/2010/main" val="4236498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203045-BD51-EC9A-339F-0D7832893A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ABB637-C55A-0640-36E2-8E19792B47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09C6B6-C528-0780-4149-4C672D9D623D}"/>
              </a:ext>
            </a:extLst>
          </p:cNvPr>
          <p:cNvSpPr>
            <a:spLocks noGrp="1"/>
          </p:cNvSpPr>
          <p:nvPr>
            <p:ph type="body" idx="1"/>
          </p:nvPr>
        </p:nvSpPr>
        <p:spPr/>
        <p:txBody>
          <a:bodyPr/>
          <a:lstStyle/>
          <a:p>
            <a:endParaRPr lang="de-CH" dirty="0"/>
          </a:p>
        </p:txBody>
      </p:sp>
      <p:sp>
        <p:nvSpPr>
          <p:cNvPr id="4" name="Slide Number Placeholder 3">
            <a:extLst>
              <a:ext uri="{FF2B5EF4-FFF2-40B4-BE49-F238E27FC236}">
                <a16:creationId xmlns:a16="http://schemas.microsoft.com/office/drawing/2014/main" id="{32A71E82-96DD-F30E-1636-DE87C5D9AB09}"/>
              </a:ext>
            </a:extLst>
          </p:cNvPr>
          <p:cNvSpPr>
            <a:spLocks noGrp="1"/>
          </p:cNvSpPr>
          <p:nvPr>
            <p:ph type="sldNum" sz="quarter" idx="10"/>
          </p:nvPr>
        </p:nvSpPr>
        <p:spPr/>
        <p:txBody>
          <a:bodyPr/>
          <a:lstStyle/>
          <a:p>
            <a:fld id="{C1BF483A-D15B-40CA-913D-B24C5489BA7C}" type="slidenum">
              <a:rPr lang="de-DE" smtClean="0"/>
              <a:t>22</a:t>
            </a:fld>
            <a:endParaRPr lang="de-DE"/>
          </a:p>
        </p:txBody>
      </p:sp>
    </p:spTree>
    <p:extLst>
      <p:ext uri="{BB962C8B-B14F-4D97-AF65-F5344CB8AC3E}">
        <p14:creationId xmlns:p14="http://schemas.microsoft.com/office/powerpoint/2010/main" val="30510509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CH"/>
          </a:p>
        </p:txBody>
      </p:sp>
      <p:sp>
        <p:nvSpPr>
          <p:cNvPr id="4" name="Slide Number Placeholder 3"/>
          <p:cNvSpPr>
            <a:spLocks noGrp="1"/>
          </p:cNvSpPr>
          <p:nvPr>
            <p:ph type="sldNum" sz="quarter" idx="5"/>
          </p:nvPr>
        </p:nvSpPr>
        <p:spPr/>
        <p:txBody>
          <a:bodyPr/>
          <a:lstStyle/>
          <a:p>
            <a:fld id="{C1BF483A-D15B-40CA-913D-B24C5489BA7C}" type="slidenum">
              <a:rPr lang="de-DE" smtClean="0"/>
              <a:t>3</a:t>
            </a:fld>
            <a:endParaRPr lang="de-DE"/>
          </a:p>
        </p:txBody>
      </p:sp>
    </p:spTree>
    <p:extLst>
      <p:ext uri="{BB962C8B-B14F-4D97-AF65-F5344CB8AC3E}">
        <p14:creationId xmlns:p14="http://schemas.microsoft.com/office/powerpoint/2010/main" val="37837521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69900B-0E8D-0924-B933-35AD2BCA5F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C1A14E-D04E-E309-2B4F-EBF96AAE98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303A8B-87D0-0031-82D2-6DD69525B4D3}"/>
              </a:ext>
            </a:extLst>
          </p:cNvPr>
          <p:cNvSpPr>
            <a:spLocks noGrp="1"/>
          </p:cNvSpPr>
          <p:nvPr>
            <p:ph type="body" idx="1"/>
          </p:nvPr>
        </p:nvSpPr>
        <p:spPr/>
        <p:txBody>
          <a:bodyPr/>
          <a:lstStyle/>
          <a:p>
            <a:endParaRPr lang="de-CH" dirty="0"/>
          </a:p>
        </p:txBody>
      </p:sp>
      <p:sp>
        <p:nvSpPr>
          <p:cNvPr id="4" name="Slide Number Placeholder 3">
            <a:extLst>
              <a:ext uri="{FF2B5EF4-FFF2-40B4-BE49-F238E27FC236}">
                <a16:creationId xmlns:a16="http://schemas.microsoft.com/office/drawing/2014/main" id="{D3A59CF8-1017-34A5-EAF5-C95D2B48B0B0}"/>
              </a:ext>
            </a:extLst>
          </p:cNvPr>
          <p:cNvSpPr>
            <a:spLocks noGrp="1"/>
          </p:cNvSpPr>
          <p:nvPr>
            <p:ph type="sldNum" sz="quarter" idx="10"/>
          </p:nvPr>
        </p:nvSpPr>
        <p:spPr/>
        <p:txBody>
          <a:bodyPr/>
          <a:lstStyle/>
          <a:p>
            <a:fld id="{C1BF483A-D15B-40CA-913D-B24C5489BA7C}" type="slidenum">
              <a:rPr lang="de-DE" smtClean="0"/>
              <a:t>23</a:t>
            </a:fld>
            <a:endParaRPr lang="de-DE"/>
          </a:p>
        </p:txBody>
      </p:sp>
    </p:spTree>
    <p:extLst>
      <p:ext uri="{BB962C8B-B14F-4D97-AF65-F5344CB8AC3E}">
        <p14:creationId xmlns:p14="http://schemas.microsoft.com/office/powerpoint/2010/main" val="18181382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F1872F-BB67-7BF1-7595-C2961CD4A2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74D315-35F6-E47E-3BD0-CC797CB201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4C50AD-41BE-2211-9348-9AB5673E0B43}"/>
              </a:ext>
            </a:extLst>
          </p:cNvPr>
          <p:cNvSpPr>
            <a:spLocks noGrp="1"/>
          </p:cNvSpPr>
          <p:nvPr>
            <p:ph type="body" idx="1"/>
          </p:nvPr>
        </p:nvSpPr>
        <p:spPr/>
        <p:txBody>
          <a:bodyPr/>
          <a:lstStyle/>
          <a:p>
            <a:endParaRPr lang="de-CH"/>
          </a:p>
        </p:txBody>
      </p:sp>
      <p:sp>
        <p:nvSpPr>
          <p:cNvPr id="4" name="Slide Number Placeholder 3">
            <a:extLst>
              <a:ext uri="{FF2B5EF4-FFF2-40B4-BE49-F238E27FC236}">
                <a16:creationId xmlns:a16="http://schemas.microsoft.com/office/drawing/2014/main" id="{B769B880-7238-B7EA-D535-AF88144D904F}"/>
              </a:ext>
            </a:extLst>
          </p:cNvPr>
          <p:cNvSpPr>
            <a:spLocks noGrp="1"/>
          </p:cNvSpPr>
          <p:nvPr>
            <p:ph type="sldNum" sz="quarter" idx="5"/>
          </p:nvPr>
        </p:nvSpPr>
        <p:spPr/>
        <p:txBody>
          <a:bodyPr/>
          <a:lstStyle/>
          <a:p>
            <a:fld id="{C1BF483A-D15B-40CA-913D-B24C5489BA7C}" type="slidenum">
              <a:rPr lang="de-DE" smtClean="0"/>
              <a:t>24</a:t>
            </a:fld>
            <a:endParaRPr lang="de-DE"/>
          </a:p>
        </p:txBody>
      </p:sp>
    </p:spTree>
    <p:extLst>
      <p:ext uri="{BB962C8B-B14F-4D97-AF65-F5344CB8AC3E}">
        <p14:creationId xmlns:p14="http://schemas.microsoft.com/office/powerpoint/2010/main" val="40007901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E0750-32B7-B414-3B4F-C3DD134451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D50E61-B4F8-6B2B-EB41-83A2937497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4977D6-6658-5F42-C875-8B9D729EC168}"/>
              </a:ext>
            </a:extLst>
          </p:cNvPr>
          <p:cNvSpPr>
            <a:spLocks noGrp="1"/>
          </p:cNvSpPr>
          <p:nvPr>
            <p:ph type="body" idx="1"/>
          </p:nvPr>
        </p:nvSpPr>
        <p:spPr/>
        <p:txBody>
          <a:bodyPr/>
          <a:lstStyle/>
          <a:p>
            <a:endParaRPr lang="de-CH" dirty="0"/>
          </a:p>
        </p:txBody>
      </p:sp>
      <p:sp>
        <p:nvSpPr>
          <p:cNvPr id="4" name="Slide Number Placeholder 3">
            <a:extLst>
              <a:ext uri="{FF2B5EF4-FFF2-40B4-BE49-F238E27FC236}">
                <a16:creationId xmlns:a16="http://schemas.microsoft.com/office/drawing/2014/main" id="{42DD675B-EC63-2337-D440-38F07ED646F7}"/>
              </a:ext>
            </a:extLst>
          </p:cNvPr>
          <p:cNvSpPr>
            <a:spLocks noGrp="1"/>
          </p:cNvSpPr>
          <p:nvPr>
            <p:ph type="sldNum" sz="quarter" idx="10"/>
          </p:nvPr>
        </p:nvSpPr>
        <p:spPr/>
        <p:txBody>
          <a:bodyPr/>
          <a:lstStyle/>
          <a:p>
            <a:fld id="{C1BF483A-D15B-40CA-913D-B24C5489BA7C}" type="slidenum">
              <a:rPr lang="de-DE" smtClean="0"/>
              <a:t>25</a:t>
            </a:fld>
            <a:endParaRPr lang="de-DE"/>
          </a:p>
        </p:txBody>
      </p:sp>
    </p:spTree>
    <p:extLst>
      <p:ext uri="{BB962C8B-B14F-4D97-AF65-F5344CB8AC3E}">
        <p14:creationId xmlns:p14="http://schemas.microsoft.com/office/powerpoint/2010/main" val="42148677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CH"/>
          </a:p>
        </p:txBody>
      </p:sp>
      <p:sp>
        <p:nvSpPr>
          <p:cNvPr id="4" name="Slide Number Placeholder 3"/>
          <p:cNvSpPr>
            <a:spLocks noGrp="1"/>
          </p:cNvSpPr>
          <p:nvPr>
            <p:ph type="sldNum" sz="quarter" idx="5"/>
          </p:nvPr>
        </p:nvSpPr>
        <p:spPr/>
        <p:txBody>
          <a:bodyPr/>
          <a:lstStyle/>
          <a:p>
            <a:fld id="{C1BF483A-D15B-40CA-913D-B24C5489BA7C}" type="slidenum">
              <a:rPr lang="de-DE" smtClean="0"/>
              <a:t>26</a:t>
            </a:fld>
            <a:endParaRPr lang="de-DE"/>
          </a:p>
        </p:txBody>
      </p:sp>
    </p:spTree>
    <p:extLst>
      <p:ext uri="{BB962C8B-B14F-4D97-AF65-F5344CB8AC3E}">
        <p14:creationId xmlns:p14="http://schemas.microsoft.com/office/powerpoint/2010/main" val="14645074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CH" dirty="0"/>
          </a:p>
        </p:txBody>
      </p:sp>
      <p:sp>
        <p:nvSpPr>
          <p:cNvPr id="4" name="Slide Number Placeholder 3"/>
          <p:cNvSpPr>
            <a:spLocks noGrp="1"/>
          </p:cNvSpPr>
          <p:nvPr>
            <p:ph type="sldNum" sz="quarter" idx="5"/>
          </p:nvPr>
        </p:nvSpPr>
        <p:spPr/>
        <p:txBody>
          <a:bodyPr/>
          <a:lstStyle/>
          <a:p>
            <a:fld id="{C1BF483A-D15B-40CA-913D-B24C5489BA7C}" type="slidenum">
              <a:rPr lang="de-DE" smtClean="0"/>
              <a:t>27</a:t>
            </a:fld>
            <a:endParaRPr lang="de-DE"/>
          </a:p>
        </p:txBody>
      </p:sp>
    </p:spTree>
    <p:extLst>
      <p:ext uri="{BB962C8B-B14F-4D97-AF65-F5344CB8AC3E}">
        <p14:creationId xmlns:p14="http://schemas.microsoft.com/office/powerpoint/2010/main" val="9355740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CH" dirty="0"/>
          </a:p>
        </p:txBody>
      </p:sp>
      <p:sp>
        <p:nvSpPr>
          <p:cNvPr id="4" name="Slide Number Placeholder 3"/>
          <p:cNvSpPr>
            <a:spLocks noGrp="1"/>
          </p:cNvSpPr>
          <p:nvPr>
            <p:ph type="sldNum" sz="quarter" idx="10"/>
          </p:nvPr>
        </p:nvSpPr>
        <p:spPr/>
        <p:txBody>
          <a:bodyPr/>
          <a:lstStyle/>
          <a:p>
            <a:fld id="{C1BF483A-D15B-40CA-913D-B24C5489BA7C}" type="slidenum">
              <a:rPr lang="de-DE" smtClean="0"/>
              <a:t>4</a:t>
            </a:fld>
            <a:endParaRPr lang="de-DE"/>
          </a:p>
        </p:txBody>
      </p:sp>
    </p:spTree>
    <p:extLst>
      <p:ext uri="{BB962C8B-B14F-4D97-AF65-F5344CB8AC3E}">
        <p14:creationId xmlns:p14="http://schemas.microsoft.com/office/powerpoint/2010/main" val="12417743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3E339D-3C9F-90B7-681A-63C18EB35C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A03D99-A7A1-DAED-C4E5-6899162FB3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9A0996-35D7-8FBF-51E3-C29F6B423748}"/>
              </a:ext>
            </a:extLst>
          </p:cNvPr>
          <p:cNvSpPr>
            <a:spLocks noGrp="1"/>
          </p:cNvSpPr>
          <p:nvPr>
            <p:ph type="body" idx="1"/>
          </p:nvPr>
        </p:nvSpPr>
        <p:spPr/>
        <p:txBody>
          <a:bodyPr/>
          <a:lstStyle/>
          <a:p>
            <a:endParaRPr lang="de-CH" dirty="0"/>
          </a:p>
        </p:txBody>
      </p:sp>
      <p:sp>
        <p:nvSpPr>
          <p:cNvPr id="4" name="Slide Number Placeholder 3">
            <a:extLst>
              <a:ext uri="{FF2B5EF4-FFF2-40B4-BE49-F238E27FC236}">
                <a16:creationId xmlns:a16="http://schemas.microsoft.com/office/drawing/2014/main" id="{32AE8B3E-371B-7D76-69A1-2EFF3E67F5AE}"/>
              </a:ext>
            </a:extLst>
          </p:cNvPr>
          <p:cNvSpPr>
            <a:spLocks noGrp="1"/>
          </p:cNvSpPr>
          <p:nvPr>
            <p:ph type="sldNum" sz="quarter" idx="10"/>
          </p:nvPr>
        </p:nvSpPr>
        <p:spPr/>
        <p:txBody>
          <a:bodyPr/>
          <a:lstStyle/>
          <a:p>
            <a:fld id="{C1BF483A-D15B-40CA-913D-B24C5489BA7C}" type="slidenum">
              <a:rPr lang="de-DE" smtClean="0"/>
              <a:t>5</a:t>
            </a:fld>
            <a:endParaRPr lang="de-DE"/>
          </a:p>
        </p:txBody>
      </p:sp>
    </p:spTree>
    <p:extLst>
      <p:ext uri="{BB962C8B-B14F-4D97-AF65-F5344CB8AC3E}">
        <p14:creationId xmlns:p14="http://schemas.microsoft.com/office/powerpoint/2010/main" val="39856587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DC67A2-B7F9-F9A0-3B00-4B393AAC96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B63C52-6C83-8FDE-C043-0E48454BE6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4A15D1-C0B0-4B5A-AB7B-FA5EE30BA754}"/>
              </a:ext>
            </a:extLst>
          </p:cNvPr>
          <p:cNvSpPr>
            <a:spLocks noGrp="1"/>
          </p:cNvSpPr>
          <p:nvPr>
            <p:ph type="body" idx="1"/>
          </p:nvPr>
        </p:nvSpPr>
        <p:spPr/>
        <p:txBody>
          <a:bodyPr/>
          <a:lstStyle/>
          <a:p>
            <a:endParaRPr lang="de-CH"/>
          </a:p>
        </p:txBody>
      </p:sp>
      <p:sp>
        <p:nvSpPr>
          <p:cNvPr id="4" name="Slide Number Placeholder 3">
            <a:extLst>
              <a:ext uri="{FF2B5EF4-FFF2-40B4-BE49-F238E27FC236}">
                <a16:creationId xmlns:a16="http://schemas.microsoft.com/office/drawing/2014/main" id="{DC83A702-7612-208F-E099-405900D61FE5}"/>
              </a:ext>
            </a:extLst>
          </p:cNvPr>
          <p:cNvSpPr>
            <a:spLocks noGrp="1"/>
          </p:cNvSpPr>
          <p:nvPr>
            <p:ph type="sldNum" sz="quarter" idx="5"/>
          </p:nvPr>
        </p:nvSpPr>
        <p:spPr/>
        <p:txBody>
          <a:bodyPr/>
          <a:lstStyle/>
          <a:p>
            <a:fld id="{C1BF483A-D15B-40CA-913D-B24C5489BA7C}" type="slidenum">
              <a:rPr lang="de-DE" smtClean="0"/>
              <a:t>6</a:t>
            </a:fld>
            <a:endParaRPr lang="de-DE"/>
          </a:p>
        </p:txBody>
      </p:sp>
    </p:spTree>
    <p:extLst>
      <p:ext uri="{BB962C8B-B14F-4D97-AF65-F5344CB8AC3E}">
        <p14:creationId xmlns:p14="http://schemas.microsoft.com/office/powerpoint/2010/main" val="27657705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A3A0E1-53A3-B45E-A85C-A734F2ECA8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A7AE5E-93AB-0B5A-04E5-BEE5858A4D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A623E6-7EA9-FBDD-68AF-60CEAECF4CB9}"/>
              </a:ext>
            </a:extLst>
          </p:cNvPr>
          <p:cNvSpPr>
            <a:spLocks noGrp="1"/>
          </p:cNvSpPr>
          <p:nvPr>
            <p:ph type="body" idx="1"/>
          </p:nvPr>
        </p:nvSpPr>
        <p:spPr/>
        <p:txBody>
          <a:bodyPr/>
          <a:lstStyle/>
          <a:p>
            <a:endParaRPr lang="de-CH" dirty="0"/>
          </a:p>
        </p:txBody>
      </p:sp>
      <p:sp>
        <p:nvSpPr>
          <p:cNvPr id="4" name="Slide Number Placeholder 3">
            <a:extLst>
              <a:ext uri="{FF2B5EF4-FFF2-40B4-BE49-F238E27FC236}">
                <a16:creationId xmlns:a16="http://schemas.microsoft.com/office/drawing/2014/main" id="{039F2E98-4380-8DDA-2207-273F3E887392}"/>
              </a:ext>
            </a:extLst>
          </p:cNvPr>
          <p:cNvSpPr>
            <a:spLocks noGrp="1"/>
          </p:cNvSpPr>
          <p:nvPr>
            <p:ph type="sldNum" sz="quarter" idx="10"/>
          </p:nvPr>
        </p:nvSpPr>
        <p:spPr/>
        <p:txBody>
          <a:bodyPr/>
          <a:lstStyle/>
          <a:p>
            <a:fld id="{C1BF483A-D15B-40CA-913D-B24C5489BA7C}" type="slidenum">
              <a:rPr lang="de-DE" smtClean="0"/>
              <a:t>7</a:t>
            </a:fld>
            <a:endParaRPr lang="de-DE"/>
          </a:p>
        </p:txBody>
      </p:sp>
    </p:spTree>
    <p:extLst>
      <p:ext uri="{BB962C8B-B14F-4D97-AF65-F5344CB8AC3E}">
        <p14:creationId xmlns:p14="http://schemas.microsoft.com/office/powerpoint/2010/main" val="32218809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56FDB2-9FE9-3725-4871-24574EB7A9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4EB2FF-F8FA-EA84-5096-F1AB013BDA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FAB988-83E1-0A6E-ADAA-35F27AED98D9}"/>
              </a:ext>
            </a:extLst>
          </p:cNvPr>
          <p:cNvSpPr>
            <a:spLocks noGrp="1"/>
          </p:cNvSpPr>
          <p:nvPr>
            <p:ph type="body" idx="1"/>
          </p:nvPr>
        </p:nvSpPr>
        <p:spPr/>
        <p:txBody>
          <a:bodyPr/>
          <a:lstStyle/>
          <a:p>
            <a:endParaRPr lang="de-CH" dirty="0"/>
          </a:p>
        </p:txBody>
      </p:sp>
      <p:sp>
        <p:nvSpPr>
          <p:cNvPr id="4" name="Slide Number Placeholder 3">
            <a:extLst>
              <a:ext uri="{FF2B5EF4-FFF2-40B4-BE49-F238E27FC236}">
                <a16:creationId xmlns:a16="http://schemas.microsoft.com/office/drawing/2014/main" id="{D1DEC55B-72BB-E324-4275-AF6158181256}"/>
              </a:ext>
            </a:extLst>
          </p:cNvPr>
          <p:cNvSpPr>
            <a:spLocks noGrp="1"/>
          </p:cNvSpPr>
          <p:nvPr>
            <p:ph type="sldNum" sz="quarter" idx="10"/>
          </p:nvPr>
        </p:nvSpPr>
        <p:spPr/>
        <p:txBody>
          <a:bodyPr/>
          <a:lstStyle/>
          <a:p>
            <a:fld id="{C1BF483A-D15B-40CA-913D-B24C5489BA7C}" type="slidenum">
              <a:rPr lang="de-DE" smtClean="0"/>
              <a:t>8</a:t>
            </a:fld>
            <a:endParaRPr lang="de-DE"/>
          </a:p>
        </p:txBody>
      </p:sp>
    </p:spTree>
    <p:extLst>
      <p:ext uri="{BB962C8B-B14F-4D97-AF65-F5344CB8AC3E}">
        <p14:creationId xmlns:p14="http://schemas.microsoft.com/office/powerpoint/2010/main" val="27359035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CH"/>
          </a:p>
        </p:txBody>
      </p:sp>
      <p:sp>
        <p:nvSpPr>
          <p:cNvPr id="4" name="Slide Number Placeholder 3"/>
          <p:cNvSpPr>
            <a:spLocks noGrp="1"/>
          </p:cNvSpPr>
          <p:nvPr>
            <p:ph type="sldNum" sz="quarter" idx="5"/>
          </p:nvPr>
        </p:nvSpPr>
        <p:spPr/>
        <p:txBody>
          <a:bodyPr/>
          <a:lstStyle/>
          <a:p>
            <a:fld id="{C1BF483A-D15B-40CA-913D-B24C5489BA7C}" type="slidenum">
              <a:rPr lang="de-DE" smtClean="0"/>
              <a:t>11</a:t>
            </a:fld>
            <a:endParaRPr lang="de-DE"/>
          </a:p>
        </p:txBody>
      </p:sp>
    </p:spTree>
    <p:extLst>
      <p:ext uri="{BB962C8B-B14F-4D97-AF65-F5344CB8AC3E}">
        <p14:creationId xmlns:p14="http://schemas.microsoft.com/office/powerpoint/2010/main" val="11859900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48DA7-C7FB-A95D-3F16-51DB5FBBA0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A25824-759A-70A7-F582-2A594BDF34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1014C7-EA4C-3984-F920-48B5745B46F0}"/>
              </a:ext>
            </a:extLst>
          </p:cNvPr>
          <p:cNvSpPr>
            <a:spLocks noGrp="1"/>
          </p:cNvSpPr>
          <p:nvPr>
            <p:ph type="body" idx="1"/>
          </p:nvPr>
        </p:nvSpPr>
        <p:spPr/>
        <p:txBody>
          <a:bodyPr/>
          <a:lstStyle/>
          <a:p>
            <a:endParaRPr lang="de-CH" dirty="0"/>
          </a:p>
        </p:txBody>
      </p:sp>
      <p:sp>
        <p:nvSpPr>
          <p:cNvPr id="4" name="Slide Number Placeholder 3">
            <a:extLst>
              <a:ext uri="{FF2B5EF4-FFF2-40B4-BE49-F238E27FC236}">
                <a16:creationId xmlns:a16="http://schemas.microsoft.com/office/drawing/2014/main" id="{7FE62576-CFC7-9B56-CA9A-AD73694BDD0A}"/>
              </a:ext>
            </a:extLst>
          </p:cNvPr>
          <p:cNvSpPr>
            <a:spLocks noGrp="1"/>
          </p:cNvSpPr>
          <p:nvPr>
            <p:ph type="sldNum" sz="quarter" idx="10"/>
          </p:nvPr>
        </p:nvSpPr>
        <p:spPr/>
        <p:txBody>
          <a:bodyPr/>
          <a:lstStyle/>
          <a:p>
            <a:fld id="{C1BF483A-D15B-40CA-913D-B24C5489BA7C}" type="slidenum">
              <a:rPr lang="de-DE" smtClean="0"/>
              <a:t>12</a:t>
            </a:fld>
            <a:endParaRPr lang="de-DE"/>
          </a:p>
        </p:txBody>
      </p:sp>
    </p:spTree>
    <p:extLst>
      <p:ext uri="{BB962C8B-B14F-4D97-AF65-F5344CB8AC3E}">
        <p14:creationId xmlns:p14="http://schemas.microsoft.com/office/powerpoint/2010/main" val="17881745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F1C07C-B752-4448-8F50-B7AD1A25AA24}"/>
              </a:ext>
            </a:extLst>
          </p:cNvPr>
          <p:cNvSpPr>
            <a:spLocks noGrp="1"/>
          </p:cNvSpPr>
          <p:nvPr>
            <p:ph type="ctrTitle"/>
          </p:nvPr>
        </p:nvSpPr>
        <p:spPr>
          <a:xfrm>
            <a:off x="1524000" y="1122363"/>
            <a:ext cx="9144000" cy="2387600"/>
          </a:xfrm>
        </p:spPr>
        <p:txBody>
          <a:bodyPr anchor="b">
            <a:normAutofit/>
          </a:bodyPr>
          <a:lstStyle>
            <a:lvl1pPr algn="ctr">
              <a:defRPr lang="de-DE" sz="6000" kern="1200" dirty="0">
                <a:solidFill>
                  <a:srgbClr val="004359"/>
                </a:solidFill>
                <a:latin typeface="Titillium Web" panose="00000500000000000000" pitchFamily="2" charset="0"/>
                <a:ea typeface="+mn-ea"/>
                <a:cs typeface="Calibri"/>
              </a:defRPr>
            </a:lvl1pPr>
          </a:lstStyle>
          <a:p>
            <a:r>
              <a:rPr lang="de-DE" dirty="0"/>
              <a:t>Mastertitelformat bearbeiten</a:t>
            </a:r>
          </a:p>
        </p:txBody>
      </p:sp>
      <p:sp>
        <p:nvSpPr>
          <p:cNvPr id="3" name="Untertitel 2">
            <a:extLst>
              <a:ext uri="{FF2B5EF4-FFF2-40B4-BE49-F238E27FC236}">
                <a16:creationId xmlns:a16="http://schemas.microsoft.com/office/drawing/2014/main" id="{4D277E59-F5E4-49B9-83FC-5355BB219831}"/>
              </a:ext>
            </a:extLst>
          </p:cNvPr>
          <p:cNvSpPr>
            <a:spLocks noGrp="1"/>
          </p:cNvSpPr>
          <p:nvPr>
            <p:ph type="subTitle" idx="1"/>
          </p:nvPr>
        </p:nvSpPr>
        <p:spPr>
          <a:xfrm>
            <a:off x="1524000" y="3602038"/>
            <a:ext cx="9144000" cy="1655762"/>
          </a:xfrm>
        </p:spPr>
        <p:txBody>
          <a:bodyPr>
            <a:noAutofit/>
          </a:bodyPr>
          <a:lstStyle>
            <a:lvl1pPr marL="0" indent="0" algn="ctr">
              <a:buNone/>
              <a:defRPr lang="de-DE" sz="2400" kern="1200" dirty="0">
                <a:solidFill>
                  <a:srgbClr val="004359"/>
                </a:solidFill>
                <a:latin typeface="Titillium Web" panose="00000500000000000000" pitchFamily="2" charset="0"/>
                <a:ea typeface="+mn-ea"/>
                <a:cs typeface="Calibri"/>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7" name="Foliennummernplatzhalter 6">
            <a:extLst>
              <a:ext uri="{FF2B5EF4-FFF2-40B4-BE49-F238E27FC236}">
                <a16:creationId xmlns:a16="http://schemas.microsoft.com/office/drawing/2014/main" id="{136DA8BB-E605-4E57-BD1B-9486EF06EAD1}"/>
              </a:ext>
            </a:extLst>
          </p:cNvPr>
          <p:cNvSpPr>
            <a:spLocks noGrp="1"/>
          </p:cNvSpPr>
          <p:nvPr>
            <p:ph type="sldNum" sz="quarter" idx="10"/>
          </p:nvPr>
        </p:nvSpPr>
        <p:spPr/>
        <p:txBody>
          <a:bodyPr/>
          <a:lstStyle>
            <a:lvl1pPr>
              <a:defRPr/>
            </a:lvl1pPr>
          </a:lstStyle>
          <a:p>
            <a:fld id="{286A8A43-0D3A-4573-905F-5B213DECD7C7}" type="slidenum">
              <a:rPr lang="de-DE" smtClean="0"/>
              <a:pPr/>
              <a:t>‹Nr.›</a:t>
            </a:fld>
            <a:endParaRPr lang="de-DE" dirty="0"/>
          </a:p>
        </p:txBody>
      </p:sp>
    </p:spTree>
    <p:extLst>
      <p:ext uri="{BB962C8B-B14F-4D97-AF65-F5344CB8AC3E}">
        <p14:creationId xmlns:p14="http://schemas.microsoft.com/office/powerpoint/2010/main" val="2257416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DD1942-8FD5-4661-8475-10C991F71578}"/>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A1231A39-DC0A-4D9D-B4D7-7C8575BE3E84}"/>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Foliennummernplatzhalter 6">
            <a:extLst>
              <a:ext uri="{FF2B5EF4-FFF2-40B4-BE49-F238E27FC236}">
                <a16:creationId xmlns:a16="http://schemas.microsoft.com/office/drawing/2014/main" id="{B592C8C0-EBB8-4AFA-BAC6-871D926CE3FA}"/>
              </a:ext>
            </a:extLst>
          </p:cNvPr>
          <p:cNvSpPr>
            <a:spLocks noGrp="1"/>
          </p:cNvSpPr>
          <p:nvPr>
            <p:ph type="sldNum" sz="quarter" idx="10"/>
          </p:nvPr>
        </p:nvSpPr>
        <p:spPr/>
        <p:txBody>
          <a:bodyPr/>
          <a:lstStyle/>
          <a:p>
            <a:fld id="{2AD88AB2-BB49-49EB-AD76-750B25E71682}" type="slidenum">
              <a:rPr lang="de-DE" smtClean="0"/>
              <a:pPr/>
              <a:t>‹Nr.›</a:t>
            </a:fld>
            <a:endParaRPr lang="de-DE" dirty="0"/>
          </a:p>
        </p:txBody>
      </p:sp>
    </p:spTree>
    <p:extLst>
      <p:ext uri="{BB962C8B-B14F-4D97-AF65-F5344CB8AC3E}">
        <p14:creationId xmlns:p14="http://schemas.microsoft.com/office/powerpoint/2010/main" val="33105880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1BCAFB4C-BB5F-4A19-86FF-29AFDBDC9617}"/>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0A0FCC49-8562-437B-B6C8-8143157C78B6}"/>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Foliennummernplatzhalter 6">
            <a:extLst>
              <a:ext uri="{FF2B5EF4-FFF2-40B4-BE49-F238E27FC236}">
                <a16:creationId xmlns:a16="http://schemas.microsoft.com/office/drawing/2014/main" id="{33C27CF8-CB18-498F-8E04-5F3E0942C130}"/>
              </a:ext>
            </a:extLst>
          </p:cNvPr>
          <p:cNvSpPr>
            <a:spLocks noGrp="1"/>
          </p:cNvSpPr>
          <p:nvPr>
            <p:ph type="sldNum" sz="quarter" idx="10"/>
          </p:nvPr>
        </p:nvSpPr>
        <p:spPr/>
        <p:txBody>
          <a:bodyPr/>
          <a:lstStyle/>
          <a:p>
            <a:fld id="{2AD88AB2-BB49-49EB-AD76-750B25E71682}" type="slidenum">
              <a:rPr lang="de-DE" smtClean="0"/>
              <a:pPr/>
              <a:t>‹Nr.›</a:t>
            </a:fld>
            <a:endParaRPr lang="de-DE" dirty="0"/>
          </a:p>
        </p:txBody>
      </p:sp>
    </p:spTree>
    <p:extLst>
      <p:ext uri="{BB962C8B-B14F-4D97-AF65-F5344CB8AC3E}">
        <p14:creationId xmlns:p14="http://schemas.microsoft.com/office/powerpoint/2010/main" val="33761165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bg>
      <p:bgRef idx="1001">
        <a:schemeClr val="bg1"/>
      </p:bgRef>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620BC8-225C-4EB7-8122-D632144C5903}"/>
              </a:ext>
            </a:extLst>
          </p:cNvPr>
          <p:cNvSpPr>
            <a:spLocks noGrp="1"/>
          </p:cNvSpPr>
          <p:nvPr>
            <p:ph type="title"/>
          </p:nvPr>
        </p:nvSpPr>
        <p:spPr>
          <a:xfrm>
            <a:off x="761288" y="0"/>
            <a:ext cx="10515600" cy="856721"/>
          </a:xfrm>
        </p:spPr>
        <p:txBody>
          <a:bodyPr>
            <a:normAutofit/>
          </a:bodyPr>
          <a:lstStyle>
            <a:lvl1pPr>
              <a:defRPr lang="de-DE" sz="2800" kern="1200" dirty="0">
                <a:solidFill>
                  <a:schemeClr val="bg1"/>
                </a:solidFill>
                <a:latin typeface="Titillium Web" panose="00000500000000000000" pitchFamily="2" charset="0"/>
                <a:ea typeface="+mn-ea"/>
                <a:cs typeface="Calibri"/>
              </a:defRPr>
            </a:lvl1pPr>
          </a:lstStyle>
          <a:p>
            <a:r>
              <a:rPr lang="de-DE" dirty="0"/>
              <a:t>Mastertitelformat bearbeiten</a:t>
            </a:r>
          </a:p>
        </p:txBody>
      </p:sp>
      <p:sp>
        <p:nvSpPr>
          <p:cNvPr id="3" name="Inhaltsplatzhalter 2">
            <a:extLst>
              <a:ext uri="{FF2B5EF4-FFF2-40B4-BE49-F238E27FC236}">
                <a16:creationId xmlns:a16="http://schemas.microsoft.com/office/drawing/2014/main" id="{4EF5334D-FA1F-435A-AF81-5818C4916A03}"/>
              </a:ext>
            </a:extLst>
          </p:cNvPr>
          <p:cNvSpPr>
            <a:spLocks noGrp="1"/>
          </p:cNvSpPr>
          <p:nvPr>
            <p:ph idx="1"/>
          </p:nvPr>
        </p:nvSpPr>
        <p:spPr>
          <a:xfrm>
            <a:off x="838200" y="1355605"/>
            <a:ext cx="10515600" cy="4351338"/>
          </a:xfrm>
        </p:spPr>
        <p:txBody>
          <a:bodyPr>
            <a:normAutofit/>
          </a:bodyPr>
          <a:lstStyle>
            <a:lvl1pPr>
              <a:defRPr lang="de-DE" sz="1800" kern="1200" dirty="0">
                <a:solidFill>
                  <a:srgbClr val="004359"/>
                </a:solidFill>
                <a:latin typeface="Titillium Web" panose="00000500000000000000" pitchFamily="2" charset="0"/>
                <a:ea typeface="+mn-ea"/>
                <a:cs typeface="Calibri"/>
              </a:defRPr>
            </a:lvl1pPr>
            <a:lvl2pPr>
              <a:defRPr lang="de-DE" sz="1800" kern="1200" dirty="0">
                <a:solidFill>
                  <a:srgbClr val="004359"/>
                </a:solidFill>
                <a:latin typeface="Titillium Web" panose="00000500000000000000" pitchFamily="2" charset="0"/>
                <a:ea typeface="+mn-ea"/>
                <a:cs typeface="Calibri"/>
              </a:defRPr>
            </a:lvl2pPr>
            <a:lvl3pPr>
              <a:defRPr lang="de-DE" sz="1800" kern="1200" dirty="0">
                <a:solidFill>
                  <a:srgbClr val="004359"/>
                </a:solidFill>
                <a:latin typeface="Titillium Web" panose="00000500000000000000" pitchFamily="2" charset="0"/>
                <a:ea typeface="+mn-ea"/>
                <a:cs typeface="Calibri"/>
              </a:defRPr>
            </a:lvl3pPr>
            <a:lvl4pPr>
              <a:defRPr lang="de-DE" sz="1800" kern="1200" dirty="0">
                <a:solidFill>
                  <a:srgbClr val="004359"/>
                </a:solidFill>
                <a:latin typeface="Titillium Web" panose="00000500000000000000" pitchFamily="2" charset="0"/>
                <a:ea typeface="+mn-ea"/>
                <a:cs typeface="Calibri"/>
              </a:defRPr>
            </a:lvl4pPr>
            <a:lvl5pPr>
              <a:defRPr lang="de-DE" sz="1800" kern="1200" dirty="0">
                <a:solidFill>
                  <a:srgbClr val="004359"/>
                </a:solidFill>
                <a:latin typeface="Titillium Web" panose="00000500000000000000" pitchFamily="2" charset="0"/>
                <a:ea typeface="+mn-ea"/>
                <a:cs typeface="Calibri"/>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7" name="Foliennummernplatzhalter 6">
            <a:extLst>
              <a:ext uri="{FF2B5EF4-FFF2-40B4-BE49-F238E27FC236}">
                <a16:creationId xmlns:a16="http://schemas.microsoft.com/office/drawing/2014/main" id="{B6BD8859-1BD1-4AEA-83BA-8EE954BBDC44}"/>
              </a:ext>
            </a:extLst>
          </p:cNvPr>
          <p:cNvSpPr>
            <a:spLocks noGrp="1"/>
          </p:cNvSpPr>
          <p:nvPr>
            <p:ph type="sldNum" sz="quarter" idx="10"/>
          </p:nvPr>
        </p:nvSpPr>
        <p:spPr/>
        <p:txBody>
          <a:bodyPr/>
          <a:lstStyle/>
          <a:p>
            <a:fld id="{2AD88AB2-BB49-49EB-AD76-750B25E71682}" type="slidenum">
              <a:rPr lang="de-DE" smtClean="0"/>
              <a:pPr/>
              <a:t>‹Nr.›</a:t>
            </a:fld>
            <a:endParaRPr lang="de-DE" dirty="0"/>
          </a:p>
        </p:txBody>
      </p:sp>
    </p:spTree>
    <p:extLst>
      <p:ext uri="{BB962C8B-B14F-4D97-AF65-F5344CB8AC3E}">
        <p14:creationId xmlns:p14="http://schemas.microsoft.com/office/powerpoint/2010/main" val="3108958419"/>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bschnitts-&#10;überschrift">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145D4802-8035-446B-B351-C13D861AD52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7" name="Foliennummernplatzhalter 6">
            <a:extLst>
              <a:ext uri="{FF2B5EF4-FFF2-40B4-BE49-F238E27FC236}">
                <a16:creationId xmlns:a16="http://schemas.microsoft.com/office/drawing/2014/main" id="{DC9C42DA-5F3D-4FF7-8DA3-1C6AF0BC3480}"/>
              </a:ext>
            </a:extLst>
          </p:cNvPr>
          <p:cNvSpPr>
            <a:spLocks noGrp="1"/>
          </p:cNvSpPr>
          <p:nvPr>
            <p:ph type="sldNum" sz="quarter" idx="10"/>
          </p:nvPr>
        </p:nvSpPr>
        <p:spPr/>
        <p:txBody>
          <a:bodyPr/>
          <a:lstStyle/>
          <a:p>
            <a:fld id="{2AD88AB2-BB49-49EB-AD76-750B25E71682}" type="slidenum">
              <a:rPr lang="de-DE" smtClean="0"/>
              <a:pPr/>
              <a:t>‹Nr.›</a:t>
            </a:fld>
            <a:endParaRPr lang="de-DE" dirty="0"/>
          </a:p>
        </p:txBody>
      </p:sp>
      <p:sp>
        <p:nvSpPr>
          <p:cNvPr id="4" name="Titel 3">
            <a:extLst>
              <a:ext uri="{FF2B5EF4-FFF2-40B4-BE49-F238E27FC236}">
                <a16:creationId xmlns:a16="http://schemas.microsoft.com/office/drawing/2014/main" id="{950F289E-AE2A-3DF1-7922-DC5BAA3D58A3}"/>
              </a:ext>
            </a:extLst>
          </p:cNvPr>
          <p:cNvSpPr>
            <a:spLocks noGrp="1"/>
          </p:cNvSpPr>
          <p:nvPr>
            <p:ph type="title"/>
          </p:nvPr>
        </p:nvSpPr>
        <p:spPr/>
        <p:txBody>
          <a:bodyPr/>
          <a:lstStyle/>
          <a:p>
            <a:r>
              <a:rPr lang="de-DE"/>
              <a:t>Mastertitelformat bearbeiten</a:t>
            </a:r>
          </a:p>
        </p:txBody>
      </p:sp>
    </p:spTree>
    <p:extLst>
      <p:ext uri="{BB962C8B-B14F-4D97-AF65-F5344CB8AC3E}">
        <p14:creationId xmlns:p14="http://schemas.microsoft.com/office/powerpoint/2010/main" val="22212645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2AD33B1-7309-4382-8EF4-42A3DAB6D002}"/>
              </a:ext>
            </a:extLst>
          </p:cNvPr>
          <p:cNvSpPr>
            <a:spLocks noGrp="1"/>
          </p:cNvSpPr>
          <p:nvPr>
            <p:ph type="title"/>
          </p:nvPr>
        </p:nvSpPr>
        <p:spPr/>
        <p:txBody>
          <a:bodyPr/>
          <a:lstStyle/>
          <a:p>
            <a:r>
              <a:rPr lang="de-DE" dirty="0"/>
              <a:t>Mastertitelformat bearbeiten</a:t>
            </a:r>
          </a:p>
        </p:txBody>
      </p:sp>
      <p:sp>
        <p:nvSpPr>
          <p:cNvPr id="3" name="Inhaltsplatzhalter 2">
            <a:extLst>
              <a:ext uri="{FF2B5EF4-FFF2-40B4-BE49-F238E27FC236}">
                <a16:creationId xmlns:a16="http://schemas.microsoft.com/office/drawing/2014/main" id="{C33E3B6D-169E-42FB-B43B-0D1741B4C4AD}"/>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26E90139-E778-43A9-AF37-774616D918D8}"/>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8" name="Foliennummernplatzhalter 7">
            <a:extLst>
              <a:ext uri="{FF2B5EF4-FFF2-40B4-BE49-F238E27FC236}">
                <a16:creationId xmlns:a16="http://schemas.microsoft.com/office/drawing/2014/main" id="{CD26EB5C-FC15-44F5-80CC-70C4A1AA65CD}"/>
              </a:ext>
            </a:extLst>
          </p:cNvPr>
          <p:cNvSpPr>
            <a:spLocks noGrp="1"/>
          </p:cNvSpPr>
          <p:nvPr>
            <p:ph type="sldNum" sz="quarter" idx="10"/>
          </p:nvPr>
        </p:nvSpPr>
        <p:spPr/>
        <p:txBody>
          <a:bodyPr/>
          <a:lstStyle/>
          <a:p>
            <a:fld id="{2AD88AB2-BB49-49EB-AD76-750B25E71682}" type="slidenum">
              <a:rPr lang="de-DE" smtClean="0"/>
              <a:pPr/>
              <a:t>‹Nr.›</a:t>
            </a:fld>
            <a:endParaRPr lang="de-DE" dirty="0"/>
          </a:p>
        </p:txBody>
      </p:sp>
    </p:spTree>
    <p:extLst>
      <p:ext uri="{BB962C8B-B14F-4D97-AF65-F5344CB8AC3E}">
        <p14:creationId xmlns:p14="http://schemas.microsoft.com/office/powerpoint/2010/main" val="34744431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1D7B57-989A-4196-89C9-6CB3A35C8051}"/>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86BBA9B1-91FA-443B-8117-9471696E6DE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5F982E4F-2D74-4974-8BF7-7203B07244AE}"/>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736C44F1-C1F2-474C-B378-40B319CCF24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95EAB2F2-B13C-456F-B189-15E545C893DF}"/>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0" name="Foliennummernplatzhalter 9">
            <a:extLst>
              <a:ext uri="{FF2B5EF4-FFF2-40B4-BE49-F238E27FC236}">
                <a16:creationId xmlns:a16="http://schemas.microsoft.com/office/drawing/2014/main" id="{C05E2E16-CCE8-4201-BF21-AA80EEFE1D62}"/>
              </a:ext>
            </a:extLst>
          </p:cNvPr>
          <p:cNvSpPr>
            <a:spLocks noGrp="1"/>
          </p:cNvSpPr>
          <p:nvPr>
            <p:ph type="sldNum" sz="quarter" idx="10"/>
          </p:nvPr>
        </p:nvSpPr>
        <p:spPr/>
        <p:txBody>
          <a:bodyPr/>
          <a:lstStyle/>
          <a:p>
            <a:fld id="{2AD88AB2-BB49-49EB-AD76-750B25E71682}" type="slidenum">
              <a:rPr lang="de-DE" smtClean="0"/>
              <a:pPr/>
              <a:t>‹Nr.›</a:t>
            </a:fld>
            <a:endParaRPr lang="de-DE" dirty="0"/>
          </a:p>
        </p:txBody>
      </p:sp>
    </p:spTree>
    <p:extLst>
      <p:ext uri="{BB962C8B-B14F-4D97-AF65-F5344CB8AC3E}">
        <p14:creationId xmlns:p14="http://schemas.microsoft.com/office/powerpoint/2010/main" val="41677756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C84841-D0F1-4994-83A7-F37702C4BB33}"/>
              </a:ext>
            </a:extLst>
          </p:cNvPr>
          <p:cNvSpPr>
            <a:spLocks noGrp="1"/>
          </p:cNvSpPr>
          <p:nvPr>
            <p:ph type="title"/>
          </p:nvPr>
        </p:nvSpPr>
        <p:spPr/>
        <p:txBody>
          <a:bodyPr/>
          <a:lstStyle/>
          <a:p>
            <a:r>
              <a:rPr lang="de-DE" dirty="0"/>
              <a:t>Mastertitelformat bearbeiten</a:t>
            </a:r>
          </a:p>
        </p:txBody>
      </p:sp>
      <p:sp>
        <p:nvSpPr>
          <p:cNvPr id="6" name="Foliennummernplatzhalter 5">
            <a:extLst>
              <a:ext uri="{FF2B5EF4-FFF2-40B4-BE49-F238E27FC236}">
                <a16:creationId xmlns:a16="http://schemas.microsoft.com/office/drawing/2014/main" id="{7B1FB660-5584-490F-B5BD-4BC2DFFAA989}"/>
              </a:ext>
            </a:extLst>
          </p:cNvPr>
          <p:cNvSpPr>
            <a:spLocks noGrp="1"/>
          </p:cNvSpPr>
          <p:nvPr>
            <p:ph type="sldNum" sz="quarter" idx="10"/>
          </p:nvPr>
        </p:nvSpPr>
        <p:spPr/>
        <p:txBody>
          <a:bodyPr/>
          <a:lstStyle/>
          <a:p>
            <a:fld id="{2AD88AB2-BB49-49EB-AD76-750B25E71682}" type="slidenum">
              <a:rPr lang="de-DE" smtClean="0"/>
              <a:pPr/>
              <a:t>‹Nr.›</a:t>
            </a:fld>
            <a:endParaRPr lang="de-DE" dirty="0"/>
          </a:p>
        </p:txBody>
      </p:sp>
    </p:spTree>
    <p:extLst>
      <p:ext uri="{BB962C8B-B14F-4D97-AF65-F5344CB8AC3E}">
        <p14:creationId xmlns:p14="http://schemas.microsoft.com/office/powerpoint/2010/main" val="10462566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5" name="Foliennummernplatzhalter 4">
            <a:extLst>
              <a:ext uri="{FF2B5EF4-FFF2-40B4-BE49-F238E27FC236}">
                <a16:creationId xmlns:a16="http://schemas.microsoft.com/office/drawing/2014/main" id="{F54C2AA5-89B3-415E-A815-8909311E959C}"/>
              </a:ext>
            </a:extLst>
          </p:cNvPr>
          <p:cNvSpPr>
            <a:spLocks noGrp="1"/>
          </p:cNvSpPr>
          <p:nvPr>
            <p:ph type="sldNum" sz="quarter" idx="10"/>
          </p:nvPr>
        </p:nvSpPr>
        <p:spPr/>
        <p:txBody>
          <a:bodyPr/>
          <a:lstStyle/>
          <a:p>
            <a:fld id="{2AD88AB2-BB49-49EB-AD76-750B25E71682}" type="slidenum">
              <a:rPr lang="de-DE" smtClean="0"/>
              <a:pPr/>
              <a:t>‹Nr.›</a:t>
            </a:fld>
            <a:endParaRPr lang="de-DE" dirty="0"/>
          </a:p>
        </p:txBody>
      </p:sp>
    </p:spTree>
    <p:extLst>
      <p:ext uri="{BB962C8B-B14F-4D97-AF65-F5344CB8AC3E}">
        <p14:creationId xmlns:p14="http://schemas.microsoft.com/office/powerpoint/2010/main" val="38858134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0E873C-F941-4BE7-AA7E-AC336092BF65}"/>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12583601-720D-4FBA-844D-028C93A1D50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1D224534-B715-45DA-8B76-A5FD5F1688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8" name="Foliennummernplatzhalter 7">
            <a:extLst>
              <a:ext uri="{FF2B5EF4-FFF2-40B4-BE49-F238E27FC236}">
                <a16:creationId xmlns:a16="http://schemas.microsoft.com/office/drawing/2014/main" id="{17682CD1-128F-4F1E-9782-A119FE2CBDD2}"/>
              </a:ext>
            </a:extLst>
          </p:cNvPr>
          <p:cNvSpPr>
            <a:spLocks noGrp="1"/>
          </p:cNvSpPr>
          <p:nvPr>
            <p:ph type="sldNum" sz="quarter" idx="10"/>
          </p:nvPr>
        </p:nvSpPr>
        <p:spPr/>
        <p:txBody>
          <a:bodyPr/>
          <a:lstStyle/>
          <a:p>
            <a:fld id="{2AD88AB2-BB49-49EB-AD76-750B25E71682}" type="slidenum">
              <a:rPr lang="de-DE" smtClean="0"/>
              <a:pPr/>
              <a:t>‹Nr.›</a:t>
            </a:fld>
            <a:endParaRPr lang="de-DE" dirty="0"/>
          </a:p>
        </p:txBody>
      </p:sp>
    </p:spTree>
    <p:extLst>
      <p:ext uri="{BB962C8B-B14F-4D97-AF65-F5344CB8AC3E}">
        <p14:creationId xmlns:p14="http://schemas.microsoft.com/office/powerpoint/2010/main" val="40814627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4C8354F-C063-427B-A846-6FFB678BFE92}"/>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B3F1FC0D-4F18-477D-B619-1634DF89C8B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8D74B5EA-089C-4471-82B8-227C04BF05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8" name="Foliennummernplatzhalter 7">
            <a:extLst>
              <a:ext uri="{FF2B5EF4-FFF2-40B4-BE49-F238E27FC236}">
                <a16:creationId xmlns:a16="http://schemas.microsoft.com/office/drawing/2014/main" id="{72833C09-789B-4727-AEB2-EF55D332F0C8}"/>
              </a:ext>
            </a:extLst>
          </p:cNvPr>
          <p:cNvSpPr>
            <a:spLocks noGrp="1"/>
          </p:cNvSpPr>
          <p:nvPr>
            <p:ph type="sldNum" sz="quarter" idx="10"/>
          </p:nvPr>
        </p:nvSpPr>
        <p:spPr/>
        <p:txBody>
          <a:bodyPr/>
          <a:lstStyle/>
          <a:p>
            <a:fld id="{2AD88AB2-BB49-49EB-AD76-750B25E71682}" type="slidenum">
              <a:rPr lang="de-DE" smtClean="0"/>
              <a:pPr/>
              <a:t>‹Nr.›</a:t>
            </a:fld>
            <a:endParaRPr lang="de-DE" dirty="0"/>
          </a:p>
        </p:txBody>
      </p:sp>
    </p:spTree>
    <p:extLst>
      <p:ext uri="{BB962C8B-B14F-4D97-AF65-F5344CB8AC3E}">
        <p14:creationId xmlns:p14="http://schemas.microsoft.com/office/powerpoint/2010/main" val="41253152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4">
            <a:extLst>
              <a:ext uri="{FF2B5EF4-FFF2-40B4-BE49-F238E27FC236}">
                <a16:creationId xmlns:a16="http://schemas.microsoft.com/office/drawing/2014/main" id="{B02D0ED0-BEE1-438F-8718-9510E4905757}"/>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8" name="Rechteck 7">
            <a:extLst>
              <a:ext uri="{FF2B5EF4-FFF2-40B4-BE49-F238E27FC236}">
                <a16:creationId xmlns:a16="http://schemas.microsoft.com/office/drawing/2014/main" id="{C2E6564A-B0D4-4400-BE3C-49B7898BFE8E}"/>
              </a:ext>
            </a:extLst>
          </p:cNvPr>
          <p:cNvSpPr/>
          <p:nvPr userDrawn="1"/>
        </p:nvSpPr>
        <p:spPr>
          <a:xfrm>
            <a:off x="11344102" y="6273338"/>
            <a:ext cx="713401" cy="487034"/>
          </a:xfrm>
          <a:prstGeom prst="rect">
            <a:avLst/>
          </a:prstGeom>
          <a:solidFill>
            <a:srgbClr val="BACF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008AAE"/>
              </a:solidFill>
              <a:latin typeface="+mj-lt"/>
            </a:endParaRPr>
          </a:p>
        </p:txBody>
      </p:sp>
      <p:sp>
        <p:nvSpPr>
          <p:cNvPr id="10" name="Rechteck 9">
            <a:extLst>
              <a:ext uri="{FF2B5EF4-FFF2-40B4-BE49-F238E27FC236}">
                <a16:creationId xmlns:a16="http://schemas.microsoft.com/office/drawing/2014/main" id="{9C3988C1-9132-4E55-8E62-7710B921F332}"/>
              </a:ext>
            </a:extLst>
          </p:cNvPr>
          <p:cNvSpPr/>
          <p:nvPr userDrawn="1"/>
        </p:nvSpPr>
        <p:spPr>
          <a:xfrm>
            <a:off x="1530132" y="6273338"/>
            <a:ext cx="9725301" cy="487034"/>
          </a:xfrm>
          <a:prstGeom prst="rect">
            <a:avLst/>
          </a:prstGeom>
          <a:solidFill>
            <a:srgbClr val="004359"/>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bg1"/>
                </a:solidFill>
                <a:latin typeface="Titillium Web" panose="00000500000000000000" pitchFamily="2" charset="0"/>
              </a:rPr>
              <a:t>CBAM Berichtspflicht Ende Q1 korrekt erfüllen – 25.03.2025</a:t>
            </a:r>
          </a:p>
        </p:txBody>
      </p:sp>
      <p:pic>
        <p:nvPicPr>
          <p:cNvPr id="12" name="Grafik 11" descr="Ein Bild, das Schild, sitzend, dunkel, Frau enthält.&#10;&#10;Automatisch generierte Beschreibung">
            <a:extLst>
              <a:ext uri="{FF2B5EF4-FFF2-40B4-BE49-F238E27FC236}">
                <a16:creationId xmlns:a16="http://schemas.microsoft.com/office/drawing/2014/main" id="{71113149-A549-4F58-97D4-A10267612E57}"/>
              </a:ext>
            </a:extLst>
          </p:cNvPr>
          <p:cNvPicPr>
            <a:picLocks noChangeAspect="1"/>
          </p:cNvPicPr>
          <p:nvPr userDrawn="1"/>
        </p:nvPicPr>
        <p:blipFill rotWithShape="1">
          <a:blip r:embed="rId14">
            <a:extLst>
              <a:ext uri="{28A0092B-C50C-407E-A947-70E740481C1C}">
                <a14:useLocalDpi xmlns:a14="http://schemas.microsoft.com/office/drawing/2010/main" val="0"/>
              </a:ext>
            </a:extLst>
          </a:blip>
          <a:srcRect r="18763"/>
          <a:stretch/>
        </p:blipFill>
        <p:spPr>
          <a:xfrm>
            <a:off x="73774" y="6274501"/>
            <a:ext cx="1382584" cy="485871"/>
          </a:xfrm>
          <a:prstGeom prst="rect">
            <a:avLst/>
          </a:prstGeom>
        </p:spPr>
      </p:pic>
      <p:sp>
        <p:nvSpPr>
          <p:cNvPr id="2" name="Titelplatzhalter 1">
            <a:extLst>
              <a:ext uri="{FF2B5EF4-FFF2-40B4-BE49-F238E27FC236}">
                <a16:creationId xmlns:a16="http://schemas.microsoft.com/office/drawing/2014/main" id="{652BC78C-BD17-44EE-947F-041E5B3BD2FC}"/>
              </a:ext>
            </a:extLst>
          </p:cNvPr>
          <p:cNvSpPr>
            <a:spLocks noGrp="1"/>
          </p:cNvSpPr>
          <p:nvPr>
            <p:ph type="title"/>
          </p:nvPr>
        </p:nvSpPr>
        <p:spPr>
          <a:xfrm>
            <a:off x="838200" y="833966"/>
            <a:ext cx="10515600" cy="856721"/>
          </a:xfrm>
          <a:prstGeom prst="rect">
            <a:avLst/>
          </a:prstGeom>
        </p:spPr>
        <p:txBody>
          <a:bodyPr vert="horz" lIns="91440" tIns="45720" rIns="91440" bIns="45720" rtlCol="0" anchor="ctr">
            <a:normAutofit/>
          </a:bodyPr>
          <a:lstStyle/>
          <a:p>
            <a:r>
              <a:rPr lang="de-DE" dirty="0"/>
              <a:t>Mastertitelformat bearbeiten</a:t>
            </a:r>
          </a:p>
        </p:txBody>
      </p:sp>
      <p:sp>
        <p:nvSpPr>
          <p:cNvPr id="3" name="Textplatzhalter 2">
            <a:extLst>
              <a:ext uri="{FF2B5EF4-FFF2-40B4-BE49-F238E27FC236}">
                <a16:creationId xmlns:a16="http://schemas.microsoft.com/office/drawing/2014/main" id="{6D56141C-9102-431F-9BD1-87204B2627A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5" name="Gleichschenkliges Dreieck 14">
            <a:extLst>
              <a:ext uri="{FF2B5EF4-FFF2-40B4-BE49-F238E27FC236}">
                <a16:creationId xmlns:a16="http://schemas.microsoft.com/office/drawing/2014/main" id="{EA0DDBA3-772B-4594-A05B-C0C3D4BAFFF9}"/>
              </a:ext>
            </a:extLst>
          </p:cNvPr>
          <p:cNvSpPr/>
          <p:nvPr userDrawn="1"/>
        </p:nvSpPr>
        <p:spPr>
          <a:xfrm rot="5400000">
            <a:off x="1339236" y="6464236"/>
            <a:ext cx="487032" cy="105240"/>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Gleichschenkliges Dreieck 15">
            <a:extLst>
              <a:ext uri="{FF2B5EF4-FFF2-40B4-BE49-F238E27FC236}">
                <a16:creationId xmlns:a16="http://schemas.microsoft.com/office/drawing/2014/main" id="{25A747B9-4D06-49DF-9405-FF64982B3CC9}"/>
              </a:ext>
            </a:extLst>
          </p:cNvPr>
          <p:cNvSpPr/>
          <p:nvPr userDrawn="1"/>
        </p:nvSpPr>
        <p:spPr>
          <a:xfrm rot="16200000">
            <a:off x="10964892" y="6464442"/>
            <a:ext cx="487032" cy="105240"/>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Foliennummernplatzhalter 16">
            <a:extLst>
              <a:ext uri="{FF2B5EF4-FFF2-40B4-BE49-F238E27FC236}">
                <a16:creationId xmlns:a16="http://schemas.microsoft.com/office/drawing/2014/main" id="{0082A690-24C8-4712-9D11-B666368D81F8}"/>
              </a:ext>
            </a:extLst>
          </p:cNvPr>
          <p:cNvSpPr>
            <a:spLocks noGrp="1"/>
          </p:cNvSpPr>
          <p:nvPr>
            <p:ph type="sldNum" sz="quarter" idx="4"/>
          </p:nvPr>
        </p:nvSpPr>
        <p:spPr>
          <a:xfrm>
            <a:off x="11430124" y="6334292"/>
            <a:ext cx="552749" cy="365125"/>
          </a:xfrm>
          <a:prstGeom prst="rect">
            <a:avLst/>
          </a:prstGeom>
        </p:spPr>
        <p:txBody>
          <a:bodyPr vert="horz" lIns="91440" tIns="45720" rIns="91440" bIns="45720" rtlCol="0" anchor="ctr"/>
          <a:lstStyle>
            <a:lvl1pPr algn="ctr">
              <a:defRPr sz="1200">
                <a:solidFill>
                  <a:schemeClr val="bg1"/>
                </a:solidFill>
              </a:defRPr>
            </a:lvl1pPr>
          </a:lstStyle>
          <a:p>
            <a:fld id="{2AD88AB2-BB49-49EB-AD76-750B25E71682}" type="slidenum">
              <a:rPr lang="de-DE" smtClean="0"/>
              <a:pPr/>
              <a:t>‹Nr.›</a:t>
            </a:fld>
            <a:endParaRPr lang="de-DE" dirty="0"/>
          </a:p>
        </p:txBody>
      </p:sp>
      <p:sp>
        <p:nvSpPr>
          <p:cNvPr id="18" name="Rechteck 17">
            <a:extLst>
              <a:ext uri="{FF2B5EF4-FFF2-40B4-BE49-F238E27FC236}">
                <a16:creationId xmlns:a16="http://schemas.microsoft.com/office/drawing/2014/main" id="{CC2FA7E3-FB21-4FF3-B42A-187CB972C4EC}"/>
              </a:ext>
            </a:extLst>
          </p:cNvPr>
          <p:cNvSpPr/>
          <p:nvPr userDrawn="1"/>
        </p:nvSpPr>
        <p:spPr>
          <a:xfrm>
            <a:off x="131421" y="109787"/>
            <a:ext cx="11926082" cy="627805"/>
          </a:xfrm>
          <a:prstGeom prst="rect">
            <a:avLst/>
          </a:prstGeom>
          <a:solidFill>
            <a:srgbClr val="00435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de-DE" sz="3200" b="1" dirty="0">
              <a:solidFill>
                <a:schemeClr val="bg1"/>
              </a:solidFill>
              <a:latin typeface="Titillium Web" panose="00000500000000000000" pitchFamily="2" charset="0"/>
            </a:endParaRPr>
          </a:p>
        </p:txBody>
      </p:sp>
      <p:sp>
        <p:nvSpPr>
          <p:cNvPr id="19" name="Rechteck 18">
            <a:extLst>
              <a:ext uri="{FF2B5EF4-FFF2-40B4-BE49-F238E27FC236}">
                <a16:creationId xmlns:a16="http://schemas.microsoft.com/office/drawing/2014/main" id="{CCF3998C-9AE2-437D-80D1-EEDB73BD9D1A}"/>
              </a:ext>
            </a:extLst>
          </p:cNvPr>
          <p:cNvSpPr/>
          <p:nvPr userDrawn="1"/>
        </p:nvSpPr>
        <p:spPr>
          <a:xfrm>
            <a:off x="131421" y="109786"/>
            <a:ext cx="426561" cy="627805"/>
          </a:xfrm>
          <a:prstGeom prst="rect">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008AAE"/>
              </a:solidFill>
              <a:latin typeface="+mj-lt"/>
            </a:endParaRPr>
          </a:p>
        </p:txBody>
      </p:sp>
      <p:sp>
        <p:nvSpPr>
          <p:cNvPr id="20" name="Gleichschenkliges Dreieck 19">
            <a:extLst>
              <a:ext uri="{FF2B5EF4-FFF2-40B4-BE49-F238E27FC236}">
                <a16:creationId xmlns:a16="http://schemas.microsoft.com/office/drawing/2014/main" id="{ADC6E3E9-3C58-4FB5-953E-E5C4E4E2AFFD}"/>
              </a:ext>
            </a:extLst>
          </p:cNvPr>
          <p:cNvSpPr/>
          <p:nvPr userDrawn="1"/>
        </p:nvSpPr>
        <p:spPr>
          <a:xfrm rot="5400000">
            <a:off x="294540" y="373227"/>
            <a:ext cx="627805" cy="100924"/>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9684406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Titillium Web" panose="00000500000000000000"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itillium Web" panose="000005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itillium Web"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tillium Web"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tillium Web"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tillium Web"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hyperlink" Target="mailto:holger@schmidbaur" TargetMode="External"/><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hyperlink" Target="http://www.azvz.de/"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F15F88-9EAD-4D68-AAF3-DFE0FCD3EC8E}"/>
              </a:ext>
            </a:extLst>
          </p:cNvPr>
          <p:cNvSpPr>
            <a:spLocks noGrp="1"/>
          </p:cNvSpPr>
          <p:nvPr>
            <p:ph type="ctrTitle"/>
          </p:nvPr>
        </p:nvSpPr>
        <p:spPr>
          <a:xfrm>
            <a:off x="0" y="1403706"/>
            <a:ext cx="6803472" cy="900987"/>
          </a:xfrm>
        </p:spPr>
        <p:txBody>
          <a:bodyPr>
            <a:normAutofit fontScale="90000"/>
          </a:bodyPr>
          <a:lstStyle/>
          <a:p>
            <a:r>
              <a:rPr lang="de-DE" dirty="0"/>
              <a:t>Herzlich Willkommen</a:t>
            </a:r>
          </a:p>
        </p:txBody>
      </p:sp>
      <p:sp>
        <p:nvSpPr>
          <p:cNvPr id="3" name="Untertitel 2">
            <a:extLst>
              <a:ext uri="{FF2B5EF4-FFF2-40B4-BE49-F238E27FC236}">
                <a16:creationId xmlns:a16="http://schemas.microsoft.com/office/drawing/2014/main" id="{D9CA4464-E170-42EF-9D45-4F22AF334E18}"/>
              </a:ext>
            </a:extLst>
          </p:cNvPr>
          <p:cNvSpPr>
            <a:spLocks noGrp="1"/>
          </p:cNvSpPr>
          <p:nvPr>
            <p:ph type="subTitle" idx="1"/>
          </p:nvPr>
        </p:nvSpPr>
        <p:spPr>
          <a:xfrm>
            <a:off x="243281" y="2419190"/>
            <a:ext cx="6560191" cy="1655762"/>
          </a:xfrm>
        </p:spPr>
        <p:txBody>
          <a:bodyPr/>
          <a:lstStyle/>
          <a:p>
            <a:r>
              <a:rPr lang="de-DE" dirty="0"/>
              <a:t>Bei dem Live Online-Training: </a:t>
            </a:r>
          </a:p>
          <a:p>
            <a:r>
              <a:rPr lang="de-DE" sz="2000" b="1" dirty="0"/>
              <a:t>CBAM Berichtspflicht Ende Q1 korrekt erfüllen</a:t>
            </a:r>
          </a:p>
          <a:p>
            <a:r>
              <a:rPr lang="de-DE" sz="2000" dirty="0"/>
              <a:t>mit</a:t>
            </a:r>
            <a:r>
              <a:rPr lang="de-DE" sz="2000" b="1" dirty="0"/>
              <a:t> Holger Schmidbaur</a:t>
            </a:r>
            <a:endParaRPr lang="de-DE" b="1" dirty="0"/>
          </a:p>
        </p:txBody>
      </p:sp>
      <p:sp>
        <p:nvSpPr>
          <p:cNvPr id="4" name="Textfeld 3">
            <a:extLst>
              <a:ext uri="{FF2B5EF4-FFF2-40B4-BE49-F238E27FC236}">
                <a16:creationId xmlns:a16="http://schemas.microsoft.com/office/drawing/2014/main" id="{997014F0-B52E-4941-A3EB-B7BF452C3159}"/>
              </a:ext>
            </a:extLst>
          </p:cNvPr>
          <p:cNvSpPr txBox="1"/>
          <p:nvPr/>
        </p:nvSpPr>
        <p:spPr>
          <a:xfrm>
            <a:off x="0" y="4703583"/>
            <a:ext cx="7206143" cy="539536"/>
          </a:xfrm>
          <a:prstGeom prst="rect">
            <a:avLst/>
          </a:prstGeom>
          <a:solidFill>
            <a:srgbClr val="BACF31"/>
          </a:solidFill>
          <a:ln>
            <a:noFill/>
          </a:ln>
        </p:spPr>
        <p:txBody>
          <a:bodyPr vert="horz" lIns="91440" tIns="45720" rIns="91440" bIns="45720" rtlCol="0">
            <a:noAutofit/>
          </a:bodyPr>
          <a:lstStyle>
            <a:lvl1pPr indent="0" algn="ctr">
              <a:lnSpc>
                <a:spcPct val="90000"/>
              </a:lnSpc>
              <a:spcBef>
                <a:spcPts val="1000"/>
              </a:spcBef>
              <a:buFont typeface="Arial" panose="020B0604020202020204" pitchFamily="34" charset="0"/>
              <a:buNone/>
              <a:defRPr lang="de-DE" sz="2400" dirty="0">
                <a:solidFill>
                  <a:srgbClr val="004359"/>
                </a:solidFill>
                <a:latin typeface="Titillium Web" panose="00000500000000000000" pitchFamily="2" charset="0"/>
                <a:cs typeface="Calibri"/>
              </a:defRPr>
            </a:lvl1pPr>
            <a:lvl2pPr indent="0" algn="ctr">
              <a:lnSpc>
                <a:spcPct val="90000"/>
              </a:lnSpc>
              <a:spcBef>
                <a:spcPts val="500"/>
              </a:spcBef>
              <a:buFont typeface="Arial" panose="020B0604020202020204" pitchFamily="34" charset="0"/>
              <a:buNone/>
              <a:defRPr sz="2000">
                <a:latin typeface="Titillium Web" panose="00000500000000000000" pitchFamily="2" charset="0"/>
              </a:defRPr>
            </a:lvl2pPr>
            <a:lvl3pPr indent="0" algn="ctr">
              <a:lnSpc>
                <a:spcPct val="90000"/>
              </a:lnSpc>
              <a:spcBef>
                <a:spcPts val="500"/>
              </a:spcBef>
              <a:buFont typeface="Arial" panose="020B0604020202020204" pitchFamily="34" charset="0"/>
              <a:buNone/>
              <a:defRPr>
                <a:latin typeface="Titillium Web" panose="00000500000000000000" pitchFamily="2" charset="0"/>
              </a:defRPr>
            </a:lvl3pPr>
            <a:lvl4pPr indent="0" algn="ctr">
              <a:lnSpc>
                <a:spcPct val="90000"/>
              </a:lnSpc>
              <a:spcBef>
                <a:spcPts val="500"/>
              </a:spcBef>
              <a:buFont typeface="Arial" panose="020B0604020202020204" pitchFamily="34" charset="0"/>
              <a:buNone/>
              <a:defRPr sz="1600">
                <a:latin typeface="Titillium Web" panose="00000500000000000000" pitchFamily="2" charset="0"/>
              </a:defRPr>
            </a:lvl4pPr>
            <a:lvl5pPr indent="0" algn="ctr">
              <a:lnSpc>
                <a:spcPct val="90000"/>
              </a:lnSpc>
              <a:spcBef>
                <a:spcPts val="500"/>
              </a:spcBef>
              <a:buFont typeface="Arial" panose="020B0604020202020204" pitchFamily="34" charset="0"/>
              <a:buNone/>
              <a:defRPr sz="1600">
                <a:latin typeface="Titillium Web" panose="00000500000000000000" pitchFamily="2" charset="0"/>
              </a:defRPr>
            </a:lvl5pPr>
            <a:lvl6pPr indent="0" algn="ctr">
              <a:lnSpc>
                <a:spcPct val="90000"/>
              </a:lnSpc>
              <a:spcBef>
                <a:spcPts val="500"/>
              </a:spcBef>
              <a:buFont typeface="Arial" panose="020B0604020202020204" pitchFamily="34" charset="0"/>
              <a:buNone/>
              <a:defRPr sz="1600"/>
            </a:lvl6pPr>
            <a:lvl7pPr indent="0" algn="ctr">
              <a:lnSpc>
                <a:spcPct val="90000"/>
              </a:lnSpc>
              <a:spcBef>
                <a:spcPts val="500"/>
              </a:spcBef>
              <a:buFont typeface="Arial" panose="020B0604020202020204" pitchFamily="34" charset="0"/>
              <a:buNone/>
              <a:defRPr sz="1600"/>
            </a:lvl7pPr>
            <a:lvl8pPr indent="0" algn="ctr">
              <a:lnSpc>
                <a:spcPct val="90000"/>
              </a:lnSpc>
              <a:spcBef>
                <a:spcPts val="500"/>
              </a:spcBef>
              <a:buFont typeface="Arial" panose="020B0604020202020204" pitchFamily="34" charset="0"/>
              <a:buNone/>
              <a:defRPr sz="1600"/>
            </a:lvl8pPr>
            <a:lvl9pPr indent="0" algn="ctr">
              <a:lnSpc>
                <a:spcPct val="90000"/>
              </a:lnSpc>
              <a:spcBef>
                <a:spcPts val="500"/>
              </a:spcBef>
              <a:buFont typeface="Arial" panose="020B0604020202020204" pitchFamily="34" charset="0"/>
              <a:buNone/>
              <a:defRPr sz="1600"/>
            </a:lvl9pPr>
          </a:lstStyle>
          <a:p>
            <a:r>
              <a:rPr lang="de-DE" sz="3200" b="1" dirty="0"/>
              <a:t>Gleich geht‘s los!</a:t>
            </a:r>
          </a:p>
        </p:txBody>
      </p:sp>
      <p:sp>
        <p:nvSpPr>
          <p:cNvPr id="6" name="Gleichschenkliges Dreieck 5">
            <a:extLst>
              <a:ext uri="{FF2B5EF4-FFF2-40B4-BE49-F238E27FC236}">
                <a16:creationId xmlns:a16="http://schemas.microsoft.com/office/drawing/2014/main" id="{29505A56-2611-4FBD-B1B9-144B0F3566E4}"/>
              </a:ext>
            </a:extLst>
          </p:cNvPr>
          <p:cNvSpPr/>
          <p:nvPr/>
        </p:nvSpPr>
        <p:spPr>
          <a:xfrm rot="16200000">
            <a:off x="6865068" y="4902043"/>
            <a:ext cx="539535" cy="142613"/>
          </a:xfrm>
          <a:prstGeom prst="triangle">
            <a:avLst/>
          </a:prstGeom>
          <a:solidFill>
            <a:srgbClr val="00AD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8" name="Grafik 7">
            <a:extLst>
              <a:ext uri="{FF2B5EF4-FFF2-40B4-BE49-F238E27FC236}">
                <a16:creationId xmlns:a16="http://schemas.microsoft.com/office/drawing/2014/main" id="{EEB789AA-1BC7-4F1E-88EA-1A2CAD0D6179}"/>
              </a:ext>
            </a:extLst>
          </p:cNvPr>
          <p:cNvPicPr>
            <a:picLocks noChangeAspect="1"/>
          </p:cNvPicPr>
          <p:nvPr/>
        </p:nvPicPr>
        <p:blipFill rotWithShape="1">
          <a:blip r:embed="rId2">
            <a:alphaModFix amt="35000"/>
            <a:extLst>
              <a:ext uri="{BEBA8EAE-BF5A-486C-A8C5-ECC9F3942E4B}">
                <a14:imgProps xmlns:a14="http://schemas.microsoft.com/office/drawing/2010/main">
                  <a14:imgLayer r:embed="rId3">
                    <a14:imgEffect>
                      <a14:backgroundRemoval t="9605" b="90113" l="1290" r="90000">
                        <a14:foregroundMark x1="7742" y1="31073" x2="7742" y2="31073"/>
                        <a14:foregroundMark x1="2742" y1="24576" x2="2742" y2="24576"/>
                        <a14:foregroundMark x1="12581" y1="52542" x2="12581" y2="52542"/>
                        <a14:foregroundMark x1="11532" y1="54802" x2="11532" y2="54802"/>
                        <a14:foregroundMark x1="12419" y1="58757" x2="11694" y2="45480"/>
                        <a14:foregroundMark x1="1532" y1="72034" x2="1532" y2="72034"/>
                        <a14:foregroundMark x1="1290" y1="90113" x2="1290" y2="90113"/>
                        <a14:foregroundMark x1="27500" y1="10169" x2="27500" y2="10169"/>
                      </a14:backgroundRemoval>
                    </a14:imgEffect>
                  </a14:imgLayer>
                </a14:imgProps>
              </a:ext>
              <a:ext uri="{28A0092B-C50C-407E-A947-70E740481C1C}">
                <a14:useLocalDpi xmlns:a14="http://schemas.microsoft.com/office/drawing/2010/main" val="0"/>
              </a:ext>
            </a:extLst>
          </a:blip>
          <a:srcRect r="71441"/>
          <a:stretch/>
        </p:blipFill>
        <p:spPr>
          <a:xfrm>
            <a:off x="7976183" y="1311311"/>
            <a:ext cx="3872918" cy="3871519"/>
          </a:xfrm>
          <a:prstGeom prst="rect">
            <a:avLst/>
          </a:prstGeom>
        </p:spPr>
      </p:pic>
      <p:sp>
        <p:nvSpPr>
          <p:cNvPr id="10" name="Rechteck 9">
            <a:extLst>
              <a:ext uri="{FF2B5EF4-FFF2-40B4-BE49-F238E27FC236}">
                <a16:creationId xmlns:a16="http://schemas.microsoft.com/office/drawing/2014/main" id="{7D9C57D5-2AD7-4C22-9FE7-1A904FEDE6D7}"/>
              </a:ext>
            </a:extLst>
          </p:cNvPr>
          <p:cNvSpPr/>
          <p:nvPr/>
        </p:nvSpPr>
        <p:spPr>
          <a:xfrm>
            <a:off x="11591925" y="6394579"/>
            <a:ext cx="257176" cy="304838"/>
          </a:xfrm>
          <a:prstGeom prst="rect">
            <a:avLst/>
          </a:prstGeom>
          <a:solidFill>
            <a:srgbClr val="BACF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2343293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ED206AE-B62D-6232-DB9B-27C684BE4ED3}"/>
              </a:ext>
            </a:extLst>
          </p:cNvPr>
          <p:cNvSpPr>
            <a:spLocks noGrp="1"/>
          </p:cNvSpPr>
          <p:nvPr>
            <p:ph type="title"/>
          </p:nvPr>
        </p:nvSpPr>
        <p:spPr/>
        <p:txBody>
          <a:bodyPr/>
          <a:lstStyle/>
          <a:p>
            <a:r>
              <a:rPr lang="de-DE" dirty="0"/>
              <a:t>Wie erfolgt die Emissionsberechnung</a:t>
            </a:r>
          </a:p>
        </p:txBody>
      </p:sp>
      <p:sp>
        <p:nvSpPr>
          <p:cNvPr id="3" name="Inhaltsplatzhalter 2">
            <a:extLst>
              <a:ext uri="{FF2B5EF4-FFF2-40B4-BE49-F238E27FC236}">
                <a16:creationId xmlns:a16="http://schemas.microsoft.com/office/drawing/2014/main" id="{F408F7A9-52C2-2360-7133-1DF9C53A39C6}"/>
              </a:ext>
            </a:extLst>
          </p:cNvPr>
          <p:cNvSpPr>
            <a:spLocks noGrp="1"/>
          </p:cNvSpPr>
          <p:nvPr>
            <p:ph idx="1"/>
          </p:nvPr>
        </p:nvSpPr>
        <p:spPr/>
        <p:txBody>
          <a:bodyPr>
            <a:normAutofit fontScale="92500" lnSpcReduction="20000"/>
          </a:bodyPr>
          <a:lstStyle/>
          <a:p>
            <a:pPr>
              <a:lnSpc>
                <a:spcPct val="120000"/>
              </a:lnSpc>
            </a:pPr>
            <a:r>
              <a:rPr lang="de-DE" dirty="0"/>
              <a:t>Indirekte Emissionen beziehen sich auf die Erzeugung von Elektrizität, die während der Produktion von CBAM-Waren verbraucht wird.</a:t>
            </a:r>
          </a:p>
          <a:p>
            <a:pPr>
              <a:lnSpc>
                <a:spcPct val="120000"/>
              </a:lnSpc>
            </a:pPr>
            <a:endParaRPr lang="de-DE" dirty="0"/>
          </a:p>
          <a:p>
            <a:pPr>
              <a:lnSpc>
                <a:spcPct val="120000"/>
              </a:lnSpc>
            </a:pPr>
            <a:r>
              <a:rPr lang="de-DE" dirty="0"/>
              <a:t>Eingebettete direkte und indirekte Emissionen relevanter Vorstufenmaterialien werden ebenfalls berücksichtigt, wenn die spezifischen eingebetteten direkten und indirekten Emissionen von CBAM-Waren ermittelt werden.</a:t>
            </a:r>
          </a:p>
          <a:p>
            <a:pPr>
              <a:lnSpc>
                <a:spcPct val="120000"/>
              </a:lnSpc>
            </a:pPr>
            <a:endParaRPr lang="de-DE" dirty="0"/>
          </a:p>
          <a:p>
            <a:pPr>
              <a:lnSpc>
                <a:spcPct val="120000"/>
              </a:lnSpc>
            </a:pPr>
            <a:r>
              <a:rPr lang="de-DE" dirty="0"/>
              <a:t>In der Übergangsphase: Importeure müssen zu Überwachungszwecken sowohl direkte als auch indirekte Emissionen für alle unter CBAM fallenden Waren berichten.</a:t>
            </a:r>
          </a:p>
          <a:p>
            <a:pPr>
              <a:lnSpc>
                <a:spcPct val="120000"/>
              </a:lnSpc>
            </a:pPr>
            <a:endParaRPr lang="de-DE" dirty="0"/>
          </a:p>
          <a:p>
            <a:pPr>
              <a:lnSpc>
                <a:spcPct val="120000"/>
              </a:lnSpc>
            </a:pPr>
            <a:r>
              <a:rPr lang="de-DE" dirty="0"/>
              <a:t>In der endgültigen Phase ab dem 1. Januar 2026: Der CBAM-Umfang wird für Eisen/Stahl, Aluminium und Wasserstoff auf direkte Emissionen beschränkt, während Importeure von Zement und Düngemitteln weiterhin sowohl direkte als auch indirekte Emissionen deklarieren müssen.</a:t>
            </a:r>
          </a:p>
        </p:txBody>
      </p:sp>
    </p:spTree>
    <p:extLst>
      <p:ext uri="{BB962C8B-B14F-4D97-AF65-F5344CB8AC3E}">
        <p14:creationId xmlns:p14="http://schemas.microsoft.com/office/powerpoint/2010/main" val="17409416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380343" y="3555275"/>
            <a:ext cx="11291977" cy="2387600"/>
          </a:xfrm>
        </p:spPr>
        <p:txBody>
          <a:bodyPr>
            <a:normAutofit/>
          </a:bodyPr>
          <a:lstStyle/>
          <a:p>
            <a:r>
              <a:rPr lang="de-DE" sz="4800" dirty="0"/>
              <a:t>Wann muss ich den Bericht für Q1 2025 abgeben </a:t>
            </a:r>
          </a:p>
        </p:txBody>
      </p:sp>
    </p:spTree>
    <p:extLst>
      <p:ext uri="{BB962C8B-B14F-4D97-AF65-F5344CB8AC3E}">
        <p14:creationId xmlns:p14="http://schemas.microsoft.com/office/powerpoint/2010/main" val="30042231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8885E9-D77C-27C4-C0BA-207053BBA6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3F314B-CDEF-FD96-B877-8BBC5AE784A2}"/>
              </a:ext>
            </a:extLst>
          </p:cNvPr>
          <p:cNvSpPr>
            <a:spLocks noGrp="1"/>
          </p:cNvSpPr>
          <p:nvPr>
            <p:ph type="title"/>
          </p:nvPr>
        </p:nvSpPr>
        <p:spPr/>
        <p:txBody>
          <a:bodyPr>
            <a:normAutofit/>
          </a:bodyPr>
          <a:lstStyle/>
          <a:p>
            <a:r>
              <a:rPr lang="de-DE" dirty="0"/>
              <a:t>Wann muss ich den Bericht für Q1 2025 abgeben </a:t>
            </a:r>
            <a:endParaRPr lang="de-CH" dirty="0"/>
          </a:p>
        </p:txBody>
      </p:sp>
      <p:sp>
        <p:nvSpPr>
          <p:cNvPr id="3" name="Inhaltsplatzhalter 2">
            <a:extLst>
              <a:ext uri="{FF2B5EF4-FFF2-40B4-BE49-F238E27FC236}">
                <a16:creationId xmlns:a16="http://schemas.microsoft.com/office/drawing/2014/main" id="{D48C88F3-5239-62DB-BA60-D366797B9280}"/>
              </a:ext>
            </a:extLst>
          </p:cNvPr>
          <p:cNvSpPr>
            <a:spLocks noGrp="1"/>
          </p:cNvSpPr>
          <p:nvPr>
            <p:ph idx="1"/>
          </p:nvPr>
        </p:nvSpPr>
        <p:spPr>
          <a:xfrm>
            <a:off x="538455" y="1120949"/>
            <a:ext cx="10738433" cy="4818456"/>
          </a:xfrm>
        </p:spPr>
        <p:txBody>
          <a:bodyPr>
            <a:normAutofit/>
          </a:bodyPr>
          <a:lstStyle/>
          <a:p>
            <a:pPr marL="342900" lvl="1" indent="-342900"/>
            <a:r>
              <a:rPr lang="de-DE" sz="2400" kern="1200" dirty="0"/>
              <a:t>Der Bericht für Q1 2025 im Rahmen des CBAM muss spätestens am 30. April 2025 bei der EU-Kommission eingereicht werden. Es ist wichtig, dass Unternehmen alle erforderlichen Daten rechtzeitig sammeln und die Berichte fristgerecht einreichen, um Sanktionen zu vermeiden.</a:t>
            </a:r>
          </a:p>
          <a:p>
            <a:pPr marL="342900" lvl="1" indent="-342900"/>
            <a:endParaRPr lang="de-DE" sz="2400" dirty="0"/>
          </a:p>
          <a:p>
            <a:pPr marL="342900" lvl="1" indent="-342900"/>
            <a:r>
              <a:rPr lang="de-DE" sz="2400" kern="1200" dirty="0"/>
              <a:t>Der CBAM-Bericht muss über das CBAM-Portal der EU-Kommission eingereicht werden. Dieses Portal ist speziell für die Einreichung der Berichte während der Übergangsphase eingerichtet worden </a:t>
            </a:r>
          </a:p>
          <a:p>
            <a:pPr marL="342900" lvl="1" indent="-342900"/>
            <a:endParaRPr lang="de-DE" sz="2400" dirty="0"/>
          </a:p>
          <a:p>
            <a:pPr marL="342900" lvl="1" indent="-342900"/>
            <a:r>
              <a:rPr lang="de-DE" sz="2400" kern="1200" dirty="0"/>
              <a:t>Zoll-Portal: In Deutschland erfolgt das Zugangsmanagement über das Zoll-Portal, das ebenfalls Hilfeseiten und Anleitungen zur Nutzung des CBAM-Portals bereitstellt.</a:t>
            </a:r>
          </a:p>
          <a:p>
            <a:pPr marL="342900" lvl="1" indent="-342900"/>
            <a:endParaRPr lang="de-DE" sz="2400" kern="1200" dirty="0"/>
          </a:p>
        </p:txBody>
      </p:sp>
    </p:spTree>
    <p:extLst>
      <p:ext uri="{BB962C8B-B14F-4D97-AF65-F5344CB8AC3E}">
        <p14:creationId xmlns:p14="http://schemas.microsoft.com/office/powerpoint/2010/main" val="14809733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2C700A-8242-1BDC-32A1-34141AD2A5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0EFC36-5D85-0967-A6A8-120851886081}"/>
              </a:ext>
            </a:extLst>
          </p:cNvPr>
          <p:cNvSpPr>
            <a:spLocks noGrp="1"/>
          </p:cNvSpPr>
          <p:nvPr>
            <p:ph type="title"/>
          </p:nvPr>
        </p:nvSpPr>
        <p:spPr/>
        <p:txBody>
          <a:bodyPr>
            <a:normAutofit/>
          </a:bodyPr>
          <a:lstStyle/>
          <a:p>
            <a:r>
              <a:rPr lang="de-DE" dirty="0"/>
              <a:t>Wann muss ich den Bericht für Q1 2025 abgeben </a:t>
            </a:r>
            <a:endParaRPr lang="de-CH" dirty="0"/>
          </a:p>
        </p:txBody>
      </p:sp>
      <p:sp>
        <p:nvSpPr>
          <p:cNvPr id="3" name="Inhaltsplatzhalter 2">
            <a:extLst>
              <a:ext uri="{FF2B5EF4-FFF2-40B4-BE49-F238E27FC236}">
                <a16:creationId xmlns:a16="http://schemas.microsoft.com/office/drawing/2014/main" id="{24BEB8BA-00E3-C181-411B-93B13BA8408A}"/>
              </a:ext>
            </a:extLst>
          </p:cNvPr>
          <p:cNvSpPr>
            <a:spLocks noGrp="1"/>
          </p:cNvSpPr>
          <p:nvPr>
            <p:ph idx="1"/>
          </p:nvPr>
        </p:nvSpPr>
        <p:spPr>
          <a:xfrm>
            <a:off x="538455" y="1120949"/>
            <a:ext cx="10738433" cy="4818456"/>
          </a:xfrm>
        </p:spPr>
        <p:txBody>
          <a:bodyPr>
            <a:normAutofit/>
          </a:bodyPr>
          <a:lstStyle/>
          <a:p>
            <a:pPr marL="342900" lvl="1" indent="-342900"/>
            <a:r>
              <a:rPr lang="de-DE" sz="2400" kern="1200" dirty="0"/>
              <a:t>Standartwerte können weiterhin nur mit entsprechender Begründung genutzt werden</a:t>
            </a:r>
          </a:p>
        </p:txBody>
      </p:sp>
      <p:pic>
        <p:nvPicPr>
          <p:cNvPr id="5" name="Grafik 4">
            <a:extLst>
              <a:ext uri="{FF2B5EF4-FFF2-40B4-BE49-F238E27FC236}">
                <a16:creationId xmlns:a16="http://schemas.microsoft.com/office/drawing/2014/main" id="{DE732CB6-96AF-4D2C-29E4-9E2AC3F4C74A}"/>
              </a:ext>
            </a:extLst>
          </p:cNvPr>
          <p:cNvPicPr>
            <a:picLocks noChangeAspect="1"/>
          </p:cNvPicPr>
          <p:nvPr/>
        </p:nvPicPr>
        <p:blipFill>
          <a:blip r:embed="rId3"/>
          <a:stretch>
            <a:fillRect/>
          </a:stretch>
        </p:blipFill>
        <p:spPr>
          <a:xfrm>
            <a:off x="915112" y="1823236"/>
            <a:ext cx="5955446" cy="3934437"/>
          </a:xfrm>
          <a:prstGeom prst="rect">
            <a:avLst/>
          </a:prstGeom>
        </p:spPr>
      </p:pic>
    </p:spTree>
    <p:extLst>
      <p:ext uri="{BB962C8B-B14F-4D97-AF65-F5344CB8AC3E}">
        <p14:creationId xmlns:p14="http://schemas.microsoft.com/office/powerpoint/2010/main" val="25126908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16ED1A-73FE-543B-D954-395737EF77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29B9D3-6164-E2F9-D9E8-D1B52A6FF496}"/>
              </a:ext>
            </a:extLst>
          </p:cNvPr>
          <p:cNvSpPr>
            <a:spLocks noGrp="1"/>
          </p:cNvSpPr>
          <p:nvPr>
            <p:ph type="title"/>
          </p:nvPr>
        </p:nvSpPr>
        <p:spPr/>
        <p:txBody>
          <a:bodyPr>
            <a:normAutofit/>
          </a:bodyPr>
          <a:lstStyle/>
          <a:p>
            <a:r>
              <a:rPr lang="de-DE" dirty="0"/>
              <a:t>Wann muss ich den Bericht für Q1 2025 abgeben </a:t>
            </a:r>
            <a:endParaRPr lang="de-CH" dirty="0"/>
          </a:p>
        </p:txBody>
      </p:sp>
      <p:sp>
        <p:nvSpPr>
          <p:cNvPr id="3" name="Inhaltsplatzhalter 2">
            <a:extLst>
              <a:ext uri="{FF2B5EF4-FFF2-40B4-BE49-F238E27FC236}">
                <a16:creationId xmlns:a16="http://schemas.microsoft.com/office/drawing/2014/main" id="{0590F434-0651-1935-8113-4EFA43B8547D}"/>
              </a:ext>
            </a:extLst>
          </p:cNvPr>
          <p:cNvSpPr>
            <a:spLocks noGrp="1"/>
          </p:cNvSpPr>
          <p:nvPr>
            <p:ph idx="1"/>
          </p:nvPr>
        </p:nvSpPr>
        <p:spPr>
          <a:xfrm>
            <a:off x="538455" y="1120949"/>
            <a:ext cx="6254231" cy="4818456"/>
          </a:xfrm>
        </p:spPr>
        <p:txBody>
          <a:bodyPr>
            <a:normAutofit/>
          </a:bodyPr>
          <a:lstStyle/>
          <a:p>
            <a:pPr marL="342900" lvl="1" indent="-342900"/>
            <a:r>
              <a:rPr lang="de-DE" sz="2400" kern="1200" dirty="0"/>
              <a:t>Nutzen Sie die Checkliste der </a:t>
            </a:r>
            <a:r>
              <a:rPr lang="de-DE" sz="2400" kern="1200" dirty="0" err="1"/>
              <a:t>DEHSt</a:t>
            </a:r>
            <a:r>
              <a:rPr lang="de-DE" sz="2400" kern="1200" dirty="0"/>
              <a:t> für 2025</a:t>
            </a:r>
          </a:p>
        </p:txBody>
      </p:sp>
      <p:pic>
        <p:nvPicPr>
          <p:cNvPr id="6" name="Grafik 5">
            <a:extLst>
              <a:ext uri="{FF2B5EF4-FFF2-40B4-BE49-F238E27FC236}">
                <a16:creationId xmlns:a16="http://schemas.microsoft.com/office/drawing/2014/main" id="{07140B91-1AE6-F860-C001-E9808022E3E2}"/>
              </a:ext>
            </a:extLst>
          </p:cNvPr>
          <p:cNvPicPr>
            <a:picLocks noChangeAspect="1"/>
          </p:cNvPicPr>
          <p:nvPr/>
        </p:nvPicPr>
        <p:blipFill>
          <a:blip r:embed="rId3"/>
          <a:stretch>
            <a:fillRect/>
          </a:stretch>
        </p:blipFill>
        <p:spPr>
          <a:xfrm>
            <a:off x="6927278" y="880670"/>
            <a:ext cx="3583968" cy="5232345"/>
          </a:xfrm>
          <a:prstGeom prst="rect">
            <a:avLst/>
          </a:prstGeom>
        </p:spPr>
      </p:pic>
    </p:spTree>
    <p:extLst>
      <p:ext uri="{BB962C8B-B14F-4D97-AF65-F5344CB8AC3E}">
        <p14:creationId xmlns:p14="http://schemas.microsoft.com/office/powerpoint/2010/main" val="29159955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B94DC2-5CAA-FA8A-A54A-AEDB2E85B31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B8E2D23-40DC-F1F6-B6ED-FC9253AE0243}"/>
              </a:ext>
            </a:extLst>
          </p:cNvPr>
          <p:cNvSpPr>
            <a:spLocks noGrp="1"/>
          </p:cNvSpPr>
          <p:nvPr>
            <p:ph type="ctrTitle"/>
          </p:nvPr>
        </p:nvSpPr>
        <p:spPr>
          <a:xfrm>
            <a:off x="380343" y="3555275"/>
            <a:ext cx="11291977" cy="2387600"/>
          </a:xfrm>
        </p:spPr>
        <p:txBody>
          <a:bodyPr>
            <a:normAutofit/>
          </a:bodyPr>
          <a:lstStyle/>
          <a:p>
            <a:r>
              <a:rPr lang="de-DE" sz="4800" dirty="0"/>
              <a:t>Aktuelle Entwicklungen </a:t>
            </a:r>
          </a:p>
        </p:txBody>
      </p:sp>
    </p:spTree>
    <p:extLst>
      <p:ext uri="{BB962C8B-B14F-4D97-AF65-F5344CB8AC3E}">
        <p14:creationId xmlns:p14="http://schemas.microsoft.com/office/powerpoint/2010/main" val="31216233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F57E40-1872-C2B2-01E1-C1D88D631D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457C29-FCBA-4798-30FC-86311F370DE8}"/>
              </a:ext>
            </a:extLst>
          </p:cNvPr>
          <p:cNvSpPr>
            <a:spLocks noGrp="1"/>
          </p:cNvSpPr>
          <p:nvPr>
            <p:ph type="title"/>
          </p:nvPr>
        </p:nvSpPr>
        <p:spPr/>
        <p:txBody>
          <a:bodyPr>
            <a:normAutofit/>
          </a:bodyPr>
          <a:lstStyle/>
          <a:p>
            <a:r>
              <a:rPr lang="de-DE" dirty="0"/>
              <a:t>Aktuelle Entwicklungen </a:t>
            </a:r>
          </a:p>
        </p:txBody>
      </p:sp>
      <p:sp>
        <p:nvSpPr>
          <p:cNvPr id="3" name="Inhaltsplatzhalter 2">
            <a:extLst>
              <a:ext uri="{FF2B5EF4-FFF2-40B4-BE49-F238E27FC236}">
                <a16:creationId xmlns:a16="http://schemas.microsoft.com/office/drawing/2014/main" id="{07E72E44-F467-84CF-E9C5-EC5B35E9BAF1}"/>
              </a:ext>
            </a:extLst>
          </p:cNvPr>
          <p:cNvSpPr>
            <a:spLocks noGrp="1"/>
          </p:cNvSpPr>
          <p:nvPr>
            <p:ph idx="1"/>
          </p:nvPr>
        </p:nvSpPr>
        <p:spPr>
          <a:xfrm>
            <a:off x="538455" y="1120949"/>
            <a:ext cx="10738433" cy="4818456"/>
          </a:xfrm>
        </p:spPr>
        <p:txBody>
          <a:bodyPr>
            <a:normAutofit fontScale="55000" lnSpcReduction="20000"/>
          </a:bodyPr>
          <a:lstStyle/>
          <a:p>
            <a:pPr marL="0" lvl="1" indent="0">
              <a:lnSpc>
                <a:spcPct val="140000"/>
              </a:lnSpc>
              <a:spcBef>
                <a:spcPts val="0"/>
              </a:spcBef>
              <a:buNone/>
            </a:pPr>
            <a:r>
              <a:rPr lang="de-DE" sz="2400" b="1" kern="1200" dirty="0"/>
              <a:t>Geplante Änderungen im CBAM:</a:t>
            </a:r>
          </a:p>
          <a:p>
            <a:pPr marL="457200" lvl="1" indent="-457200">
              <a:lnSpc>
                <a:spcPct val="140000"/>
              </a:lnSpc>
              <a:spcBef>
                <a:spcPts val="0"/>
              </a:spcBef>
              <a:buFont typeface="+mj-lt"/>
              <a:buAutoNum type="arabicPeriod"/>
            </a:pPr>
            <a:r>
              <a:rPr lang="de-DE" sz="2400" kern="1200" dirty="0"/>
              <a:t>Einführung eines neuen Schwellenwerts: Die Regelung gilt nur für Importeure, die jährlich mindestens 50 Tonnen CBAM-Waren einführen (mit Ausnahmen für Strom und Wasserstoff).</a:t>
            </a:r>
          </a:p>
          <a:p>
            <a:pPr marL="457200" lvl="1" indent="-457200">
              <a:lnSpc>
                <a:spcPct val="140000"/>
              </a:lnSpc>
              <a:spcBef>
                <a:spcPts val="0"/>
              </a:spcBef>
              <a:buFont typeface="+mj-lt"/>
              <a:buAutoNum type="arabicPeriod"/>
            </a:pPr>
            <a:r>
              <a:rPr lang="de-DE" sz="2400" kern="1200" dirty="0"/>
              <a:t>Verzögerung bei der finanziellen Belastung: Der Kauf von CBAM-Zertifikaten wird auf Anfang 2027 verschoben, und die Anzahl der erforderlichen Zertifikate wird reduziert.</a:t>
            </a:r>
          </a:p>
          <a:p>
            <a:pPr marL="457200" lvl="1" indent="-457200">
              <a:lnSpc>
                <a:spcPct val="140000"/>
              </a:lnSpc>
              <a:spcBef>
                <a:spcPts val="0"/>
              </a:spcBef>
              <a:buFont typeface="+mj-lt"/>
              <a:buAutoNum type="arabicPeriod"/>
            </a:pPr>
            <a:r>
              <a:rPr lang="de-DE" sz="2400" kern="1200" dirty="0"/>
              <a:t>Möglichkeit zur Delegation von Berichtspflichten: Unternehmen können Dritte für Berichte beauftragen, bleiben aber letztverantwortlich.</a:t>
            </a:r>
          </a:p>
          <a:p>
            <a:pPr marL="457200" lvl="1" indent="-457200">
              <a:lnSpc>
                <a:spcPct val="140000"/>
              </a:lnSpc>
              <a:spcBef>
                <a:spcPts val="0"/>
              </a:spcBef>
              <a:buFont typeface="+mj-lt"/>
              <a:buAutoNum type="arabicPeriod"/>
            </a:pPr>
            <a:r>
              <a:rPr lang="de-DE" sz="2400" kern="1200" dirty="0"/>
              <a:t>Anpassung der Systemgrenzen an das EU-Emissionshandelssystem, um Doppelzählungen zu vermeiden.</a:t>
            </a:r>
          </a:p>
          <a:p>
            <a:pPr marL="457200" lvl="1" indent="-457200">
              <a:lnSpc>
                <a:spcPct val="140000"/>
              </a:lnSpc>
              <a:spcBef>
                <a:spcPts val="0"/>
              </a:spcBef>
              <a:buFont typeface="+mj-lt"/>
              <a:buAutoNum type="arabicPeriod"/>
            </a:pPr>
            <a:r>
              <a:rPr lang="de-DE" sz="2400" kern="1200" dirty="0"/>
              <a:t>Strengere Vorschriften und Sanktionen zur Durchsetzung der Regelungen.</a:t>
            </a:r>
          </a:p>
          <a:p>
            <a:pPr marL="457200" lvl="1" indent="-457200">
              <a:lnSpc>
                <a:spcPct val="140000"/>
              </a:lnSpc>
              <a:spcBef>
                <a:spcPts val="0"/>
              </a:spcBef>
              <a:buFont typeface="+mj-lt"/>
              <a:buAutoNum type="arabicPeriod"/>
            </a:pPr>
            <a:endParaRPr lang="de-DE" sz="2400" dirty="0"/>
          </a:p>
          <a:p>
            <a:pPr marL="0" lvl="1" indent="0">
              <a:lnSpc>
                <a:spcPct val="140000"/>
              </a:lnSpc>
              <a:spcBef>
                <a:spcPts val="0"/>
              </a:spcBef>
              <a:buNone/>
            </a:pPr>
            <a:r>
              <a:rPr lang="de-DE" sz="2400" b="1" kern="1200" dirty="0"/>
              <a:t>Nationale Regelungen:</a:t>
            </a:r>
          </a:p>
          <a:p>
            <a:pPr marL="0" lvl="1" indent="0">
              <a:lnSpc>
                <a:spcPct val="140000"/>
              </a:lnSpc>
              <a:spcBef>
                <a:spcPts val="0"/>
              </a:spcBef>
              <a:buNone/>
            </a:pPr>
            <a:r>
              <a:rPr lang="de-DE" sz="2400" kern="1200" dirty="0"/>
              <a:t>Deutsche Behörden planen, die Zulassung von CBAM-Anmeldern auch an private Unternehmen zu delegieren, um die Verwaltung zu erleichtern (Beleihung).</a:t>
            </a:r>
          </a:p>
          <a:p>
            <a:pPr marL="0" lvl="1" indent="0">
              <a:lnSpc>
                <a:spcPct val="140000"/>
              </a:lnSpc>
              <a:spcBef>
                <a:spcPts val="0"/>
              </a:spcBef>
              <a:buNone/>
            </a:pPr>
            <a:endParaRPr lang="de-DE" sz="2400" b="1" dirty="0"/>
          </a:p>
          <a:p>
            <a:pPr marL="0" lvl="1" indent="0">
              <a:lnSpc>
                <a:spcPct val="140000"/>
              </a:lnSpc>
              <a:spcBef>
                <a:spcPts val="0"/>
              </a:spcBef>
              <a:buNone/>
            </a:pPr>
            <a:r>
              <a:rPr lang="de-DE" sz="2400" b="1" kern="1200" dirty="0"/>
              <a:t>Erwartungen für 2025:</a:t>
            </a:r>
          </a:p>
          <a:p>
            <a:pPr marL="457200" lvl="1" indent="-457200">
              <a:lnSpc>
                <a:spcPct val="140000"/>
              </a:lnSpc>
              <a:spcBef>
                <a:spcPts val="0"/>
              </a:spcBef>
              <a:buFont typeface="+mj-lt"/>
              <a:buAutoNum type="arabicPeriod"/>
            </a:pPr>
            <a:r>
              <a:rPr lang="de-DE" sz="2400" kern="1200" dirty="0"/>
              <a:t>Unternehmen müssen weiterhin die Voraussetzungen für die Zulassung als CBAM-Anmelder erfüllen.</a:t>
            </a:r>
          </a:p>
          <a:p>
            <a:pPr marL="457200" lvl="1" indent="-457200">
              <a:lnSpc>
                <a:spcPct val="140000"/>
              </a:lnSpc>
              <a:spcBef>
                <a:spcPts val="0"/>
              </a:spcBef>
              <a:buFont typeface="+mj-lt"/>
              <a:buAutoNum type="arabicPeriod"/>
            </a:pPr>
            <a:r>
              <a:rPr lang="de-DE" sz="2400" kern="1200" dirty="0"/>
              <a:t>Einhaltung von Berichtspflichten ist erforderlich.</a:t>
            </a:r>
          </a:p>
          <a:p>
            <a:pPr marL="457200" lvl="1" indent="-457200">
              <a:lnSpc>
                <a:spcPct val="140000"/>
              </a:lnSpc>
              <a:spcBef>
                <a:spcPts val="0"/>
              </a:spcBef>
              <a:buFont typeface="+mj-lt"/>
              <a:buAutoNum type="arabicPeriod"/>
            </a:pPr>
            <a:r>
              <a:rPr lang="de-DE" sz="2400" kern="1200" dirty="0"/>
              <a:t>Vorbereitung auf potenzielle CBAM-Kosten sollte in langfristigen Verträgen berücksichtigt werden.</a:t>
            </a:r>
          </a:p>
        </p:txBody>
      </p:sp>
    </p:spTree>
    <p:extLst>
      <p:ext uri="{BB962C8B-B14F-4D97-AF65-F5344CB8AC3E}">
        <p14:creationId xmlns:p14="http://schemas.microsoft.com/office/powerpoint/2010/main" val="23424012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FDC372-6005-C988-B37D-CCD26EFAFD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2C5FF5-2FB0-892D-02DB-BB78D9164460}"/>
              </a:ext>
            </a:extLst>
          </p:cNvPr>
          <p:cNvSpPr>
            <a:spLocks noGrp="1"/>
          </p:cNvSpPr>
          <p:nvPr>
            <p:ph type="title"/>
          </p:nvPr>
        </p:nvSpPr>
        <p:spPr/>
        <p:txBody>
          <a:bodyPr>
            <a:normAutofit/>
          </a:bodyPr>
          <a:lstStyle/>
          <a:p>
            <a:r>
              <a:rPr lang="de-DE" dirty="0"/>
              <a:t>Aktuelle Entwicklungen </a:t>
            </a:r>
          </a:p>
        </p:txBody>
      </p:sp>
      <p:sp>
        <p:nvSpPr>
          <p:cNvPr id="3" name="Inhaltsplatzhalter 2">
            <a:extLst>
              <a:ext uri="{FF2B5EF4-FFF2-40B4-BE49-F238E27FC236}">
                <a16:creationId xmlns:a16="http://schemas.microsoft.com/office/drawing/2014/main" id="{D7737B59-1513-E441-E70C-B9EDE5AE375A}"/>
              </a:ext>
            </a:extLst>
          </p:cNvPr>
          <p:cNvSpPr>
            <a:spLocks noGrp="1"/>
          </p:cNvSpPr>
          <p:nvPr>
            <p:ph idx="1"/>
          </p:nvPr>
        </p:nvSpPr>
        <p:spPr>
          <a:xfrm>
            <a:off x="538455" y="1120949"/>
            <a:ext cx="10738433" cy="4818456"/>
          </a:xfrm>
        </p:spPr>
        <p:txBody>
          <a:bodyPr>
            <a:normAutofit fontScale="62500" lnSpcReduction="20000"/>
          </a:bodyPr>
          <a:lstStyle/>
          <a:p>
            <a:pPr marL="0" lvl="1" indent="0">
              <a:lnSpc>
                <a:spcPct val="140000"/>
              </a:lnSpc>
              <a:spcBef>
                <a:spcPts val="0"/>
              </a:spcBef>
              <a:buNone/>
            </a:pPr>
            <a:r>
              <a:rPr lang="de-DE" sz="2400" b="1" dirty="0"/>
              <a:t>Ermittlung mit Standardwerten</a:t>
            </a:r>
          </a:p>
          <a:p>
            <a:pPr marL="0" lvl="1" indent="0">
              <a:lnSpc>
                <a:spcPct val="140000"/>
              </a:lnSpc>
              <a:spcBef>
                <a:spcPts val="0"/>
              </a:spcBef>
              <a:buNone/>
            </a:pPr>
            <a:r>
              <a:rPr lang="de-DE" sz="2400" kern="1200" dirty="0"/>
              <a:t>Es wurde von den Lieferanten erwartet, relevante Informationen für CBAM (Carbon Border Adjustment </a:t>
            </a:r>
            <a:r>
              <a:rPr lang="de-DE" sz="2400" kern="1200" dirty="0" err="1"/>
              <a:t>Mechanism</a:t>
            </a:r>
            <a:r>
              <a:rPr lang="de-DE" sz="2400" kern="1200" dirty="0"/>
              <a:t>) bereitzustellen, insbesondere solche, die für die Ermittlung von Emissionswerten notwendig sind. </a:t>
            </a:r>
          </a:p>
          <a:p>
            <a:pPr marL="0" lvl="1" indent="0">
              <a:lnSpc>
                <a:spcPct val="140000"/>
              </a:lnSpc>
              <a:spcBef>
                <a:spcPts val="0"/>
              </a:spcBef>
              <a:buNone/>
            </a:pPr>
            <a:endParaRPr lang="de-DE" sz="2400" kern="1200" dirty="0"/>
          </a:p>
          <a:p>
            <a:pPr marL="0" lvl="1" indent="0">
              <a:lnSpc>
                <a:spcPct val="140000"/>
              </a:lnSpc>
              <a:spcBef>
                <a:spcPts val="0"/>
              </a:spcBef>
              <a:buNone/>
            </a:pPr>
            <a:r>
              <a:rPr lang="de-DE" sz="2400" kern="1200" dirty="0"/>
              <a:t>Dies stellt jedoch Herausforderungen dar, da Informationen zu CO₂-Preisen und Emissionswerten aus Drittländern oftmals schwer zu beschaffen sind.</a:t>
            </a:r>
          </a:p>
          <a:p>
            <a:pPr marL="0" lvl="1" indent="0">
              <a:lnSpc>
                <a:spcPct val="140000"/>
              </a:lnSpc>
              <a:spcBef>
                <a:spcPts val="0"/>
              </a:spcBef>
              <a:buNone/>
            </a:pPr>
            <a:endParaRPr lang="de-DE" sz="2400" dirty="0"/>
          </a:p>
          <a:p>
            <a:pPr marL="0" lvl="1" indent="0">
              <a:lnSpc>
                <a:spcPct val="140000"/>
              </a:lnSpc>
              <a:spcBef>
                <a:spcPts val="0"/>
              </a:spcBef>
              <a:buNone/>
            </a:pPr>
            <a:r>
              <a:rPr lang="de-DE" sz="2400" kern="1200" dirty="0"/>
              <a:t>Um diese Schwierigkeiten zu bewältigen, plant die EU-Kommission die Einführung von "Standardwerten" für CO₂-Preise in Drittländern. </a:t>
            </a:r>
          </a:p>
          <a:p>
            <a:pPr marL="0" lvl="1" indent="0">
              <a:lnSpc>
                <a:spcPct val="140000"/>
              </a:lnSpc>
              <a:spcBef>
                <a:spcPts val="0"/>
              </a:spcBef>
              <a:buNone/>
            </a:pPr>
            <a:endParaRPr lang="de-DE" sz="2400" dirty="0"/>
          </a:p>
          <a:p>
            <a:pPr marL="0" lvl="1" indent="0">
              <a:lnSpc>
                <a:spcPct val="140000"/>
              </a:lnSpc>
              <a:spcBef>
                <a:spcPts val="0"/>
              </a:spcBef>
              <a:buNone/>
            </a:pPr>
            <a:r>
              <a:rPr lang="de-DE" sz="2400" kern="1200" dirty="0"/>
              <a:t>Dadurch sollen die Anforderungen an die Datenerhebung vereinfacht werden, wenn spezifische Informationen von den Lieferanten nicht verfügbar sind.</a:t>
            </a:r>
          </a:p>
          <a:p>
            <a:pPr marL="0" lvl="1" indent="0">
              <a:lnSpc>
                <a:spcPct val="140000"/>
              </a:lnSpc>
              <a:spcBef>
                <a:spcPts val="0"/>
              </a:spcBef>
              <a:buNone/>
            </a:pPr>
            <a:endParaRPr lang="de-DE" sz="2400" dirty="0"/>
          </a:p>
          <a:p>
            <a:pPr marL="0" lvl="1" indent="0">
              <a:lnSpc>
                <a:spcPct val="140000"/>
              </a:lnSpc>
              <a:spcBef>
                <a:spcPts val="0"/>
              </a:spcBef>
              <a:buNone/>
            </a:pPr>
            <a:r>
              <a:rPr lang="de-DE" sz="2400" kern="1200" dirty="0"/>
              <a:t>Es bleibt jedoch die Verantwortung der Importeure, diese Daten vollständig und korrekt zu erfassen und zu berichten. Auch wenn externe Prüfer oder Dritte in den Prozess eingebunden werden können, bleiben die zugelassenen CBAM-Anmelder rechtlich für die gemeldeten Informationen verantwortlich.</a:t>
            </a:r>
          </a:p>
        </p:txBody>
      </p:sp>
    </p:spTree>
    <p:extLst>
      <p:ext uri="{BB962C8B-B14F-4D97-AF65-F5344CB8AC3E}">
        <p14:creationId xmlns:p14="http://schemas.microsoft.com/office/powerpoint/2010/main" val="293964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CA475-7E5A-2EB0-7FC9-1AAE34D5021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B5A342F-C9E9-AAFF-85C2-BE308C0A863C}"/>
              </a:ext>
            </a:extLst>
          </p:cNvPr>
          <p:cNvSpPr>
            <a:spLocks noGrp="1"/>
          </p:cNvSpPr>
          <p:nvPr>
            <p:ph type="ctrTitle"/>
          </p:nvPr>
        </p:nvSpPr>
        <p:spPr>
          <a:xfrm>
            <a:off x="380343" y="3555275"/>
            <a:ext cx="11291977" cy="2387600"/>
          </a:xfrm>
        </p:spPr>
        <p:txBody>
          <a:bodyPr>
            <a:normAutofit/>
          </a:bodyPr>
          <a:lstStyle/>
          <a:p>
            <a:r>
              <a:rPr lang="de-DE" sz="4800" dirty="0"/>
              <a:t>CBAM Anmelder Registrierung</a:t>
            </a:r>
          </a:p>
        </p:txBody>
      </p:sp>
    </p:spTree>
    <p:extLst>
      <p:ext uri="{BB962C8B-B14F-4D97-AF65-F5344CB8AC3E}">
        <p14:creationId xmlns:p14="http://schemas.microsoft.com/office/powerpoint/2010/main" val="3166580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C43DC3-6415-F908-EA50-44A2122D89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470860-FF9B-F725-94CE-100EF0EB2031}"/>
              </a:ext>
            </a:extLst>
          </p:cNvPr>
          <p:cNvSpPr>
            <a:spLocks noGrp="1"/>
          </p:cNvSpPr>
          <p:nvPr>
            <p:ph type="title"/>
          </p:nvPr>
        </p:nvSpPr>
        <p:spPr/>
        <p:txBody>
          <a:bodyPr>
            <a:normAutofit/>
          </a:bodyPr>
          <a:lstStyle/>
          <a:p>
            <a:r>
              <a:rPr lang="de-DE" sz="2800" dirty="0"/>
              <a:t>CBAM Anmelder Registrierung</a:t>
            </a:r>
            <a:endParaRPr lang="de-DE" dirty="0"/>
          </a:p>
        </p:txBody>
      </p:sp>
      <p:sp>
        <p:nvSpPr>
          <p:cNvPr id="3" name="Inhaltsplatzhalter 2">
            <a:extLst>
              <a:ext uri="{FF2B5EF4-FFF2-40B4-BE49-F238E27FC236}">
                <a16:creationId xmlns:a16="http://schemas.microsoft.com/office/drawing/2014/main" id="{FE13C8E7-8AD3-095A-300B-2F0C8B490A6D}"/>
              </a:ext>
            </a:extLst>
          </p:cNvPr>
          <p:cNvSpPr>
            <a:spLocks noGrp="1"/>
          </p:cNvSpPr>
          <p:nvPr>
            <p:ph idx="1"/>
          </p:nvPr>
        </p:nvSpPr>
        <p:spPr>
          <a:xfrm>
            <a:off x="538456" y="1120949"/>
            <a:ext cx="3371072" cy="4818456"/>
          </a:xfrm>
        </p:spPr>
        <p:txBody>
          <a:bodyPr>
            <a:normAutofit fontScale="92500" lnSpcReduction="20000"/>
          </a:bodyPr>
          <a:lstStyle/>
          <a:p>
            <a:pPr marL="0" lvl="1" indent="0">
              <a:lnSpc>
                <a:spcPct val="140000"/>
              </a:lnSpc>
              <a:spcBef>
                <a:spcPts val="0"/>
              </a:spcBef>
              <a:buNone/>
            </a:pPr>
            <a:r>
              <a:rPr lang="de-DE" sz="2400" b="1" kern="1200" dirty="0"/>
              <a:t>Verfügbarkeit des Portals: </a:t>
            </a:r>
          </a:p>
          <a:p>
            <a:pPr marL="0" lvl="1" indent="0">
              <a:lnSpc>
                <a:spcPct val="140000"/>
              </a:lnSpc>
              <a:spcBef>
                <a:spcPts val="0"/>
              </a:spcBef>
              <a:buNone/>
            </a:pPr>
            <a:r>
              <a:rPr lang="de-DE" sz="2400" kern="1200" dirty="0"/>
              <a:t>Das Portal für die Beantragung des Status eines zugelassenen CBAM-Anmelders ist für Q1 / 2025 vorgesehen. Der Zugang erfolgt, wie bisher auch schon, über das Zollportal. Die Bearbeitungsfrist wird 120 Tage dauern. </a:t>
            </a:r>
          </a:p>
          <a:p>
            <a:pPr marL="0" lvl="1" indent="0">
              <a:lnSpc>
                <a:spcPct val="140000"/>
              </a:lnSpc>
              <a:spcBef>
                <a:spcPts val="0"/>
              </a:spcBef>
              <a:buNone/>
            </a:pPr>
            <a:endParaRPr lang="de-DE" sz="2400" dirty="0"/>
          </a:p>
          <a:p>
            <a:pPr marL="0" lvl="1" indent="0">
              <a:lnSpc>
                <a:spcPct val="140000"/>
              </a:lnSpc>
              <a:spcBef>
                <a:spcPts val="0"/>
              </a:spcBef>
              <a:buNone/>
            </a:pPr>
            <a:endParaRPr lang="de-DE" sz="2400" kern="1200" dirty="0"/>
          </a:p>
        </p:txBody>
      </p:sp>
      <p:pic>
        <p:nvPicPr>
          <p:cNvPr id="6" name="Grafik 5">
            <a:extLst>
              <a:ext uri="{FF2B5EF4-FFF2-40B4-BE49-F238E27FC236}">
                <a16:creationId xmlns:a16="http://schemas.microsoft.com/office/drawing/2014/main" id="{627FF554-D99E-0FBA-3EA6-C63CE7366E96}"/>
              </a:ext>
            </a:extLst>
          </p:cNvPr>
          <p:cNvPicPr>
            <a:picLocks noChangeAspect="1"/>
          </p:cNvPicPr>
          <p:nvPr/>
        </p:nvPicPr>
        <p:blipFill>
          <a:blip r:embed="rId3"/>
          <a:stretch>
            <a:fillRect/>
          </a:stretch>
        </p:blipFill>
        <p:spPr>
          <a:xfrm>
            <a:off x="4037001" y="1278292"/>
            <a:ext cx="7784885" cy="4315276"/>
          </a:xfrm>
          <a:prstGeom prst="rect">
            <a:avLst/>
          </a:prstGeom>
        </p:spPr>
      </p:pic>
      <p:sp>
        <p:nvSpPr>
          <p:cNvPr id="10" name="Textfeld 9">
            <a:extLst>
              <a:ext uri="{FF2B5EF4-FFF2-40B4-BE49-F238E27FC236}">
                <a16:creationId xmlns:a16="http://schemas.microsoft.com/office/drawing/2014/main" id="{4FDFEE9A-1536-DA7D-140A-721BD8483419}"/>
              </a:ext>
            </a:extLst>
          </p:cNvPr>
          <p:cNvSpPr txBox="1"/>
          <p:nvPr/>
        </p:nvSpPr>
        <p:spPr>
          <a:xfrm>
            <a:off x="4018339" y="5708573"/>
            <a:ext cx="6097554" cy="230832"/>
          </a:xfrm>
          <a:prstGeom prst="rect">
            <a:avLst/>
          </a:prstGeom>
          <a:noFill/>
        </p:spPr>
        <p:txBody>
          <a:bodyPr wrap="square">
            <a:spAutoFit/>
          </a:bodyPr>
          <a:lstStyle/>
          <a:p>
            <a:r>
              <a:rPr lang="de-DE" sz="900" dirty="0"/>
              <a:t>Quelle: https://www.dehst.de/</a:t>
            </a:r>
          </a:p>
        </p:txBody>
      </p:sp>
    </p:spTree>
    <p:extLst>
      <p:ext uri="{BB962C8B-B14F-4D97-AF65-F5344CB8AC3E}">
        <p14:creationId xmlns:p14="http://schemas.microsoft.com/office/powerpoint/2010/main" val="36847241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515C85-4EE9-44A6-B12F-13A318FD162D}"/>
              </a:ext>
            </a:extLst>
          </p:cNvPr>
          <p:cNvSpPr>
            <a:spLocks noGrp="1"/>
          </p:cNvSpPr>
          <p:nvPr>
            <p:ph type="title"/>
          </p:nvPr>
        </p:nvSpPr>
        <p:spPr/>
        <p:txBody>
          <a:bodyPr/>
          <a:lstStyle/>
          <a:p>
            <a:r>
              <a:rPr lang="de-CH" dirty="0"/>
              <a:t>Agenda</a:t>
            </a:r>
          </a:p>
        </p:txBody>
      </p:sp>
      <p:sp>
        <p:nvSpPr>
          <p:cNvPr id="4" name="Inhaltsplatzhalter 3">
            <a:extLst>
              <a:ext uri="{FF2B5EF4-FFF2-40B4-BE49-F238E27FC236}">
                <a16:creationId xmlns:a16="http://schemas.microsoft.com/office/drawing/2014/main" id="{21C3E223-9620-4F2B-A361-DB0DD0119F8F}"/>
              </a:ext>
            </a:extLst>
          </p:cNvPr>
          <p:cNvSpPr>
            <a:spLocks noGrp="1"/>
          </p:cNvSpPr>
          <p:nvPr>
            <p:ph idx="1"/>
          </p:nvPr>
        </p:nvSpPr>
        <p:spPr/>
        <p:txBody>
          <a:bodyPr>
            <a:normAutofit fontScale="47500" lnSpcReduction="20000"/>
          </a:bodyPr>
          <a:lstStyle/>
          <a:p>
            <a:pPr marL="514350" indent="-514350">
              <a:lnSpc>
                <a:spcPct val="130000"/>
              </a:lnSpc>
              <a:spcBef>
                <a:spcPts val="0"/>
              </a:spcBef>
              <a:buFont typeface="+mj-lt"/>
              <a:buAutoNum type="arabicPeriod"/>
            </a:pPr>
            <a:r>
              <a:rPr lang="de-DE" sz="3300" dirty="0">
                <a:ea typeface="+mj-ea"/>
                <a:cs typeface="+mj-cs"/>
              </a:rPr>
              <a:t>Status Quo</a:t>
            </a:r>
          </a:p>
          <a:p>
            <a:pPr marL="514350" indent="-514350">
              <a:lnSpc>
                <a:spcPct val="130000"/>
              </a:lnSpc>
              <a:spcBef>
                <a:spcPts val="0"/>
              </a:spcBef>
              <a:buFont typeface="+mj-lt"/>
              <a:buAutoNum type="arabicPeriod"/>
            </a:pPr>
            <a:endParaRPr lang="de-DE" sz="3300" dirty="0">
              <a:ea typeface="+mj-ea"/>
              <a:cs typeface="+mj-cs"/>
            </a:endParaRPr>
          </a:p>
          <a:p>
            <a:pPr marL="514350" indent="-514350">
              <a:lnSpc>
                <a:spcPct val="130000"/>
              </a:lnSpc>
              <a:spcBef>
                <a:spcPts val="0"/>
              </a:spcBef>
              <a:buFont typeface="+mj-lt"/>
              <a:buAutoNum type="arabicPeriod"/>
            </a:pPr>
            <a:r>
              <a:rPr lang="de-DE" sz="3300" dirty="0">
                <a:ea typeface="+mj-ea"/>
                <a:cs typeface="+mj-cs"/>
              </a:rPr>
              <a:t>Wie erfolgt die Emissionsberechnung?</a:t>
            </a:r>
          </a:p>
          <a:p>
            <a:pPr marL="514350" indent="-514350">
              <a:lnSpc>
                <a:spcPct val="130000"/>
              </a:lnSpc>
              <a:spcBef>
                <a:spcPts val="0"/>
              </a:spcBef>
              <a:buFont typeface="+mj-lt"/>
              <a:buAutoNum type="arabicPeriod"/>
            </a:pPr>
            <a:endParaRPr lang="de-DE" sz="3300" dirty="0">
              <a:ea typeface="+mj-ea"/>
              <a:cs typeface="+mj-cs"/>
            </a:endParaRPr>
          </a:p>
          <a:p>
            <a:pPr marL="514350" indent="-514350">
              <a:lnSpc>
                <a:spcPct val="130000"/>
              </a:lnSpc>
              <a:spcBef>
                <a:spcPts val="0"/>
              </a:spcBef>
              <a:buFont typeface="+mj-lt"/>
              <a:buAutoNum type="arabicPeriod"/>
            </a:pPr>
            <a:r>
              <a:rPr lang="de-DE" sz="3300" dirty="0">
                <a:ea typeface="+mj-ea"/>
                <a:cs typeface="+mj-cs"/>
              </a:rPr>
              <a:t>Wann muss ich den Bericht für Q1 2025 abgeben</a:t>
            </a:r>
          </a:p>
          <a:p>
            <a:pPr marL="514350" indent="-514350">
              <a:lnSpc>
                <a:spcPct val="130000"/>
              </a:lnSpc>
              <a:spcBef>
                <a:spcPts val="0"/>
              </a:spcBef>
              <a:buFont typeface="+mj-lt"/>
              <a:buAutoNum type="arabicPeriod"/>
            </a:pPr>
            <a:endParaRPr lang="de-DE" sz="3300" dirty="0">
              <a:ea typeface="+mj-ea"/>
              <a:cs typeface="+mj-cs"/>
            </a:endParaRPr>
          </a:p>
          <a:p>
            <a:pPr marL="514350" indent="-514350">
              <a:lnSpc>
                <a:spcPct val="130000"/>
              </a:lnSpc>
              <a:spcBef>
                <a:spcPts val="0"/>
              </a:spcBef>
              <a:buFont typeface="+mj-lt"/>
              <a:buAutoNum type="arabicPeriod"/>
            </a:pPr>
            <a:r>
              <a:rPr lang="de-DE" sz="3300" dirty="0">
                <a:ea typeface="+mj-ea"/>
                <a:cs typeface="+mj-cs"/>
              </a:rPr>
              <a:t>Aktuelle Entwicklungen </a:t>
            </a:r>
          </a:p>
          <a:p>
            <a:pPr marL="514350" indent="-514350">
              <a:lnSpc>
                <a:spcPct val="130000"/>
              </a:lnSpc>
              <a:spcBef>
                <a:spcPts val="0"/>
              </a:spcBef>
              <a:buFont typeface="+mj-lt"/>
              <a:buAutoNum type="arabicPeriod"/>
            </a:pPr>
            <a:endParaRPr lang="de-DE" sz="3300" dirty="0">
              <a:ea typeface="+mj-ea"/>
              <a:cs typeface="+mj-cs"/>
            </a:endParaRPr>
          </a:p>
          <a:p>
            <a:pPr marL="514350" indent="-514350">
              <a:lnSpc>
                <a:spcPct val="130000"/>
              </a:lnSpc>
              <a:spcBef>
                <a:spcPts val="0"/>
              </a:spcBef>
              <a:buFont typeface="+mj-lt"/>
              <a:buAutoNum type="arabicPeriod"/>
            </a:pPr>
            <a:r>
              <a:rPr lang="de-DE" sz="3600" dirty="0"/>
              <a:t>CBAM Anmelder Registrierung</a:t>
            </a:r>
            <a:endParaRPr lang="de-DE" sz="3300" dirty="0">
              <a:ea typeface="+mj-ea"/>
              <a:cs typeface="+mj-cs"/>
            </a:endParaRPr>
          </a:p>
          <a:p>
            <a:pPr marL="514350" indent="-514350">
              <a:lnSpc>
                <a:spcPct val="130000"/>
              </a:lnSpc>
              <a:spcBef>
                <a:spcPts val="0"/>
              </a:spcBef>
              <a:buFont typeface="+mj-lt"/>
              <a:buAutoNum type="arabicPeriod"/>
            </a:pPr>
            <a:endParaRPr lang="de-DE" sz="3300" dirty="0">
              <a:ea typeface="+mj-ea"/>
              <a:cs typeface="+mj-cs"/>
            </a:endParaRPr>
          </a:p>
          <a:p>
            <a:pPr marL="514350" indent="-514350">
              <a:lnSpc>
                <a:spcPct val="130000"/>
              </a:lnSpc>
              <a:spcBef>
                <a:spcPts val="0"/>
              </a:spcBef>
              <a:buFont typeface="+mj-lt"/>
              <a:buAutoNum type="arabicPeriod"/>
            </a:pPr>
            <a:r>
              <a:rPr lang="de-DE" sz="3300" dirty="0">
                <a:ea typeface="+mj-ea"/>
                <a:cs typeface="+mj-cs"/>
              </a:rPr>
              <a:t>Sanktionen</a:t>
            </a:r>
          </a:p>
          <a:p>
            <a:pPr marL="514350" indent="-514350">
              <a:lnSpc>
                <a:spcPct val="130000"/>
              </a:lnSpc>
              <a:spcBef>
                <a:spcPts val="0"/>
              </a:spcBef>
              <a:buFont typeface="+mj-lt"/>
              <a:buAutoNum type="arabicPeriod"/>
            </a:pPr>
            <a:endParaRPr lang="de-DE" sz="3300" dirty="0">
              <a:ea typeface="+mj-ea"/>
              <a:cs typeface="+mj-cs"/>
            </a:endParaRPr>
          </a:p>
          <a:p>
            <a:pPr marL="514350" indent="-514350">
              <a:lnSpc>
                <a:spcPct val="130000"/>
              </a:lnSpc>
              <a:spcBef>
                <a:spcPts val="0"/>
              </a:spcBef>
              <a:buFont typeface="+mj-lt"/>
              <a:buAutoNum type="arabicPeriod"/>
            </a:pPr>
            <a:r>
              <a:rPr lang="de-DE" sz="3300" dirty="0">
                <a:ea typeface="+mj-ea"/>
                <a:cs typeface="+mj-cs"/>
              </a:rPr>
              <a:t>FAQ der EU</a:t>
            </a:r>
          </a:p>
          <a:p>
            <a:pPr marL="514350" indent="-514350">
              <a:lnSpc>
                <a:spcPct val="130000"/>
              </a:lnSpc>
              <a:spcBef>
                <a:spcPts val="0"/>
              </a:spcBef>
              <a:buFont typeface="+mj-lt"/>
              <a:buAutoNum type="arabicPeriod"/>
            </a:pPr>
            <a:endParaRPr lang="de-DE" sz="3300" dirty="0">
              <a:ea typeface="+mj-ea"/>
              <a:cs typeface="+mj-cs"/>
            </a:endParaRPr>
          </a:p>
          <a:p>
            <a:pPr marL="514350" indent="-514350">
              <a:lnSpc>
                <a:spcPct val="130000"/>
              </a:lnSpc>
              <a:spcBef>
                <a:spcPts val="0"/>
              </a:spcBef>
              <a:buFont typeface="+mj-lt"/>
              <a:buAutoNum type="arabicPeriod"/>
            </a:pPr>
            <a:r>
              <a:rPr lang="de-DE" sz="3300" dirty="0">
                <a:ea typeface="+mj-ea"/>
                <a:cs typeface="+mj-cs"/>
              </a:rPr>
              <a:t>Fragen</a:t>
            </a:r>
          </a:p>
          <a:p>
            <a:pPr marL="514350" indent="-514350">
              <a:lnSpc>
                <a:spcPct val="130000"/>
              </a:lnSpc>
              <a:spcBef>
                <a:spcPts val="0"/>
              </a:spcBef>
              <a:buFont typeface="+mj-lt"/>
              <a:buAutoNum type="arabicPeriod"/>
            </a:pPr>
            <a:endParaRPr lang="de-DE" sz="3300" dirty="0">
              <a:ea typeface="+mj-ea"/>
              <a:cs typeface="+mj-cs"/>
            </a:endParaRPr>
          </a:p>
          <a:p>
            <a:pPr marL="514350" indent="-514350">
              <a:lnSpc>
                <a:spcPct val="130000"/>
              </a:lnSpc>
              <a:spcBef>
                <a:spcPts val="0"/>
              </a:spcBef>
              <a:buFont typeface="+mj-lt"/>
              <a:buAutoNum type="arabicPeriod"/>
            </a:pPr>
            <a:endParaRPr lang="de-DE" sz="3300" dirty="0">
              <a:ea typeface="+mj-ea"/>
              <a:cs typeface="+mj-cs"/>
            </a:endParaRPr>
          </a:p>
        </p:txBody>
      </p:sp>
    </p:spTree>
    <p:extLst>
      <p:ext uri="{BB962C8B-B14F-4D97-AF65-F5344CB8AC3E}">
        <p14:creationId xmlns:p14="http://schemas.microsoft.com/office/powerpoint/2010/main" val="19762240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CD49A1-A319-52A5-1AC8-4C0416C38B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8860B7-37A0-A945-590E-56962C2B98B4}"/>
              </a:ext>
            </a:extLst>
          </p:cNvPr>
          <p:cNvSpPr>
            <a:spLocks noGrp="1"/>
          </p:cNvSpPr>
          <p:nvPr>
            <p:ph type="title"/>
          </p:nvPr>
        </p:nvSpPr>
        <p:spPr/>
        <p:txBody>
          <a:bodyPr>
            <a:normAutofit/>
          </a:bodyPr>
          <a:lstStyle/>
          <a:p>
            <a:r>
              <a:rPr lang="de-DE" sz="2800" dirty="0"/>
              <a:t>CBAM Anmelder Registrierung</a:t>
            </a:r>
            <a:endParaRPr lang="de-DE" dirty="0"/>
          </a:p>
        </p:txBody>
      </p:sp>
      <p:sp>
        <p:nvSpPr>
          <p:cNvPr id="3" name="Inhaltsplatzhalter 2">
            <a:extLst>
              <a:ext uri="{FF2B5EF4-FFF2-40B4-BE49-F238E27FC236}">
                <a16:creationId xmlns:a16="http://schemas.microsoft.com/office/drawing/2014/main" id="{6A62068C-A769-6156-9F43-CA48F884B59E}"/>
              </a:ext>
            </a:extLst>
          </p:cNvPr>
          <p:cNvSpPr>
            <a:spLocks noGrp="1"/>
          </p:cNvSpPr>
          <p:nvPr>
            <p:ph idx="1"/>
          </p:nvPr>
        </p:nvSpPr>
        <p:spPr>
          <a:xfrm>
            <a:off x="538456" y="1120949"/>
            <a:ext cx="3371072" cy="4818456"/>
          </a:xfrm>
        </p:spPr>
        <p:txBody>
          <a:bodyPr>
            <a:normAutofit/>
          </a:bodyPr>
          <a:lstStyle/>
          <a:p>
            <a:pPr marL="0" lvl="1" indent="0">
              <a:lnSpc>
                <a:spcPct val="140000"/>
              </a:lnSpc>
              <a:spcBef>
                <a:spcPts val="0"/>
              </a:spcBef>
              <a:buNone/>
            </a:pPr>
            <a:endParaRPr lang="de-DE" sz="2400" kern="1200" dirty="0"/>
          </a:p>
        </p:txBody>
      </p:sp>
      <p:pic>
        <p:nvPicPr>
          <p:cNvPr id="8" name="Grafik 7">
            <a:extLst>
              <a:ext uri="{FF2B5EF4-FFF2-40B4-BE49-F238E27FC236}">
                <a16:creationId xmlns:a16="http://schemas.microsoft.com/office/drawing/2014/main" id="{671DCAC4-F1F1-9FC4-828B-44E74D08F6D2}"/>
              </a:ext>
            </a:extLst>
          </p:cNvPr>
          <p:cNvPicPr>
            <a:picLocks noChangeAspect="1"/>
          </p:cNvPicPr>
          <p:nvPr/>
        </p:nvPicPr>
        <p:blipFill>
          <a:blip r:embed="rId3"/>
          <a:stretch>
            <a:fillRect/>
          </a:stretch>
        </p:blipFill>
        <p:spPr>
          <a:xfrm>
            <a:off x="538456" y="1120949"/>
            <a:ext cx="7679522" cy="4915957"/>
          </a:xfrm>
          <a:prstGeom prst="rect">
            <a:avLst/>
          </a:prstGeom>
        </p:spPr>
      </p:pic>
      <p:sp>
        <p:nvSpPr>
          <p:cNvPr id="7" name="Textfeld 6">
            <a:extLst>
              <a:ext uri="{FF2B5EF4-FFF2-40B4-BE49-F238E27FC236}">
                <a16:creationId xmlns:a16="http://schemas.microsoft.com/office/drawing/2014/main" id="{91278B66-F74D-C006-6418-0F1F5B4C5132}"/>
              </a:ext>
            </a:extLst>
          </p:cNvPr>
          <p:cNvSpPr txBox="1"/>
          <p:nvPr/>
        </p:nvSpPr>
        <p:spPr>
          <a:xfrm>
            <a:off x="444715" y="6070302"/>
            <a:ext cx="6097554" cy="230832"/>
          </a:xfrm>
          <a:prstGeom prst="rect">
            <a:avLst/>
          </a:prstGeom>
          <a:noFill/>
        </p:spPr>
        <p:txBody>
          <a:bodyPr wrap="square">
            <a:spAutoFit/>
          </a:bodyPr>
          <a:lstStyle/>
          <a:p>
            <a:r>
              <a:rPr lang="de-DE" sz="900" dirty="0"/>
              <a:t>Quelle: https://www.dehst.de/</a:t>
            </a:r>
          </a:p>
        </p:txBody>
      </p:sp>
    </p:spTree>
    <p:extLst>
      <p:ext uri="{BB962C8B-B14F-4D97-AF65-F5344CB8AC3E}">
        <p14:creationId xmlns:p14="http://schemas.microsoft.com/office/powerpoint/2010/main" val="35863299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659783-7C24-D397-7D2F-D2558043778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D58E9B0-984F-395D-5A76-2D0D067E2195}"/>
              </a:ext>
            </a:extLst>
          </p:cNvPr>
          <p:cNvSpPr>
            <a:spLocks noGrp="1"/>
          </p:cNvSpPr>
          <p:nvPr>
            <p:ph type="ctrTitle"/>
          </p:nvPr>
        </p:nvSpPr>
        <p:spPr>
          <a:xfrm>
            <a:off x="380343" y="3555275"/>
            <a:ext cx="11291977" cy="2387600"/>
          </a:xfrm>
        </p:spPr>
        <p:txBody>
          <a:bodyPr>
            <a:normAutofit/>
          </a:bodyPr>
          <a:lstStyle/>
          <a:p>
            <a:r>
              <a:rPr lang="de-DE" sz="4800" dirty="0"/>
              <a:t>Sanktionen</a:t>
            </a:r>
          </a:p>
        </p:txBody>
      </p:sp>
    </p:spTree>
    <p:extLst>
      <p:ext uri="{BB962C8B-B14F-4D97-AF65-F5344CB8AC3E}">
        <p14:creationId xmlns:p14="http://schemas.microsoft.com/office/powerpoint/2010/main" val="42477655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602D64-1DCC-E993-5F66-09D6728219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15B324-CE82-DF33-ECBF-04447068FADC}"/>
              </a:ext>
            </a:extLst>
          </p:cNvPr>
          <p:cNvSpPr>
            <a:spLocks noGrp="1"/>
          </p:cNvSpPr>
          <p:nvPr>
            <p:ph type="title"/>
          </p:nvPr>
        </p:nvSpPr>
        <p:spPr/>
        <p:txBody>
          <a:bodyPr>
            <a:normAutofit/>
          </a:bodyPr>
          <a:lstStyle/>
          <a:p>
            <a:r>
              <a:rPr lang="de-DE" dirty="0"/>
              <a:t>Sanktionen</a:t>
            </a:r>
          </a:p>
        </p:txBody>
      </p:sp>
      <p:sp>
        <p:nvSpPr>
          <p:cNvPr id="3" name="Inhaltsplatzhalter 2">
            <a:extLst>
              <a:ext uri="{FF2B5EF4-FFF2-40B4-BE49-F238E27FC236}">
                <a16:creationId xmlns:a16="http://schemas.microsoft.com/office/drawing/2014/main" id="{84DE8729-5B0F-1DF0-788D-22C08DD5EB14}"/>
              </a:ext>
            </a:extLst>
          </p:cNvPr>
          <p:cNvSpPr>
            <a:spLocks noGrp="1"/>
          </p:cNvSpPr>
          <p:nvPr>
            <p:ph idx="1"/>
          </p:nvPr>
        </p:nvSpPr>
        <p:spPr>
          <a:xfrm>
            <a:off x="538455" y="1120949"/>
            <a:ext cx="10738433" cy="4818456"/>
          </a:xfrm>
        </p:spPr>
        <p:txBody>
          <a:bodyPr>
            <a:normAutofit/>
          </a:bodyPr>
          <a:lstStyle/>
          <a:p>
            <a:pPr marL="0" lvl="1" indent="0">
              <a:buNone/>
            </a:pPr>
            <a:r>
              <a:rPr lang="de-DE" sz="2400" kern="1200" dirty="0"/>
              <a:t>Die Sanktionierungsmöglichkeiten im Rahmen des CBAM (Carbon Border Adjustment </a:t>
            </a:r>
            <a:r>
              <a:rPr lang="de-DE" sz="2400" kern="1200" dirty="0" err="1"/>
              <a:t>Mechanism</a:t>
            </a:r>
            <a:r>
              <a:rPr lang="de-DE" sz="2400" kern="1200" dirty="0"/>
              <a:t>) sind darauf ausgelegt, die Einhaltung der Vorschriften sicherzustellen und Umgehungsversuche zu verhindern. </a:t>
            </a:r>
          </a:p>
          <a:p>
            <a:pPr marL="457200" lvl="1" indent="-457200">
              <a:buFont typeface="+mj-lt"/>
              <a:buAutoNum type="arabicPeriod"/>
            </a:pPr>
            <a:r>
              <a:rPr lang="de-DE" sz="2400" kern="1200" dirty="0"/>
              <a:t>Strengere Überwachung und Kontrolle: Nationale Zollbehörden überwachen die Warenströme von CBAM-Waren, um Verstöße frühzeitig zu erkennen.</a:t>
            </a:r>
          </a:p>
          <a:p>
            <a:pPr marL="457200" lvl="1" indent="-457200">
              <a:buFont typeface="+mj-lt"/>
              <a:buAutoNum type="arabicPeriod"/>
            </a:pPr>
            <a:r>
              <a:rPr lang="de-DE" sz="2400" kern="1200" dirty="0"/>
              <a:t>Erhöhte Sanktionen: Der Verordnungsentwurf sieht höhere Strafen für Unternehmen vor, die gegen die CBAM-Vorschriften verstoßen. Dies umfasst sowohl finanzielle als auch administrative Maßnahmen.</a:t>
            </a:r>
          </a:p>
          <a:p>
            <a:pPr marL="457200" lvl="1" indent="-457200">
              <a:buFont typeface="+mj-lt"/>
              <a:buAutoNum type="arabicPeriod"/>
            </a:pPr>
            <a:r>
              <a:rPr lang="de-DE" sz="2400" kern="1200" dirty="0"/>
              <a:t>Verfolgung von Non-Compliance: Die EU-Kommission plant, die Verfolgung von Nicht-Einhaltung und Umgehungsaktivitäten zu intensivieren, um sicherzustellen, dass die Regelungen effektiv durchgesetzt werden.</a:t>
            </a:r>
          </a:p>
          <a:p>
            <a:pPr marL="457200" lvl="1" indent="-457200">
              <a:buFont typeface="+mj-lt"/>
              <a:buAutoNum type="arabicPeriod"/>
            </a:pPr>
            <a:endParaRPr lang="de-DE" sz="2400" dirty="0"/>
          </a:p>
        </p:txBody>
      </p:sp>
    </p:spTree>
    <p:extLst>
      <p:ext uri="{BB962C8B-B14F-4D97-AF65-F5344CB8AC3E}">
        <p14:creationId xmlns:p14="http://schemas.microsoft.com/office/powerpoint/2010/main" val="22916550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2DD214-44BA-C740-FCFD-487DF0632E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B5333D-F339-AD97-74BD-DB83EFD21E0E}"/>
              </a:ext>
            </a:extLst>
          </p:cNvPr>
          <p:cNvSpPr>
            <a:spLocks noGrp="1"/>
          </p:cNvSpPr>
          <p:nvPr>
            <p:ph type="title"/>
          </p:nvPr>
        </p:nvSpPr>
        <p:spPr/>
        <p:txBody>
          <a:bodyPr>
            <a:normAutofit/>
          </a:bodyPr>
          <a:lstStyle/>
          <a:p>
            <a:r>
              <a:rPr lang="de-DE" dirty="0"/>
              <a:t>Sanktionen</a:t>
            </a:r>
          </a:p>
        </p:txBody>
      </p:sp>
      <p:sp>
        <p:nvSpPr>
          <p:cNvPr id="3" name="Inhaltsplatzhalter 2">
            <a:extLst>
              <a:ext uri="{FF2B5EF4-FFF2-40B4-BE49-F238E27FC236}">
                <a16:creationId xmlns:a16="http://schemas.microsoft.com/office/drawing/2014/main" id="{B40756A3-98F8-D67F-FC3F-2CEE3A267417}"/>
              </a:ext>
            </a:extLst>
          </p:cNvPr>
          <p:cNvSpPr>
            <a:spLocks noGrp="1"/>
          </p:cNvSpPr>
          <p:nvPr>
            <p:ph idx="1"/>
          </p:nvPr>
        </p:nvSpPr>
        <p:spPr>
          <a:xfrm>
            <a:off x="538455" y="1120949"/>
            <a:ext cx="10738433" cy="4818456"/>
          </a:xfrm>
        </p:spPr>
        <p:txBody>
          <a:bodyPr>
            <a:normAutofit fontScale="92500" lnSpcReduction="10000"/>
          </a:bodyPr>
          <a:lstStyle/>
          <a:p>
            <a:pPr marL="342900" lvl="1" indent="-342900"/>
            <a:r>
              <a:rPr lang="de-DE" sz="2400" kern="1200" dirty="0"/>
              <a:t>Geldstrafen pro nicht gemeldete Emissionen: Unternehmen, die die erforderliche Anzahl an CBAM-Zertifikaten nicht vorlegen, können mit Strafen von 10 bis 1.050 Euro pro Tonne nicht gemeldeter Emissionen belegt werden.</a:t>
            </a:r>
          </a:p>
          <a:p>
            <a:pPr marL="342900" lvl="1" indent="-342900"/>
            <a:endParaRPr lang="de-DE" sz="2400" dirty="0"/>
          </a:p>
          <a:p>
            <a:pPr marL="342900" lvl="1" indent="-342900"/>
            <a:r>
              <a:rPr lang="de-DE" sz="2400" kern="1200" dirty="0"/>
              <a:t>Zusätzliche Sanktionen bei schwerwiegenden Verstößen: Unternehmen, die absichtlich falsche Angaben machen oder die Vorschriften umgehen, können mit noch höheren Strafen oder sogar strafrechtlichen Konsequenzen rechnen.</a:t>
            </a:r>
          </a:p>
          <a:p>
            <a:pPr marL="342900" lvl="1" indent="-342900"/>
            <a:endParaRPr lang="de-DE" sz="2400" dirty="0"/>
          </a:p>
          <a:p>
            <a:pPr marL="342900" lvl="1" indent="-342900"/>
            <a:r>
              <a:rPr lang="de-DE" sz="2400" kern="1200" dirty="0"/>
              <a:t>Marktzugangsbeschränkungen: In extremen Fällen kann Unternehmen der Zugang zum EU-Markt verweigert werden, was zu erheblichen finanziellen Verlusten führen kann.</a:t>
            </a:r>
          </a:p>
          <a:p>
            <a:pPr marL="342900" lvl="1" indent="-342900"/>
            <a:endParaRPr lang="de-DE" sz="2400" dirty="0"/>
          </a:p>
          <a:p>
            <a:pPr marL="342900" lvl="1" indent="-342900"/>
            <a:r>
              <a:rPr lang="de-DE" sz="2400" kern="1200" dirty="0"/>
              <a:t>Verwaltungsgebühren und Verzögerungen: Neben direkten Strafen können auch zusätzliche Kosten durch Verzögerungen und den erhöhten Verwaltungsaufwand entstehen, wenn Unternehmen ihre Berichtspflichten nicht ordnungsgemäß erfüllen.</a:t>
            </a:r>
          </a:p>
        </p:txBody>
      </p:sp>
    </p:spTree>
    <p:extLst>
      <p:ext uri="{BB962C8B-B14F-4D97-AF65-F5344CB8AC3E}">
        <p14:creationId xmlns:p14="http://schemas.microsoft.com/office/powerpoint/2010/main" val="39184664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991F6D-7B6A-66B9-9B72-213307BE2B0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8F5DBF9-9816-B443-A896-2C892865D9F0}"/>
              </a:ext>
            </a:extLst>
          </p:cNvPr>
          <p:cNvSpPr>
            <a:spLocks noGrp="1"/>
          </p:cNvSpPr>
          <p:nvPr>
            <p:ph type="ctrTitle"/>
          </p:nvPr>
        </p:nvSpPr>
        <p:spPr>
          <a:xfrm>
            <a:off x="380343" y="3555275"/>
            <a:ext cx="11291977" cy="2387600"/>
          </a:xfrm>
        </p:spPr>
        <p:txBody>
          <a:bodyPr>
            <a:normAutofit/>
          </a:bodyPr>
          <a:lstStyle/>
          <a:p>
            <a:r>
              <a:rPr lang="de-DE" sz="4800" dirty="0">
                <a:ea typeface="+mj-ea"/>
                <a:cs typeface="+mj-cs"/>
              </a:rPr>
              <a:t>FAQ der EU</a:t>
            </a:r>
            <a:endParaRPr lang="de-DE" sz="4800" dirty="0"/>
          </a:p>
        </p:txBody>
      </p:sp>
    </p:spTree>
    <p:extLst>
      <p:ext uri="{BB962C8B-B14F-4D97-AF65-F5344CB8AC3E}">
        <p14:creationId xmlns:p14="http://schemas.microsoft.com/office/powerpoint/2010/main" val="24871229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7F3A7B-C63C-46DC-754E-351D0B40B6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9EAA9D-8347-E926-06CA-B8D87DB9FA9C}"/>
              </a:ext>
            </a:extLst>
          </p:cNvPr>
          <p:cNvSpPr>
            <a:spLocks noGrp="1"/>
          </p:cNvSpPr>
          <p:nvPr>
            <p:ph type="title"/>
          </p:nvPr>
        </p:nvSpPr>
        <p:spPr/>
        <p:txBody>
          <a:bodyPr>
            <a:normAutofit/>
          </a:bodyPr>
          <a:lstStyle/>
          <a:p>
            <a:r>
              <a:rPr lang="de-DE" sz="2800" dirty="0">
                <a:ea typeface="+mj-ea"/>
                <a:cs typeface="+mj-cs"/>
              </a:rPr>
              <a:t>FAQ der EU</a:t>
            </a:r>
            <a:endParaRPr lang="de-DE" dirty="0"/>
          </a:p>
        </p:txBody>
      </p:sp>
      <p:sp>
        <p:nvSpPr>
          <p:cNvPr id="3" name="Inhaltsplatzhalter 2">
            <a:extLst>
              <a:ext uri="{FF2B5EF4-FFF2-40B4-BE49-F238E27FC236}">
                <a16:creationId xmlns:a16="http://schemas.microsoft.com/office/drawing/2014/main" id="{137246F7-2D4D-0E8B-6676-337C6D047F29}"/>
              </a:ext>
            </a:extLst>
          </p:cNvPr>
          <p:cNvSpPr>
            <a:spLocks noGrp="1"/>
          </p:cNvSpPr>
          <p:nvPr>
            <p:ph idx="1"/>
          </p:nvPr>
        </p:nvSpPr>
        <p:spPr>
          <a:xfrm>
            <a:off x="538455" y="1120949"/>
            <a:ext cx="10738433" cy="4818456"/>
          </a:xfrm>
        </p:spPr>
        <p:txBody>
          <a:bodyPr>
            <a:normAutofit/>
          </a:bodyPr>
          <a:lstStyle/>
          <a:p>
            <a:pPr marL="0" lvl="1" indent="0">
              <a:lnSpc>
                <a:spcPct val="130000"/>
              </a:lnSpc>
              <a:spcBef>
                <a:spcPts val="0"/>
              </a:spcBef>
              <a:buNone/>
            </a:pPr>
            <a:r>
              <a:rPr lang="de-DE" sz="1400" dirty="0"/>
              <a:t>Die FAQ der EU zum Carbon Border Adjustment </a:t>
            </a:r>
            <a:r>
              <a:rPr lang="de-DE" sz="1400" dirty="0" err="1"/>
              <a:t>Mechanism</a:t>
            </a:r>
            <a:r>
              <a:rPr lang="de-DE" sz="1400" dirty="0"/>
              <a:t> (CBAM) bieten eine umfassende Übersicht über die wichtigsten Aspekte des Mechanismus. Sie decken Themen wie die Funktionsweise des CBAM, die betroffenen Sektoren und Waren, die Berichterstattungspflichten sowie die Übergangs- und Regelphase ab.</a:t>
            </a:r>
          </a:p>
          <a:p>
            <a:pPr marL="0" lvl="1" indent="0">
              <a:lnSpc>
                <a:spcPct val="130000"/>
              </a:lnSpc>
              <a:spcBef>
                <a:spcPts val="0"/>
              </a:spcBef>
              <a:buNone/>
            </a:pPr>
            <a:endParaRPr lang="de-DE" sz="1400" dirty="0"/>
          </a:p>
          <a:p>
            <a:pPr marL="0" lvl="1" indent="0">
              <a:lnSpc>
                <a:spcPct val="130000"/>
              </a:lnSpc>
              <a:spcBef>
                <a:spcPts val="0"/>
              </a:spcBef>
              <a:buNone/>
            </a:pPr>
            <a:r>
              <a:rPr lang="de-DE" sz="1400" dirty="0"/>
              <a:t>Positiv hervorzuheben ist:</a:t>
            </a:r>
          </a:p>
          <a:p>
            <a:pPr marL="457200" lvl="1" indent="-457200">
              <a:lnSpc>
                <a:spcPct val="130000"/>
              </a:lnSpc>
              <a:spcBef>
                <a:spcPts val="0"/>
              </a:spcBef>
              <a:buAutoNum type="arabicPeriod"/>
            </a:pPr>
            <a:r>
              <a:rPr lang="de-DE" sz="1400" dirty="0"/>
              <a:t>Klarheit und Struktur: Die FAQ sind gut gegliedert und beantworten viele praktische Fragen, die Unternehmen betreffen.</a:t>
            </a:r>
          </a:p>
          <a:p>
            <a:pPr marL="457200" lvl="1" indent="-457200">
              <a:lnSpc>
                <a:spcPct val="130000"/>
              </a:lnSpc>
              <a:spcBef>
                <a:spcPts val="0"/>
              </a:spcBef>
              <a:buAutoNum type="arabicPeriod"/>
            </a:pPr>
            <a:r>
              <a:rPr lang="de-DE" sz="1400" dirty="0"/>
              <a:t>Hilfsmittel: Es werden hilfreiche Tools wie ein Self-Assessment-Tool bereitgestellt, um Unternehmen bei der Bewertung ihrer Importe zu unterstützen.</a:t>
            </a:r>
          </a:p>
          <a:p>
            <a:pPr marL="457200" lvl="1" indent="-457200">
              <a:lnSpc>
                <a:spcPct val="130000"/>
              </a:lnSpc>
              <a:spcBef>
                <a:spcPts val="0"/>
              </a:spcBef>
              <a:buAutoNum type="arabicPeriod"/>
            </a:pPr>
            <a:r>
              <a:rPr lang="de-DE" sz="1400" dirty="0"/>
              <a:t>Aktualität: Die FAQ werden regelmäßig aktualisiert, um neue Entwicklungen und Änderungen zu berücksichtigen</a:t>
            </a:r>
          </a:p>
          <a:p>
            <a:pPr marL="457200" lvl="1" indent="-457200">
              <a:lnSpc>
                <a:spcPct val="130000"/>
              </a:lnSpc>
              <a:spcBef>
                <a:spcPts val="0"/>
              </a:spcBef>
              <a:buAutoNum type="arabicPeriod"/>
            </a:pPr>
            <a:endParaRPr lang="de-DE" sz="1400" dirty="0"/>
          </a:p>
          <a:p>
            <a:pPr marL="0" lvl="1" indent="0">
              <a:lnSpc>
                <a:spcPct val="130000"/>
              </a:lnSpc>
              <a:spcBef>
                <a:spcPts val="0"/>
              </a:spcBef>
              <a:buNone/>
            </a:pPr>
            <a:r>
              <a:rPr lang="de-DE" sz="1400" dirty="0"/>
              <a:t>Verbesserungspotenziale:</a:t>
            </a:r>
          </a:p>
          <a:p>
            <a:pPr marL="457200" lvl="1" indent="-457200">
              <a:lnSpc>
                <a:spcPct val="130000"/>
              </a:lnSpc>
              <a:spcBef>
                <a:spcPts val="0"/>
              </a:spcBef>
              <a:buFont typeface="+mj-lt"/>
              <a:buAutoNum type="arabicPeriod"/>
            </a:pPr>
            <a:r>
              <a:rPr lang="de-DE" sz="1400" dirty="0"/>
              <a:t>Detailtiefe: Einige Antworten könnten detaillierter sein, insbesondere in Bezug auf technische Anforderungen und spezifische Beispiele.</a:t>
            </a:r>
          </a:p>
          <a:p>
            <a:pPr marL="457200" lvl="1" indent="-457200">
              <a:lnSpc>
                <a:spcPct val="130000"/>
              </a:lnSpc>
              <a:spcBef>
                <a:spcPts val="0"/>
              </a:spcBef>
              <a:buFont typeface="+mj-lt"/>
              <a:buAutoNum type="arabicPeriod"/>
            </a:pPr>
            <a:r>
              <a:rPr lang="de-DE" sz="1400" dirty="0"/>
              <a:t>Sprachliche Barriere: Die FAQ sind primär auf Englisch verfügbar, was für einige Unternehmen eine Hürde darstellen könnte.</a:t>
            </a:r>
          </a:p>
          <a:p>
            <a:pPr marL="0" lvl="1" indent="0">
              <a:lnSpc>
                <a:spcPct val="130000"/>
              </a:lnSpc>
              <a:spcBef>
                <a:spcPts val="0"/>
              </a:spcBef>
              <a:buNone/>
            </a:pPr>
            <a:endParaRPr lang="de-DE" sz="1400" dirty="0"/>
          </a:p>
          <a:p>
            <a:pPr marL="0" lvl="1" indent="0">
              <a:lnSpc>
                <a:spcPct val="130000"/>
              </a:lnSpc>
              <a:spcBef>
                <a:spcPts val="0"/>
              </a:spcBef>
              <a:buNone/>
            </a:pPr>
            <a:r>
              <a:rPr lang="de-DE" sz="1400" dirty="0"/>
              <a:t>Insgesamt sind die FAQ ein wertvolles Hilfsmittel, um Unternehmen bei der Einhaltung der CBAM-Vorgaben zu unterstützen. Aber beachten Sie bitte immer auch die tatsächliche Umsetzung durch die </a:t>
            </a:r>
            <a:r>
              <a:rPr lang="de-DE" sz="1400" dirty="0" err="1"/>
              <a:t>DEHSt</a:t>
            </a:r>
            <a:r>
              <a:rPr lang="de-DE" sz="1400" dirty="0"/>
              <a:t> bzw. auch die rechtliche Basis, da die FAQ keine gesetzliche Grundlage darstellen. Deshalb sollten Sie die FAQ auch immer rechtlich einordnen, bevor Sie diese entsprechend anwenden. </a:t>
            </a:r>
          </a:p>
        </p:txBody>
      </p:sp>
    </p:spTree>
    <p:extLst>
      <p:ext uri="{BB962C8B-B14F-4D97-AF65-F5344CB8AC3E}">
        <p14:creationId xmlns:p14="http://schemas.microsoft.com/office/powerpoint/2010/main" val="13498725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427111" y="3668491"/>
            <a:ext cx="11291977" cy="2387600"/>
          </a:xfrm>
        </p:spPr>
        <p:txBody>
          <a:bodyPr>
            <a:normAutofit/>
          </a:bodyPr>
          <a:lstStyle/>
          <a:p>
            <a:r>
              <a:rPr lang="de-DE" sz="4800" dirty="0"/>
              <a:t>Beantwortung Ihrer Fragen </a:t>
            </a:r>
          </a:p>
        </p:txBody>
      </p:sp>
      <p:pic>
        <p:nvPicPr>
          <p:cNvPr id="4" name="Grafik 3">
            <a:extLst>
              <a:ext uri="{FF2B5EF4-FFF2-40B4-BE49-F238E27FC236}">
                <a16:creationId xmlns:a16="http://schemas.microsoft.com/office/drawing/2014/main" id="{E928B23B-B5E0-4BED-D939-D56064C8C556}"/>
              </a:ext>
            </a:extLst>
          </p:cNvPr>
          <p:cNvPicPr>
            <a:picLocks noChangeAspect="1"/>
          </p:cNvPicPr>
          <p:nvPr/>
        </p:nvPicPr>
        <p:blipFill>
          <a:blip r:embed="rId3"/>
          <a:stretch>
            <a:fillRect/>
          </a:stretch>
        </p:blipFill>
        <p:spPr>
          <a:xfrm>
            <a:off x="2185852" y="801909"/>
            <a:ext cx="8031231" cy="4474434"/>
          </a:xfrm>
          <a:prstGeom prst="rect">
            <a:avLst/>
          </a:prstGeom>
        </p:spPr>
      </p:pic>
    </p:spTree>
    <p:extLst>
      <p:ext uri="{BB962C8B-B14F-4D97-AF65-F5344CB8AC3E}">
        <p14:creationId xmlns:p14="http://schemas.microsoft.com/office/powerpoint/2010/main" val="12215002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5BF000A-144C-498E-A0BD-97E2C6AA78B7}"/>
              </a:ext>
            </a:extLst>
          </p:cNvPr>
          <p:cNvSpPr>
            <a:spLocks noGrp="1"/>
          </p:cNvSpPr>
          <p:nvPr>
            <p:ph type="body" idx="1"/>
          </p:nvPr>
        </p:nvSpPr>
        <p:spPr/>
        <p:txBody>
          <a:bodyPr>
            <a:normAutofit/>
          </a:bodyPr>
          <a:lstStyle/>
          <a:p>
            <a:endParaRPr lang="de-CH" sz="1100" dirty="0"/>
          </a:p>
          <a:p>
            <a:endParaRPr lang="de-CH" sz="1100" dirty="0"/>
          </a:p>
          <a:p>
            <a:endParaRPr lang="de-CH" sz="1100" dirty="0"/>
          </a:p>
          <a:p>
            <a:endParaRPr lang="de-CH" sz="1100" dirty="0"/>
          </a:p>
          <a:p>
            <a:endParaRPr lang="de-CH" sz="1100" dirty="0"/>
          </a:p>
          <a:p>
            <a:endParaRPr lang="de-CH" sz="1100" dirty="0"/>
          </a:p>
          <a:p>
            <a:endParaRPr lang="de-CH" sz="1100" dirty="0"/>
          </a:p>
          <a:p>
            <a:endParaRPr lang="de-CH" sz="1100" dirty="0"/>
          </a:p>
          <a:p>
            <a:pPr>
              <a:lnSpc>
                <a:spcPct val="100000"/>
              </a:lnSpc>
              <a:spcBef>
                <a:spcPts val="0"/>
              </a:spcBef>
            </a:pPr>
            <a:endParaRPr lang="de-CH" sz="1100" dirty="0"/>
          </a:p>
          <a:p>
            <a:pPr>
              <a:lnSpc>
                <a:spcPct val="100000"/>
              </a:lnSpc>
              <a:spcBef>
                <a:spcPts val="0"/>
              </a:spcBef>
            </a:pPr>
            <a:endParaRPr lang="de-CH" sz="1100" dirty="0"/>
          </a:p>
        </p:txBody>
      </p:sp>
      <p:sp>
        <p:nvSpPr>
          <p:cNvPr id="10" name="Title 1">
            <a:extLst>
              <a:ext uri="{FF2B5EF4-FFF2-40B4-BE49-F238E27FC236}">
                <a16:creationId xmlns:a16="http://schemas.microsoft.com/office/drawing/2014/main" id="{8A3D0833-53AF-47AB-B084-3137CA472C02}"/>
              </a:ext>
            </a:extLst>
          </p:cNvPr>
          <p:cNvSpPr txBox="1">
            <a:spLocks/>
          </p:cNvSpPr>
          <p:nvPr/>
        </p:nvSpPr>
        <p:spPr>
          <a:xfrm>
            <a:off x="569338" y="574558"/>
            <a:ext cx="11300445" cy="5472608"/>
          </a:xfrm>
          <a:prstGeom prst="rect">
            <a:avLst/>
          </a:prstGeom>
        </p:spPr>
        <p:txBody>
          <a:bodyPr vert="horz" lIns="91440" tIns="45720" rIns="91440" bIns="45720" rtlCol="0" anchor="b">
            <a:normAutofit fontScale="25000" lnSpcReduction="20000"/>
          </a:bodyPr>
          <a:lstStyle>
            <a:lvl1pPr algn="l" defTabSz="685800" rtl="0" eaLnBrk="1" latinLnBrk="0" hangingPunct="1">
              <a:lnSpc>
                <a:spcPct val="90000"/>
              </a:lnSpc>
              <a:spcBef>
                <a:spcPct val="0"/>
              </a:spcBef>
              <a:buNone/>
              <a:defRPr sz="4500" kern="1200">
                <a:solidFill>
                  <a:schemeClr val="tx1"/>
                </a:solidFill>
                <a:latin typeface="Candara" panose="020E0502030303020204" pitchFamily="34" charset="0"/>
                <a:ea typeface="+mj-ea"/>
                <a:cs typeface="+mj-cs"/>
              </a:defRPr>
            </a:lvl1pPr>
          </a:lstStyle>
          <a:p>
            <a:pPr algn="ctr">
              <a:lnSpc>
                <a:spcPct val="120000"/>
              </a:lnSpc>
              <a:tabLst>
                <a:tab pos="266700" algn="l"/>
              </a:tabLst>
            </a:pPr>
            <a:r>
              <a:rPr lang="de-CH" sz="24000" dirty="0"/>
              <a:t>Vielen Dank</a:t>
            </a:r>
          </a:p>
          <a:p>
            <a:pPr algn="ctr">
              <a:lnSpc>
                <a:spcPct val="120000"/>
              </a:lnSpc>
              <a:tabLst>
                <a:tab pos="266700" algn="l"/>
              </a:tabLst>
            </a:pPr>
            <a:endParaRPr lang="de-CH" sz="9600" dirty="0"/>
          </a:p>
          <a:p>
            <a:pPr algn="ctr">
              <a:lnSpc>
                <a:spcPct val="120000"/>
              </a:lnSpc>
              <a:tabLst>
                <a:tab pos="266700" algn="l"/>
              </a:tabLst>
            </a:pPr>
            <a:r>
              <a:rPr lang="de-CH" sz="8000" b="1" dirty="0"/>
              <a:t>Holger Schmidbaur</a:t>
            </a:r>
            <a:br>
              <a:rPr lang="de-CH" sz="7200" dirty="0"/>
            </a:br>
            <a:r>
              <a:rPr lang="de-CH" sz="7200" dirty="0"/>
              <a:t>m:	0049 – 151 57781475</a:t>
            </a:r>
            <a:br>
              <a:rPr lang="de-CH" sz="7200" dirty="0"/>
            </a:br>
            <a:r>
              <a:rPr lang="de-CH" sz="7200" dirty="0"/>
              <a:t>e: 	</a:t>
            </a:r>
            <a:r>
              <a:rPr lang="de-CH" sz="7200" dirty="0">
                <a:hlinkClick r:id="rId3"/>
              </a:rPr>
              <a:t>holger@schmidbaur.biz</a:t>
            </a:r>
            <a:br>
              <a:rPr lang="de-CH" sz="7200" dirty="0"/>
            </a:br>
            <a:r>
              <a:rPr lang="de-CH" sz="7200" dirty="0"/>
              <a:t>w: </a:t>
            </a:r>
            <a:r>
              <a:rPr lang="de-CH" sz="7200" dirty="0">
                <a:hlinkClick r:id="rId4"/>
              </a:rPr>
              <a:t>www.schmidbaur.biz</a:t>
            </a:r>
            <a:r>
              <a:rPr lang="de-CH" sz="7200" dirty="0"/>
              <a:t> </a:t>
            </a:r>
          </a:p>
          <a:p>
            <a:pPr>
              <a:lnSpc>
                <a:spcPct val="120000"/>
              </a:lnSpc>
              <a:tabLst>
                <a:tab pos="266700" algn="l"/>
              </a:tabLst>
            </a:pPr>
            <a:endParaRPr lang="de-CH" sz="6000" dirty="0"/>
          </a:p>
          <a:p>
            <a:pPr>
              <a:lnSpc>
                <a:spcPct val="120000"/>
              </a:lnSpc>
              <a:tabLst>
                <a:tab pos="266700" algn="l"/>
              </a:tabLst>
            </a:pPr>
            <a:endParaRPr lang="de-CH" sz="6400" dirty="0"/>
          </a:p>
          <a:p>
            <a:pPr>
              <a:lnSpc>
                <a:spcPct val="100000"/>
              </a:lnSpc>
              <a:spcBef>
                <a:spcPts val="0"/>
              </a:spcBef>
            </a:pPr>
            <a:r>
              <a:rPr lang="de-CH" sz="4000" b="1" u="sng" dirty="0">
                <a:solidFill>
                  <a:schemeClr val="tx1">
                    <a:tint val="75000"/>
                  </a:schemeClr>
                </a:solidFill>
                <a:ea typeface="+mn-ea"/>
                <a:cs typeface="+mn-cs"/>
              </a:rPr>
              <a:t>Bildnachweis: </a:t>
            </a:r>
          </a:p>
          <a:p>
            <a:pPr>
              <a:lnSpc>
                <a:spcPct val="100000"/>
              </a:lnSpc>
              <a:spcBef>
                <a:spcPts val="0"/>
              </a:spcBef>
            </a:pPr>
            <a:r>
              <a:rPr lang="de-CH" sz="4000" dirty="0">
                <a:solidFill>
                  <a:schemeClr val="tx1">
                    <a:tint val="75000"/>
                  </a:schemeClr>
                </a:solidFill>
                <a:ea typeface="+mn-ea"/>
                <a:cs typeface="+mn-cs"/>
              </a:rPr>
              <a:t>Sofern nicht anders angegeben, Pixabay.com mit freier kommerzieller Nutzung ohne Nennung des Fotografen</a:t>
            </a:r>
          </a:p>
          <a:p>
            <a:pPr>
              <a:lnSpc>
                <a:spcPct val="100000"/>
              </a:lnSpc>
              <a:spcBef>
                <a:spcPts val="0"/>
              </a:spcBef>
            </a:pPr>
            <a:endParaRPr lang="de-CH" sz="4000" b="1" u="sng" dirty="0">
              <a:solidFill>
                <a:schemeClr val="tx1">
                  <a:tint val="75000"/>
                </a:schemeClr>
              </a:solidFill>
              <a:ea typeface="+mn-ea"/>
              <a:cs typeface="+mn-cs"/>
            </a:endParaRPr>
          </a:p>
          <a:p>
            <a:pPr>
              <a:lnSpc>
                <a:spcPct val="100000"/>
              </a:lnSpc>
              <a:spcBef>
                <a:spcPts val="0"/>
              </a:spcBef>
            </a:pPr>
            <a:r>
              <a:rPr lang="de-CH" sz="4000" b="1" u="sng" dirty="0">
                <a:solidFill>
                  <a:schemeClr val="tx1">
                    <a:tint val="75000"/>
                  </a:schemeClr>
                </a:solidFill>
                <a:ea typeface="+mn-ea"/>
                <a:cs typeface="+mn-cs"/>
              </a:rPr>
              <a:t>Urheberrecht:</a:t>
            </a:r>
          </a:p>
          <a:p>
            <a:pPr>
              <a:lnSpc>
                <a:spcPct val="100000"/>
              </a:lnSpc>
              <a:spcBef>
                <a:spcPts val="0"/>
              </a:spcBef>
            </a:pPr>
            <a:r>
              <a:rPr lang="de-CH" sz="4000" dirty="0">
                <a:solidFill>
                  <a:schemeClr val="tx1">
                    <a:tint val="75000"/>
                  </a:schemeClr>
                </a:solidFill>
                <a:ea typeface="+mn-ea"/>
                <a:cs typeface="+mn-cs"/>
              </a:rPr>
              <a:t>Nachdruck, Vervielfältigung, (Weiter)-Bearbeitung – auch auszugsweise – und / oder Weiterleitung an Dritte ist urheberrechtlich nicht gestattet.</a:t>
            </a:r>
          </a:p>
          <a:p>
            <a:pPr>
              <a:lnSpc>
                <a:spcPct val="100000"/>
              </a:lnSpc>
              <a:spcBef>
                <a:spcPts val="0"/>
              </a:spcBef>
            </a:pPr>
            <a:endParaRPr lang="de-CH" sz="4000" dirty="0">
              <a:solidFill>
                <a:schemeClr val="tx1">
                  <a:tint val="75000"/>
                </a:schemeClr>
              </a:solidFill>
              <a:ea typeface="+mn-ea"/>
              <a:cs typeface="+mn-cs"/>
            </a:endParaRPr>
          </a:p>
          <a:p>
            <a:pPr>
              <a:lnSpc>
                <a:spcPct val="100000"/>
              </a:lnSpc>
              <a:spcBef>
                <a:spcPts val="0"/>
              </a:spcBef>
            </a:pPr>
            <a:r>
              <a:rPr lang="de-CH" sz="4000" b="1" u="sng" dirty="0">
                <a:solidFill>
                  <a:schemeClr val="tx1">
                    <a:tint val="75000"/>
                  </a:schemeClr>
                </a:solidFill>
                <a:ea typeface="+mn-ea"/>
                <a:cs typeface="+mn-cs"/>
              </a:rPr>
              <a:t>Haftungsausschluss:</a:t>
            </a:r>
          </a:p>
          <a:p>
            <a:pPr>
              <a:lnSpc>
                <a:spcPct val="100000"/>
              </a:lnSpc>
              <a:spcBef>
                <a:spcPts val="0"/>
              </a:spcBef>
            </a:pPr>
            <a:r>
              <a:rPr lang="de-DE" sz="4000" dirty="0">
                <a:solidFill>
                  <a:schemeClr val="tx1">
                    <a:tint val="75000"/>
                  </a:schemeClr>
                </a:solidFill>
                <a:ea typeface="+mn-ea"/>
                <a:cs typeface="+mn-cs"/>
              </a:rPr>
              <a:t>Die im Rahmen dieser Präsentation zur Verfügung gestellten Informationen können naturgemäß weder allumfassend noch auf die speziellen Bedürfnisse eines bestimmten Einzelfalls zugeschnitten sein. Sie begründen daher keine Beratung bzw. andere Form rechtsverbindlicher Auskunft. Diese Präsentation beruht auf dem Rechtsstand zum Zeitpunkt des Datums dieser Präsentation und gibt unsere Interpretation der relevanten gesetzlichen Bestimmungen und die hierzu ergangene Rechtsprechung wieder. Im Zeitablauf treten Änderungen bei Gesetzen, der Interpretation von Rechtsquellen sowie in der Rechtsprechung ein. Derartige Änderungen können eine Fortschreibung dieser Präsentation erforderlich machen. Wir weisen ausdrücklich darauf hin, dass wir ohne gesonderten Auftrag nicht verpflichtet sind, diese Präsentation aufgrund einer Änderung der zugrunde liegenden Fakten bzw. Annahmen oder Änderungen in der Gesetzgebung oder Rechtsprechung zu überprüfen und gegebenenfalls fortzuschreiben</a:t>
            </a:r>
            <a:endParaRPr lang="de-CH" sz="1900" dirty="0"/>
          </a:p>
        </p:txBody>
      </p:sp>
    </p:spTree>
    <p:extLst>
      <p:ext uri="{BB962C8B-B14F-4D97-AF65-F5344CB8AC3E}">
        <p14:creationId xmlns:p14="http://schemas.microsoft.com/office/powerpoint/2010/main" val="18809672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450011" y="3642360"/>
            <a:ext cx="11291977" cy="2387600"/>
          </a:xfrm>
        </p:spPr>
        <p:txBody>
          <a:bodyPr>
            <a:normAutofit/>
          </a:bodyPr>
          <a:lstStyle/>
          <a:p>
            <a:r>
              <a:rPr lang="de-DE" sz="4800" dirty="0"/>
              <a:t>Status Quo</a:t>
            </a:r>
          </a:p>
        </p:txBody>
      </p:sp>
    </p:spTree>
    <p:extLst>
      <p:ext uri="{BB962C8B-B14F-4D97-AF65-F5344CB8AC3E}">
        <p14:creationId xmlns:p14="http://schemas.microsoft.com/office/powerpoint/2010/main" val="23690640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588F0-2591-4902-A8DE-1F197AC8B28A}"/>
              </a:ext>
            </a:extLst>
          </p:cNvPr>
          <p:cNvSpPr>
            <a:spLocks noGrp="1"/>
          </p:cNvSpPr>
          <p:nvPr>
            <p:ph type="title"/>
          </p:nvPr>
        </p:nvSpPr>
        <p:spPr/>
        <p:txBody>
          <a:bodyPr>
            <a:normAutofit/>
          </a:bodyPr>
          <a:lstStyle/>
          <a:p>
            <a:r>
              <a:rPr lang="de-DE" dirty="0"/>
              <a:t>Die rechtliche Umgebung </a:t>
            </a:r>
            <a:endParaRPr lang="de-CH" dirty="0"/>
          </a:p>
        </p:txBody>
      </p:sp>
      <p:sp>
        <p:nvSpPr>
          <p:cNvPr id="3" name="Inhaltsplatzhalter 2">
            <a:extLst>
              <a:ext uri="{FF2B5EF4-FFF2-40B4-BE49-F238E27FC236}">
                <a16:creationId xmlns:a16="http://schemas.microsoft.com/office/drawing/2014/main" id="{F3468B10-26D2-F9CF-258E-8E4A53F12A5E}"/>
              </a:ext>
            </a:extLst>
          </p:cNvPr>
          <p:cNvSpPr>
            <a:spLocks noGrp="1"/>
          </p:cNvSpPr>
          <p:nvPr>
            <p:ph idx="1"/>
          </p:nvPr>
        </p:nvSpPr>
        <p:spPr>
          <a:xfrm>
            <a:off x="538455" y="1120949"/>
            <a:ext cx="10738433" cy="4818456"/>
          </a:xfrm>
        </p:spPr>
        <p:txBody>
          <a:bodyPr>
            <a:normAutofit/>
          </a:bodyPr>
          <a:lstStyle/>
          <a:p>
            <a:pPr marL="0" lvl="1" indent="0">
              <a:buNone/>
            </a:pPr>
            <a:r>
              <a:rPr lang="de-DE" sz="2200" b="1" dirty="0"/>
              <a:t>1. Einführung in CBAM</a:t>
            </a:r>
          </a:p>
          <a:p>
            <a:pPr marL="342900" lvl="1" indent="-342900"/>
            <a:r>
              <a:rPr lang="de-DE" sz="2200" dirty="0"/>
              <a:t>Ziel: Sicherstellung der fairen Bepreisung von CO2 für Güter aus Drittstaaten und Erhaltung der Wettbewerbsfähigkeit der EU-Unternehmen.</a:t>
            </a:r>
          </a:p>
          <a:p>
            <a:pPr marL="342900" lvl="1" indent="-342900"/>
            <a:r>
              <a:rPr lang="de-DE" sz="2200" dirty="0"/>
              <a:t>Übergangsphase: Vom 01.10.2023 bis 31.12.2025 gelten spezifische Berichtspflichten.</a:t>
            </a:r>
          </a:p>
          <a:p>
            <a:pPr marL="0" lvl="1" indent="0">
              <a:buNone/>
            </a:pPr>
            <a:endParaRPr lang="de-DE" sz="2200" dirty="0"/>
          </a:p>
          <a:p>
            <a:pPr marL="0" lvl="1" indent="0">
              <a:buNone/>
            </a:pPr>
            <a:r>
              <a:rPr lang="de-DE" sz="2200" b="1" dirty="0"/>
              <a:t>2. Berichtspflichten</a:t>
            </a:r>
          </a:p>
          <a:p>
            <a:pPr marL="342900" lvl="1" indent="-342900"/>
            <a:r>
              <a:rPr lang="de-DE" sz="2200" dirty="0"/>
              <a:t>Wer muss berichten?: Jeder berichtspflichtige Anmelder, der CBAM-Waren in die EU einführt.</a:t>
            </a:r>
          </a:p>
          <a:p>
            <a:pPr marL="342900" lvl="1" indent="-342900"/>
            <a:r>
              <a:rPr lang="de-DE" sz="2200" dirty="0"/>
              <a:t>Berichtsinhalt: Informationen über importierte Waren, tatsächliche Emissionen (direkt und indirekt) und den im Herkunftsland gezahlten Kohlenstoffpreis.</a:t>
            </a:r>
          </a:p>
          <a:p>
            <a:pPr marL="342900" lvl="1" indent="-342900"/>
            <a:r>
              <a:rPr lang="de-DE" sz="2200" dirty="0"/>
              <a:t>Berichtsfrequenz</a:t>
            </a:r>
            <a:r>
              <a:rPr lang="de-DE" sz="2200" b="1" dirty="0"/>
              <a:t>: Quartalsweise Berichterstattung an die EU-Kommission</a:t>
            </a:r>
          </a:p>
          <a:p>
            <a:pPr marL="0" lvl="1" indent="0">
              <a:buNone/>
            </a:pPr>
            <a:endParaRPr lang="de-DE" sz="2400" kern="1200" dirty="0"/>
          </a:p>
        </p:txBody>
      </p:sp>
    </p:spTree>
    <p:extLst>
      <p:ext uri="{BB962C8B-B14F-4D97-AF65-F5344CB8AC3E}">
        <p14:creationId xmlns:p14="http://schemas.microsoft.com/office/powerpoint/2010/main" val="28658082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F64B16-4CC5-AD94-DC87-98FE5BFE11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273B0A-FCAE-9C76-DA46-981AB97F64AE}"/>
              </a:ext>
            </a:extLst>
          </p:cNvPr>
          <p:cNvSpPr>
            <a:spLocks noGrp="1"/>
          </p:cNvSpPr>
          <p:nvPr>
            <p:ph type="title"/>
          </p:nvPr>
        </p:nvSpPr>
        <p:spPr/>
        <p:txBody>
          <a:bodyPr>
            <a:normAutofit/>
          </a:bodyPr>
          <a:lstStyle/>
          <a:p>
            <a:r>
              <a:rPr lang="de-DE" dirty="0"/>
              <a:t>Die rechtliche Umgebung </a:t>
            </a:r>
            <a:endParaRPr lang="de-CH" dirty="0"/>
          </a:p>
        </p:txBody>
      </p:sp>
      <p:sp>
        <p:nvSpPr>
          <p:cNvPr id="3" name="Inhaltsplatzhalter 2">
            <a:extLst>
              <a:ext uri="{FF2B5EF4-FFF2-40B4-BE49-F238E27FC236}">
                <a16:creationId xmlns:a16="http://schemas.microsoft.com/office/drawing/2014/main" id="{7BF43112-433B-2271-5219-3B6A694A9D0E}"/>
              </a:ext>
            </a:extLst>
          </p:cNvPr>
          <p:cNvSpPr>
            <a:spLocks noGrp="1"/>
          </p:cNvSpPr>
          <p:nvPr>
            <p:ph idx="1"/>
          </p:nvPr>
        </p:nvSpPr>
        <p:spPr>
          <a:xfrm>
            <a:off x="538455" y="1120949"/>
            <a:ext cx="10738433" cy="4818456"/>
          </a:xfrm>
        </p:spPr>
        <p:txBody>
          <a:bodyPr>
            <a:normAutofit fontScale="85000" lnSpcReduction="20000"/>
          </a:bodyPr>
          <a:lstStyle/>
          <a:p>
            <a:pPr marL="0" lvl="1" indent="0">
              <a:buNone/>
            </a:pPr>
            <a:r>
              <a:rPr lang="de-DE" sz="2200" b="1" dirty="0"/>
              <a:t>3. Anforderungen an die Berichterstattung</a:t>
            </a:r>
          </a:p>
          <a:p>
            <a:pPr marL="342900" lvl="1" indent="-342900"/>
            <a:r>
              <a:rPr lang="de-DE" sz="2200" dirty="0"/>
              <a:t>Datenanforderungen: Emissionswerte, Produktionsmethoden, Kohlenstoffpreise und Fabrikationsorte.</a:t>
            </a:r>
          </a:p>
          <a:p>
            <a:pPr marL="342900" lvl="1" indent="-342900"/>
            <a:r>
              <a:rPr lang="de-DE" sz="2200" dirty="0"/>
              <a:t>Berechnungsmethoden: Ab dem 01.01.2025 dürfen Emissionen nur noch nach der EU-Methode berechnet und gemeldet werden</a:t>
            </a:r>
          </a:p>
          <a:p>
            <a:pPr marL="0" lvl="1" indent="0">
              <a:buNone/>
            </a:pPr>
            <a:endParaRPr lang="de-DE" sz="2200" b="1" dirty="0"/>
          </a:p>
          <a:p>
            <a:pPr marL="0" lvl="1" indent="0">
              <a:buNone/>
            </a:pPr>
            <a:r>
              <a:rPr lang="de-DE" sz="2200" b="1" dirty="0"/>
              <a:t>4. Herausforderungen für Unternehmen</a:t>
            </a:r>
          </a:p>
          <a:p>
            <a:pPr marL="342900" lvl="1" indent="-342900"/>
            <a:r>
              <a:rPr lang="de-DE" sz="2200" dirty="0"/>
              <a:t>Datenbeschaffung: Schwierigkeiten bei der Beschaffung der erforderlichen Daten von Lieferanten und Herstellern.</a:t>
            </a:r>
          </a:p>
          <a:p>
            <a:pPr marL="342900" lvl="1" indent="-342900"/>
            <a:r>
              <a:rPr lang="de-DE" sz="2200" dirty="0"/>
              <a:t>Verifizierung: Notwendigkeit der Verifizierung der gemeldeten Emissionswerte.</a:t>
            </a:r>
          </a:p>
          <a:p>
            <a:pPr marL="342900" lvl="1" indent="-342900"/>
            <a:r>
              <a:rPr lang="de-DE" sz="2200" dirty="0"/>
              <a:t>Compliance-Kosten: Erhöhte Kosten für die Einhaltung der Berichtspflichten und Anpassung der internen Prozesse.</a:t>
            </a:r>
          </a:p>
          <a:p>
            <a:pPr marL="342900" lvl="1" indent="-342900"/>
            <a:r>
              <a:rPr lang="de-DE" sz="2200" dirty="0"/>
              <a:t>Technische Anforderungen: Nutzung des CBAM-Portals zur Einreichung der Berichte.</a:t>
            </a:r>
          </a:p>
          <a:p>
            <a:pPr marL="0" lvl="1" indent="0">
              <a:buNone/>
            </a:pPr>
            <a:endParaRPr lang="de-DE" sz="2200" b="1" dirty="0"/>
          </a:p>
          <a:p>
            <a:pPr marL="0" lvl="1" indent="0">
              <a:buNone/>
            </a:pPr>
            <a:r>
              <a:rPr lang="de-DE" sz="2200" b="1" dirty="0"/>
              <a:t>5. Fazit</a:t>
            </a:r>
          </a:p>
          <a:p>
            <a:pPr marL="342900" lvl="1" indent="-342900"/>
            <a:r>
              <a:rPr lang="de-DE" sz="2200" dirty="0"/>
              <a:t>Wichtigkeit der Einhaltung: Unternehmen müssen sicherstellen, dass sie alle Anforderungen erfüllen, um Sanktionen zu vermeiden.</a:t>
            </a:r>
          </a:p>
          <a:p>
            <a:pPr marL="342900" lvl="1" indent="-342900"/>
            <a:r>
              <a:rPr lang="de-DE" sz="2200" dirty="0"/>
              <a:t>Zukunftsperspektive: Ab 2026 wird das volle Pflichtenregime des CBAM gelten, was eine noch strengere Einhaltung erfordert</a:t>
            </a:r>
          </a:p>
        </p:txBody>
      </p:sp>
    </p:spTree>
    <p:extLst>
      <p:ext uri="{BB962C8B-B14F-4D97-AF65-F5344CB8AC3E}">
        <p14:creationId xmlns:p14="http://schemas.microsoft.com/office/powerpoint/2010/main" val="11343737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927E2-7DDD-7E92-AE2E-108E01BF031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BE3E04D-B9A1-4C2D-132D-7CD5F00F73B8}"/>
              </a:ext>
            </a:extLst>
          </p:cNvPr>
          <p:cNvSpPr>
            <a:spLocks noGrp="1"/>
          </p:cNvSpPr>
          <p:nvPr>
            <p:ph type="ctrTitle"/>
          </p:nvPr>
        </p:nvSpPr>
        <p:spPr>
          <a:xfrm>
            <a:off x="380343" y="3555275"/>
            <a:ext cx="11291977" cy="2387600"/>
          </a:xfrm>
        </p:spPr>
        <p:txBody>
          <a:bodyPr>
            <a:normAutofit/>
          </a:bodyPr>
          <a:lstStyle/>
          <a:p>
            <a:r>
              <a:rPr lang="de-DE" sz="4800" dirty="0"/>
              <a:t>Wie erfolgt die Emissionsberechnung</a:t>
            </a:r>
          </a:p>
        </p:txBody>
      </p:sp>
    </p:spTree>
    <p:extLst>
      <p:ext uri="{BB962C8B-B14F-4D97-AF65-F5344CB8AC3E}">
        <p14:creationId xmlns:p14="http://schemas.microsoft.com/office/powerpoint/2010/main" val="7554569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EFE70-4980-0229-9B5D-F344CD3717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BE5F25-D359-DF12-B5A6-99C32E13E38B}"/>
              </a:ext>
            </a:extLst>
          </p:cNvPr>
          <p:cNvSpPr>
            <a:spLocks noGrp="1"/>
          </p:cNvSpPr>
          <p:nvPr>
            <p:ph type="title"/>
          </p:nvPr>
        </p:nvSpPr>
        <p:spPr/>
        <p:txBody>
          <a:bodyPr>
            <a:normAutofit/>
          </a:bodyPr>
          <a:lstStyle/>
          <a:p>
            <a:r>
              <a:rPr lang="de-DE" dirty="0"/>
              <a:t>Wie erfolgt die Emissionsberechnung</a:t>
            </a:r>
            <a:endParaRPr lang="de-CH" dirty="0"/>
          </a:p>
        </p:txBody>
      </p:sp>
      <p:sp>
        <p:nvSpPr>
          <p:cNvPr id="3" name="Inhaltsplatzhalter 2">
            <a:extLst>
              <a:ext uri="{FF2B5EF4-FFF2-40B4-BE49-F238E27FC236}">
                <a16:creationId xmlns:a16="http://schemas.microsoft.com/office/drawing/2014/main" id="{29C29A2B-8E47-8BF4-C1C9-BDE9E17F2C52}"/>
              </a:ext>
            </a:extLst>
          </p:cNvPr>
          <p:cNvSpPr>
            <a:spLocks noGrp="1"/>
          </p:cNvSpPr>
          <p:nvPr>
            <p:ph idx="1"/>
          </p:nvPr>
        </p:nvSpPr>
        <p:spPr>
          <a:xfrm>
            <a:off x="538455" y="1120949"/>
            <a:ext cx="10738433" cy="4818456"/>
          </a:xfrm>
        </p:spPr>
        <p:txBody>
          <a:bodyPr>
            <a:normAutofit fontScale="92500"/>
          </a:bodyPr>
          <a:lstStyle/>
          <a:p>
            <a:pPr marL="342900" lvl="1" indent="-342900"/>
            <a:r>
              <a:rPr lang="de-DE" sz="2400" kern="1200" dirty="0"/>
              <a:t>Die Berechnung der Emissionen für eingebettete (</a:t>
            </a:r>
            <a:r>
              <a:rPr lang="de-DE" sz="2400" kern="1200" dirty="0" err="1"/>
              <a:t>embedded</a:t>
            </a:r>
            <a:r>
              <a:rPr lang="de-DE" sz="2400" kern="1200" dirty="0"/>
              <a:t>) und nicht eingebettete (nicht </a:t>
            </a:r>
            <a:r>
              <a:rPr lang="de-DE" sz="2400" kern="1200" dirty="0" err="1"/>
              <a:t>embedded</a:t>
            </a:r>
            <a:r>
              <a:rPr lang="de-DE" sz="2400" kern="1200" dirty="0"/>
              <a:t>) Produkte im Rahmen des CBAM erfolgt auf unterschiedliche Weise</a:t>
            </a:r>
          </a:p>
          <a:p>
            <a:pPr marL="342900" lvl="1" indent="-342900"/>
            <a:endParaRPr lang="de-DE" sz="2400" dirty="0"/>
          </a:p>
          <a:p>
            <a:pPr marL="342900" lvl="1" indent="-342900"/>
            <a:r>
              <a:rPr lang="de-DE" sz="2400" kern="1200" dirty="0"/>
              <a:t>Berechnung für eingebettete Produkte</a:t>
            </a:r>
          </a:p>
          <a:p>
            <a:pPr marL="800100" lvl="2" indent="-342900"/>
            <a:r>
              <a:rPr lang="de-DE" sz="2400" b="1" kern="1200" dirty="0"/>
              <a:t>Eingebettete Emissionen </a:t>
            </a:r>
            <a:r>
              <a:rPr lang="de-DE" sz="2400" kern="1200" dirty="0"/>
              <a:t>beziehen sich auf die Emissionen, die bei der Herstellung eines Produkts </a:t>
            </a:r>
            <a:r>
              <a:rPr lang="de-DE" sz="2400" b="1" kern="1200" dirty="0"/>
              <a:t>entlang der gesamten Wertschöpfungskette entstehen</a:t>
            </a:r>
            <a:r>
              <a:rPr lang="de-DE" sz="2400" kern="1200" dirty="0"/>
              <a:t>. Dazu gehören direkte und indirekte Emissionen.</a:t>
            </a:r>
          </a:p>
          <a:p>
            <a:pPr marL="1257300" lvl="3" indent="-342900"/>
            <a:r>
              <a:rPr lang="de-DE" sz="2400" kern="1200" dirty="0"/>
              <a:t>Direkte Emissionen: Diese entstehen direkt bei der Produktion des Produkts, z.B. durch den Einsatz von Brennstoffen in der Fabrik.</a:t>
            </a:r>
          </a:p>
          <a:p>
            <a:pPr marL="1257300" lvl="3" indent="-342900"/>
            <a:r>
              <a:rPr lang="de-DE" sz="2400" kern="1200" dirty="0"/>
              <a:t>Indirekte Emissionen: Diese entstehen durch den Verbrauch von Elektrizität und anderen Vorprodukten, die zur Herstellung des Endprodukts verwendet werden.</a:t>
            </a:r>
          </a:p>
          <a:p>
            <a:pPr marL="1257300" lvl="3" indent="-342900"/>
            <a:r>
              <a:rPr lang="de-DE" sz="2400" kern="1200" dirty="0"/>
              <a:t>Formel: Eingebettete Emissionen=Direkte </a:t>
            </a:r>
            <a:r>
              <a:rPr lang="de-DE" sz="2400" kern="1200" dirty="0" err="1"/>
              <a:t>Emissionen+Indirekte</a:t>
            </a:r>
            <a:r>
              <a:rPr lang="de-DE" sz="2400" kern="1200" dirty="0"/>
              <a:t> Emissionen</a:t>
            </a:r>
          </a:p>
          <a:p>
            <a:pPr marL="342900" lvl="1" indent="-342900"/>
            <a:endParaRPr lang="de-DE" sz="2400" kern="1200" dirty="0"/>
          </a:p>
        </p:txBody>
      </p:sp>
    </p:spTree>
    <p:extLst>
      <p:ext uri="{BB962C8B-B14F-4D97-AF65-F5344CB8AC3E}">
        <p14:creationId xmlns:p14="http://schemas.microsoft.com/office/powerpoint/2010/main" val="31038688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8FF909-E007-1A5D-134C-E983A859D0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44E3FA-88B5-EECE-1282-C3B94DA51D5F}"/>
              </a:ext>
            </a:extLst>
          </p:cNvPr>
          <p:cNvSpPr>
            <a:spLocks noGrp="1"/>
          </p:cNvSpPr>
          <p:nvPr>
            <p:ph type="title"/>
          </p:nvPr>
        </p:nvSpPr>
        <p:spPr/>
        <p:txBody>
          <a:bodyPr>
            <a:normAutofit/>
          </a:bodyPr>
          <a:lstStyle/>
          <a:p>
            <a:r>
              <a:rPr lang="de-DE" dirty="0"/>
              <a:t>Wie erfolgt die Emissionsberechnung</a:t>
            </a:r>
            <a:endParaRPr lang="de-CH" dirty="0"/>
          </a:p>
        </p:txBody>
      </p:sp>
      <p:sp>
        <p:nvSpPr>
          <p:cNvPr id="3" name="Inhaltsplatzhalter 2">
            <a:extLst>
              <a:ext uri="{FF2B5EF4-FFF2-40B4-BE49-F238E27FC236}">
                <a16:creationId xmlns:a16="http://schemas.microsoft.com/office/drawing/2014/main" id="{BD932B12-32C2-0C20-F3D3-C3D815EAB2BB}"/>
              </a:ext>
            </a:extLst>
          </p:cNvPr>
          <p:cNvSpPr>
            <a:spLocks noGrp="1"/>
          </p:cNvSpPr>
          <p:nvPr>
            <p:ph idx="1"/>
          </p:nvPr>
        </p:nvSpPr>
        <p:spPr>
          <a:xfrm>
            <a:off x="538455" y="1120949"/>
            <a:ext cx="10738433" cy="4818456"/>
          </a:xfrm>
        </p:spPr>
        <p:txBody>
          <a:bodyPr>
            <a:normAutofit fontScale="70000" lnSpcReduction="20000"/>
          </a:bodyPr>
          <a:lstStyle/>
          <a:p>
            <a:pPr marL="800100" lvl="2" indent="-342900">
              <a:lnSpc>
                <a:spcPct val="140000"/>
              </a:lnSpc>
              <a:spcBef>
                <a:spcPts val="0"/>
              </a:spcBef>
            </a:pPr>
            <a:r>
              <a:rPr lang="de-DE" sz="2400" kern="1200" dirty="0"/>
              <a:t>Berechnung für nicht eingebettete Produkte</a:t>
            </a:r>
          </a:p>
          <a:p>
            <a:pPr marL="1257300" lvl="3" indent="-342900">
              <a:lnSpc>
                <a:spcPct val="140000"/>
              </a:lnSpc>
              <a:spcBef>
                <a:spcPts val="0"/>
              </a:spcBef>
            </a:pPr>
            <a:r>
              <a:rPr lang="de-DE" sz="2400" b="1" kern="1200" dirty="0"/>
              <a:t>Nicht eingebettete Emissionen </a:t>
            </a:r>
            <a:r>
              <a:rPr lang="de-DE" sz="2400" kern="1200" dirty="0"/>
              <a:t>beziehen sich auf Emissionen, die</a:t>
            </a:r>
            <a:r>
              <a:rPr lang="de-DE" sz="2400" b="1" kern="1200" dirty="0"/>
              <a:t> nicht direkt mit der Herstellung des Produkts verbunden sind</a:t>
            </a:r>
            <a:r>
              <a:rPr lang="de-DE" sz="2400" kern="1200" dirty="0"/>
              <a:t>, sondern durch andere Prozesse entstehen, die nicht in die CBAM-Berechnung einfließen.</a:t>
            </a:r>
          </a:p>
          <a:p>
            <a:pPr marL="1257300" lvl="3" indent="-342900">
              <a:lnSpc>
                <a:spcPct val="140000"/>
              </a:lnSpc>
              <a:spcBef>
                <a:spcPts val="0"/>
              </a:spcBef>
            </a:pPr>
            <a:r>
              <a:rPr lang="de-DE" sz="2400" kern="1200" dirty="0"/>
              <a:t>Beispiel für die Berechnung</a:t>
            </a:r>
          </a:p>
          <a:p>
            <a:pPr marL="1714500" lvl="4" indent="-342900">
              <a:lnSpc>
                <a:spcPct val="140000"/>
              </a:lnSpc>
              <a:spcBef>
                <a:spcPts val="0"/>
              </a:spcBef>
            </a:pPr>
            <a:r>
              <a:rPr lang="de-DE" sz="2400" kern="1200" dirty="0"/>
              <a:t>Angenommen, ein Unternehmen importiert Stahl in die EU. Die Berechnung der eingebetteten Emissionen könnte wie folgt aussehen:</a:t>
            </a:r>
          </a:p>
          <a:p>
            <a:pPr marL="2171700" lvl="5" indent="-342900">
              <a:lnSpc>
                <a:spcPct val="140000"/>
              </a:lnSpc>
              <a:spcBef>
                <a:spcPts val="0"/>
              </a:spcBef>
            </a:pPr>
            <a:r>
              <a:rPr lang="de-DE" sz="2400" kern="1200" dirty="0"/>
              <a:t>Direkte Emissionen: 100 Tonnen CO₂ (durch den Einsatz von Brennstoffen in der Stahlproduktion)</a:t>
            </a:r>
          </a:p>
          <a:p>
            <a:pPr marL="2171700" lvl="5" indent="-342900">
              <a:lnSpc>
                <a:spcPct val="140000"/>
              </a:lnSpc>
              <a:spcBef>
                <a:spcPts val="0"/>
              </a:spcBef>
            </a:pPr>
            <a:r>
              <a:rPr lang="de-DE" sz="2400" kern="1200" dirty="0"/>
              <a:t>Indirekte Emissionen: 50 Tonnen CO₂ (durch den Verbrauch von Elektrizität und Vorprodukten)</a:t>
            </a:r>
          </a:p>
          <a:p>
            <a:pPr marL="1257300" lvl="3" indent="-342900">
              <a:lnSpc>
                <a:spcPct val="140000"/>
              </a:lnSpc>
              <a:spcBef>
                <a:spcPts val="0"/>
              </a:spcBef>
            </a:pPr>
            <a:r>
              <a:rPr lang="de-DE" sz="2400" kern="1200" dirty="0"/>
              <a:t>Gesamteingebettete Emissionen:</a:t>
            </a:r>
          </a:p>
          <a:p>
            <a:pPr marL="1714500" lvl="4" indent="-342900">
              <a:lnSpc>
                <a:spcPct val="140000"/>
              </a:lnSpc>
              <a:spcBef>
                <a:spcPts val="0"/>
              </a:spcBef>
            </a:pPr>
            <a:r>
              <a:rPr lang="de-DE" sz="2400" kern="1200" dirty="0"/>
              <a:t>Gesamteingebettete Emissionen=100 Tonnen CO₂+50 Tonnen CO₂=150 Tonnen CO₂</a:t>
            </a:r>
          </a:p>
          <a:p>
            <a:pPr marL="1714500" lvl="4" indent="-342900">
              <a:lnSpc>
                <a:spcPct val="140000"/>
              </a:lnSpc>
              <a:spcBef>
                <a:spcPts val="0"/>
              </a:spcBef>
            </a:pPr>
            <a:r>
              <a:rPr lang="de-DE" sz="2400" kern="1200" dirty="0"/>
              <a:t>Diese Emissionen müssen dann im CBAM-Portal gemeldet und später müssen dafür entsprechende CBAM-Zertifikate erworben werden</a:t>
            </a:r>
          </a:p>
          <a:p>
            <a:pPr marL="1714500" lvl="4" indent="-342900">
              <a:lnSpc>
                <a:spcPct val="140000"/>
              </a:lnSpc>
              <a:spcBef>
                <a:spcPts val="0"/>
              </a:spcBef>
            </a:pPr>
            <a:endParaRPr lang="de-DE" sz="2400" kern="1200" dirty="0"/>
          </a:p>
          <a:p>
            <a:pPr marL="342900" lvl="1" indent="-342900">
              <a:lnSpc>
                <a:spcPct val="140000"/>
              </a:lnSpc>
              <a:spcBef>
                <a:spcPts val="0"/>
              </a:spcBef>
            </a:pPr>
            <a:endParaRPr lang="de-DE" sz="2400" kern="1200" dirty="0"/>
          </a:p>
        </p:txBody>
      </p:sp>
    </p:spTree>
    <p:extLst>
      <p:ext uri="{BB962C8B-B14F-4D97-AF65-F5344CB8AC3E}">
        <p14:creationId xmlns:p14="http://schemas.microsoft.com/office/powerpoint/2010/main" val="3355076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B63919-E4A9-CC6E-1389-A657A19CA2D8}"/>
              </a:ext>
            </a:extLst>
          </p:cNvPr>
          <p:cNvSpPr>
            <a:spLocks noGrp="1"/>
          </p:cNvSpPr>
          <p:nvPr>
            <p:ph type="title"/>
          </p:nvPr>
        </p:nvSpPr>
        <p:spPr/>
        <p:txBody>
          <a:bodyPr/>
          <a:lstStyle/>
          <a:p>
            <a:r>
              <a:rPr lang="de-DE" dirty="0"/>
              <a:t>Wie erfolgt die Emissionsberechnung</a:t>
            </a:r>
          </a:p>
        </p:txBody>
      </p:sp>
      <p:sp>
        <p:nvSpPr>
          <p:cNvPr id="3" name="Inhaltsplatzhalter 2">
            <a:extLst>
              <a:ext uri="{FF2B5EF4-FFF2-40B4-BE49-F238E27FC236}">
                <a16:creationId xmlns:a16="http://schemas.microsoft.com/office/drawing/2014/main" id="{AA8A144D-18E4-79FC-ECB5-ACBBC845D400}"/>
              </a:ext>
            </a:extLst>
          </p:cNvPr>
          <p:cNvSpPr>
            <a:spLocks noGrp="1"/>
          </p:cNvSpPr>
          <p:nvPr>
            <p:ph idx="1"/>
          </p:nvPr>
        </p:nvSpPr>
        <p:spPr/>
        <p:txBody>
          <a:bodyPr/>
          <a:lstStyle/>
          <a:p>
            <a:pPr>
              <a:lnSpc>
                <a:spcPct val="120000"/>
              </a:lnSpc>
              <a:spcBef>
                <a:spcPts val="0"/>
              </a:spcBef>
            </a:pPr>
            <a:r>
              <a:rPr lang="de-DE" dirty="0"/>
              <a:t>Einfache Waren werden aus Ausgangsmaterialien hergestellt, die gemäß der CBAM-Methodik als emissionsfrei gelten. Daher basieren die eingebetteten Emissionen dieser Waren ausschließlich auf den Emissionen, die während ihrer Produktion entstehen.</a:t>
            </a:r>
          </a:p>
          <a:p>
            <a:pPr>
              <a:lnSpc>
                <a:spcPct val="120000"/>
              </a:lnSpc>
              <a:spcBef>
                <a:spcPts val="0"/>
              </a:spcBef>
            </a:pPr>
            <a:endParaRPr lang="de-DE" dirty="0"/>
          </a:p>
          <a:p>
            <a:pPr>
              <a:lnSpc>
                <a:spcPct val="120000"/>
              </a:lnSpc>
              <a:spcBef>
                <a:spcPts val="0"/>
              </a:spcBef>
            </a:pPr>
            <a:r>
              <a:rPr lang="de-DE" dirty="0"/>
              <a:t>Komplexe Waren hingegen erfordern die Einbeziehung der eingebetteten Emissionen relevanter Vorstufenmaterialien, die selbst unter CBAM fallen, sofern diese im Produktionsprozess verwendet werden. Relevante Vorstufenmaterialien beziehen sich auf jene Rohstoffe, die bei der Herstellung komplexer CBAM-Waren verwendet werden und ebenfalls CBAM-Waren sind. Im Zementsektor ist ein typisches Beispiel für ein solches Vorstufenmaterial Zementklinker, der Hauptbestandteil von Portlandzement.</a:t>
            </a:r>
          </a:p>
          <a:p>
            <a:pPr>
              <a:lnSpc>
                <a:spcPct val="120000"/>
              </a:lnSpc>
              <a:spcBef>
                <a:spcPts val="0"/>
              </a:spcBef>
            </a:pPr>
            <a:endParaRPr lang="de-DE" dirty="0"/>
          </a:p>
        </p:txBody>
      </p:sp>
    </p:spTree>
    <p:extLst>
      <p:ext uri="{BB962C8B-B14F-4D97-AF65-F5344CB8AC3E}">
        <p14:creationId xmlns:p14="http://schemas.microsoft.com/office/powerpoint/2010/main" val="3378638480"/>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5f3c0c8-cb47-4a26-91a1-a44bb4539247" xsi:nil="true"/>
    <lcf76f155ced4ddcb4097134ff3c332f xmlns="bbb3f655-f267-4a84-b742-532fbc77d0ab">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E9C0657C80C9EB42A8AE8AF1E32C18B5" ma:contentTypeVersion="19" ma:contentTypeDescription="Ein neues Dokument erstellen." ma:contentTypeScope="" ma:versionID="8aa7a6ad380a30cfa043813422f9882d">
  <xsd:schema xmlns:xsd="http://www.w3.org/2001/XMLSchema" xmlns:xs="http://www.w3.org/2001/XMLSchema" xmlns:p="http://schemas.microsoft.com/office/2006/metadata/properties" xmlns:ns2="bbb3f655-f267-4a84-b742-532fbc77d0ab" xmlns:ns3="f5f3c0c8-cb47-4a26-91a1-a44bb4539247" targetNamespace="http://schemas.microsoft.com/office/2006/metadata/properties" ma:root="true" ma:fieldsID="a82a12d528fa1fbaff4235029ff765f5" ns2:_="" ns3:_="">
    <xsd:import namespace="bbb3f655-f267-4a84-b742-532fbc77d0ab"/>
    <xsd:import namespace="f5f3c0c8-cb47-4a26-91a1-a44bb4539247"/>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DateTaken" minOccurs="0"/>
                <xsd:element ref="ns2:MediaServiceLocation" minOccurs="0"/>
                <xsd:element ref="ns2:MediaServiceOCR"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bb3f655-f267-4a84-b742-532fbc77d0a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ildmarkierungen" ma:readOnly="false" ma:fieldId="{5cf76f15-5ced-4ddc-b409-7134ff3c332f}" ma:taxonomyMulti="true" ma:sspId="0a4a64a0-82bc-48a6-9867-8208b236fb3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5f3c0c8-cb47-4a26-91a1-a44bb4539247" elementFormDefault="qualified">
    <xsd:import namespace="http://schemas.microsoft.com/office/2006/documentManagement/types"/>
    <xsd:import namespace="http://schemas.microsoft.com/office/infopath/2007/PartnerControls"/>
    <xsd:element name="SharedWithUsers" ma:index="10"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Freigegeben für - Details" ma:internalName="SharedWithDetails" ma:readOnly="true">
      <xsd:simpleType>
        <xsd:restriction base="dms:Note">
          <xsd:maxLength value="255"/>
        </xsd:restriction>
      </xsd:simpleType>
    </xsd:element>
    <xsd:element name="TaxCatchAll" ma:index="23" nillable="true" ma:displayName="Taxonomy Catch All Column" ma:hidden="true" ma:list="{60bcdc34-3acf-42b1-abfa-b6ef944057a8}" ma:internalName="TaxCatchAll" ma:showField="CatchAllData" ma:web="f5f3c0c8-cb47-4a26-91a1-a44bb453924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4B621A1-4D57-4EAA-AF41-3C119A1335F1}">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4AA77710-43E4-4A9C-A5E2-71BD102C0DC1}">
  <ds:schemaRefs>
    <ds:schemaRef ds:uri="http://schemas.microsoft.com/sharepoint/v3/contenttype/forms"/>
  </ds:schemaRefs>
</ds:datastoreItem>
</file>

<file path=customXml/itemProps3.xml><?xml version="1.0" encoding="utf-8"?>
<ds:datastoreItem xmlns:ds="http://schemas.openxmlformats.org/officeDocument/2006/customXml" ds:itemID="{A597521E-C4D6-4950-AE22-40EB465C548B}"/>
</file>

<file path=docProps/app.xml><?xml version="1.0" encoding="utf-8"?>
<Properties xmlns="http://schemas.openxmlformats.org/officeDocument/2006/extended-properties" xmlns:vt="http://schemas.openxmlformats.org/officeDocument/2006/docPropsVTypes">
  <Template/>
  <TotalTime>0</TotalTime>
  <Words>1902</Words>
  <Application>Microsoft Office PowerPoint</Application>
  <PresentationFormat>Breitbild</PresentationFormat>
  <Paragraphs>195</Paragraphs>
  <Slides>27</Slides>
  <Notes>24</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27</vt:i4>
      </vt:variant>
    </vt:vector>
  </HeadingPairs>
  <TitlesOfParts>
    <vt:vector size="32" baseType="lpstr">
      <vt:lpstr>Arial</vt:lpstr>
      <vt:lpstr>Calibri</vt:lpstr>
      <vt:lpstr>Calibri Light</vt:lpstr>
      <vt:lpstr>Titillium Web</vt:lpstr>
      <vt:lpstr>Office</vt:lpstr>
      <vt:lpstr>Herzlich Willkommen</vt:lpstr>
      <vt:lpstr>Agenda</vt:lpstr>
      <vt:lpstr>Status Quo</vt:lpstr>
      <vt:lpstr>Die rechtliche Umgebung </vt:lpstr>
      <vt:lpstr>Die rechtliche Umgebung </vt:lpstr>
      <vt:lpstr>Wie erfolgt die Emissionsberechnung</vt:lpstr>
      <vt:lpstr>Wie erfolgt die Emissionsberechnung</vt:lpstr>
      <vt:lpstr>Wie erfolgt die Emissionsberechnung</vt:lpstr>
      <vt:lpstr>Wie erfolgt die Emissionsberechnung</vt:lpstr>
      <vt:lpstr>Wie erfolgt die Emissionsberechnung</vt:lpstr>
      <vt:lpstr>Wann muss ich den Bericht für Q1 2025 abgeben </vt:lpstr>
      <vt:lpstr>Wann muss ich den Bericht für Q1 2025 abgeben </vt:lpstr>
      <vt:lpstr>Wann muss ich den Bericht für Q1 2025 abgeben </vt:lpstr>
      <vt:lpstr>Wann muss ich den Bericht für Q1 2025 abgeben </vt:lpstr>
      <vt:lpstr>Aktuelle Entwicklungen </vt:lpstr>
      <vt:lpstr>Aktuelle Entwicklungen </vt:lpstr>
      <vt:lpstr>Aktuelle Entwicklungen </vt:lpstr>
      <vt:lpstr>CBAM Anmelder Registrierung</vt:lpstr>
      <vt:lpstr>CBAM Anmelder Registrierung</vt:lpstr>
      <vt:lpstr>CBAM Anmelder Registrierung</vt:lpstr>
      <vt:lpstr>Sanktionen</vt:lpstr>
      <vt:lpstr>Sanktionen</vt:lpstr>
      <vt:lpstr>Sanktionen</vt:lpstr>
      <vt:lpstr>FAQ der EU</vt:lpstr>
      <vt:lpstr>FAQ der EU</vt:lpstr>
      <vt:lpstr>Beantwortung Ihrer Fragen </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Holger Schmidbaur</dc:creator>
  <cp:lastModifiedBy>Holger Schmidbaur</cp:lastModifiedBy>
  <cp:revision>117</cp:revision>
  <dcterms:created xsi:type="dcterms:W3CDTF">2021-05-05T14:04:50Z</dcterms:created>
  <dcterms:modified xsi:type="dcterms:W3CDTF">2025-03-22T22:23:31Z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0x010100E9C0657C80C9EB42A8AE8AF1E32C18B5</vt:lpwstr>
  </property>
  <property fmtid="{D5CDD505-2E9C-101B-9397-08002B2CF9AE}" pid="3" name="MSIP_Label_36791f77-3d39-4d72-9277-ac879ec799ed_Enabled">
    <vt:lpwstr>true</vt:lpwstr>
  </property>
  <property fmtid="{D5CDD505-2E9C-101B-9397-08002B2CF9AE}" pid="4" name="MSIP_Label_36791f77-3d39-4d72-9277-ac879ec799ed_SetDate">
    <vt:lpwstr>2023-05-24T20:51:59Z</vt:lpwstr>
  </property>
  <property fmtid="{D5CDD505-2E9C-101B-9397-08002B2CF9AE}" pid="5" name="MSIP_Label_36791f77-3d39-4d72-9277-ac879ec799ed_Method">
    <vt:lpwstr>Standard</vt:lpwstr>
  </property>
  <property fmtid="{D5CDD505-2E9C-101B-9397-08002B2CF9AE}" pid="6" name="MSIP_Label_36791f77-3d39-4d72-9277-ac879ec799ed_Name">
    <vt:lpwstr>restricted-default</vt:lpwstr>
  </property>
  <property fmtid="{D5CDD505-2E9C-101B-9397-08002B2CF9AE}" pid="7" name="MSIP_Label_36791f77-3d39-4d72-9277-ac879ec799ed_SiteId">
    <vt:lpwstr>254ba93e-1f6f-48f3-90e6-e2766664b477</vt:lpwstr>
  </property>
  <property fmtid="{D5CDD505-2E9C-101B-9397-08002B2CF9AE}" pid="8" name="MSIP_Label_36791f77-3d39-4d72-9277-ac879ec799ed_ActionId">
    <vt:lpwstr>ea630e2d-a941-41e3-b087-d52c903b9f0d</vt:lpwstr>
  </property>
  <property fmtid="{D5CDD505-2E9C-101B-9397-08002B2CF9AE}" pid="9" name="MSIP_Label_36791f77-3d39-4d72-9277-ac879ec799ed_ContentBits">
    <vt:lpwstr>0</vt:lpwstr>
  </property>
</Properties>
</file>