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65" r:id="rId5"/>
    <p:sldId id="257" r:id="rId6"/>
    <p:sldId id="266" r:id="rId7"/>
    <p:sldId id="296" r:id="rId8"/>
    <p:sldId id="297" r:id="rId9"/>
    <p:sldId id="298" r:id="rId10"/>
    <p:sldId id="299" r:id="rId11"/>
    <p:sldId id="302" r:id="rId12"/>
    <p:sldId id="300" r:id="rId13"/>
    <p:sldId id="301" r:id="rId14"/>
    <p:sldId id="308" r:id="rId15"/>
    <p:sldId id="304" r:id="rId16"/>
    <p:sldId id="303" r:id="rId17"/>
    <p:sldId id="305" r:id="rId18"/>
    <p:sldId id="306" r:id="rId19"/>
    <p:sldId id="307" r:id="rId20"/>
    <p:sldId id="309" r:id="rId21"/>
    <p:sldId id="310" r:id="rId22"/>
    <p:sldId id="311" r:id="rId23"/>
    <p:sldId id="312" r:id="rId24"/>
    <p:sldId id="313"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59"/>
    <a:srgbClr val="00ADBC"/>
    <a:srgbClr val="1D4592"/>
    <a:srgbClr val="BACF31"/>
    <a:srgbClr val="008AAE"/>
    <a:srgbClr val="BED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290"/>
    <p:restoredTop sz="94699"/>
  </p:normalViewPr>
  <p:slideViewPr>
    <p:cSldViewPr snapToGrid="0">
      <p:cViewPr>
        <p:scale>
          <a:sx n="49" d="100"/>
          <a:sy n="49" d="100"/>
        </p:scale>
        <p:origin x="256" y="1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84F2FC-1EA9-4301-80EF-163187E03ABC}" type="datetimeFigureOut">
              <a:rPr lang="de-DE" smtClean="0"/>
              <a:t>25.08.25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2D102-ED8C-4AD8-BFF6-7040C3928CC0}" type="slidenum">
              <a:rPr lang="de-DE" smtClean="0"/>
              <a:t>‹Nr.›</a:t>
            </a:fld>
            <a:endParaRPr lang="de-DE"/>
          </a:p>
        </p:txBody>
      </p:sp>
    </p:spTree>
    <p:extLst>
      <p:ext uri="{BB962C8B-B14F-4D97-AF65-F5344CB8AC3E}">
        <p14:creationId xmlns:p14="http://schemas.microsoft.com/office/powerpoint/2010/main" val="3782867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endParaRPr lang="de-DE"/>
          </a:p>
        </p:txBody>
      </p:sp>
      <p:sp>
        <p:nvSpPr>
          <p:cNvPr id="4" name="Foliennummernplatzhalter 3"/>
          <p:cNvSpPr>
            <a:spLocks noGrp="1"/>
          </p:cNvSpPr>
          <p:nvPr>
            <p:ph type="sldNum" sz="quarter" idx="5"/>
          </p:nvPr>
        </p:nvSpPr>
        <p:spPr/>
        <p:txBody>
          <a:bodyPr/>
          <a:lstStyle/>
          <a:p>
            <a:fld id="{CE62D102-ED8C-4AD8-BFF6-7040C3928CC0}" type="slidenum">
              <a:rPr lang="de-DE" smtClean="0"/>
              <a:t>1</a:t>
            </a:fld>
            <a:endParaRPr lang="de-DE"/>
          </a:p>
        </p:txBody>
      </p:sp>
    </p:spTree>
    <p:extLst>
      <p:ext uri="{BB962C8B-B14F-4D97-AF65-F5344CB8AC3E}">
        <p14:creationId xmlns:p14="http://schemas.microsoft.com/office/powerpoint/2010/main" val="255785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DE"/>
          </a:p>
        </p:txBody>
      </p:sp>
      <p:sp>
        <p:nvSpPr>
          <p:cNvPr id="4" name="Foliennummernplatzhalter 3"/>
          <p:cNvSpPr>
            <a:spLocks noGrp="1"/>
          </p:cNvSpPr>
          <p:nvPr>
            <p:ph type="sldNum" sz="quarter" idx="5"/>
          </p:nvPr>
        </p:nvSpPr>
        <p:spPr/>
        <p:txBody>
          <a:bodyPr/>
          <a:lstStyle/>
          <a:p>
            <a:fld id="{CE62D102-ED8C-4AD8-BFF6-7040C3928CC0}" type="slidenum">
              <a:rPr lang="de-DE" smtClean="0"/>
              <a:t>2</a:t>
            </a:fld>
            <a:endParaRPr lang="de-DE"/>
          </a:p>
        </p:txBody>
      </p:sp>
    </p:spTree>
    <p:extLst>
      <p:ext uri="{BB962C8B-B14F-4D97-AF65-F5344CB8AC3E}">
        <p14:creationId xmlns:p14="http://schemas.microsoft.com/office/powerpoint/2010/main" val="1010503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DE" dirty="0"/>
          </a:p>
        </p:txBody>
      </p:sp>
      <p:sp>
        <p:nvSpPr>
          <p:cNvPr id="4" name="Foliennummernplatzhalter 3"/>
          <p:cNvSpPr>
            <a:spLocks noGrp="1"/>
          </p:cNvSpPr>
          <p:nvPr>
            <p:ph type="sldNum" sz="quarter" idx="5"/>
          </p:nvPr>
        </p:nvSpPr>
        <p:spPr/>
        <p:txBody>
          <a:bodyPr/>
          <a:lstStyle/>
          <a:p>
            <a:fld id="{CE62D102-ED8C-4AD8-BFF6-7040C3928CC0}" type="slidenum">
              <a:rPr lang="de-DE" smtClean="0"/>
              <a:t>3</a:t>
            </a:fld>
            <a:endParaRPr lang="de-DE"/>
          </a:p>
        </p:txBody>
      </p:sp>
    </p:spTree>
    <p:extLst>
      <p:ext uri="{BB962C8B-B14F-4D97-AF65-F5344CB8AC3E}">
        <p14:creationId xmlns:p14="http://schemas.microsoft.com/office/powerpoint/2010/main" val="2105542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FF21D-221C-065B-E7DE-20C4D7C9C29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9C2D75-3E22-1911-6ABB-B4CC287074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7D55275-FF77-8546-6EB8-26166ED02E95}"/>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2C70819F-2C90-8E70-EC17-9D41D60CF8C3}"/>
              </a:ext>
            </a:extLst>
          </p:cNvPr>
          <p:cNvSpPr>
            <a:spLocks noGrp="1"/>
          </p:cNvSpPr>
          <p:nvPr>
            <p:ph type="sldNum" sz="quarter" idx="5"/>
          </p:nvPr>
        </p:nvSpPr>
        <p:spPr/>
        <p:txBody>
          <a:bodyPr/>
          <a:lstStyle/>
          <a:p>
            <a:fld id="{CE62D102-ED8C-4AD8-BFF6-7040C3928CC0}" type="slidenum">
              <a:rPr lang="de-DE" smtClean="0"/>
              <a:t>4</a:t>
            </a:fld>
            <a:endParaRPr lang="de-DE"/>
          </a:p>
        </p:txBody>
      </p:sp>
    </p:spTree>
    <p:extLst>
      <p:ext uri="{BB962C8B-B14F-4D97-AF65-F5344CB8AC3E}">
        <p14:creationId xmlns:p14="http://schemas.microsoft.com/office/powerpoint/2010/main" val="1170307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5A95-5F50-25B2-7E7A-A6C3C10DAD6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85DE71A-D041-09F3-807B-64584D9335E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08859FA-0E38-67DB-974B-B965394A292C}"/>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9CB7904B-D326-1C4D-D2D5-DB45035D9C60}"/>
              </a:ext>
            </a:extLst>
          </p:cNvPr>
          <p:cNvSpPr>
            <a:spLocks noGrp="1"/>
          </p:cNvSpPr>
          <p:nvPr>
            <p:ph type="sldNum" sz="quarter" idx="5"/>
          </p:nvPr>
        </p:nvSpPr>
        <p:spPr/>
        <p:txBody>
          <a:bodyPr/>
          <a:lstStyle/>
          <a:p>
            <a:fld id="{CE62D102-ED8C-4AD8-BFF6-7040C3928CC0}" type="slidenum">
              <a:rPr lang="de-DE" smtClean="0"/>
              <a:t>5</a:t>
            </a:fld>
            <a:endParaRPr lang="de-DE"/>
          </a:p>
        </p:txBody>
      </p:sp>
    </p:spTree>
    <p:extLst>
      <p:ext uri="{BB962C8B-B14F-4D97-AF65-F5344CB8AC3E}">
        <p14:creationId xmlns:p14="http://schemas.microsoft.com/office/powerpoint/2010/main" val="3979659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F8C03-186B-11B9-0150-87FDAB9AF15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69F574-3DD5-8721-770D-A4CCD64A3AF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011FC07-A525-10EE-40B1-A8CC17BEC3E0}"/>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ACF7A303-757F-1932-B8C6-B8864F4993C2}"/>
              </a:ext>
            </a:extLst>
          </p:cNvPr>
          <p:cNvSpPr>
            <a:spLocks noGrp="1"/>
          </p:cNvSpPr>
          <p:nvPr>
            <p:ph type="sldNum" sz="quarter" idx="5"/>
          </p:nvPr>
        </p:nvSpPr>
        <p:spPr/>
        <p:txBody>
          <a:bodyPr/>
          <a:lstStyle/>
          <a:p>
            <a:fld id="{CE62D102-ED8C-4AD8-BFF6-7040C3928CC0}" type="slidenum">
              <a:rPr lang="de-DE" smtClean="0"/>
              <a:t>6</a:t>
            </a:fld>
            <a:endParaRPr lang="de-DE"/>
          </a:p>
        </p:txBody>
      </p:sp>
    </p:spTree>
    <p:extLst>
      <p:ext uri="{BB962C8B-B14F-4D97-AF65-F5344CB8AC3E}">
        <p14:creationId xmlns:p14="http://schemas.microsoft.com/office/powerpoint/2010/main" val="320477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373C0-F0B1-E79B-CA2F-B0C00EC6C4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F7EED5E-56D1-FCA3-0571-B4FCEDD7785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4B1577-42CE-F1CC-5320-2F4B1DA0B8CF}"/>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EFBC7C39-2807-F9D1-0C85-1C78A5740607}"/>
              </a:ext>
            </a:extLst>
          </p:cNvPr>
          <p:cNvSpPr>
            <a:spLocks noGrp="1"/>
          </p:cNvSpPr>
          <p:nvPr>
            <p:ph type="sldNum" sz="quarter" idx="5"/>
          </p:nvPr>
        </p:nvSpPr>
        <p:spPr/>
        <p:txBody>
          <a:bodyPr/>
          <a:lstStyle/>
          <a:p>
            <a:fld id="{CE62D102-ED8C-4AD8-BFF6-7040C3928CC0}" type="slidenum">
              <a:rPr lang="de-DE" smtClean="0"/>
              <a:t>7</a:t>
            </a:fld>
            <a:endParaRPr lang="de-DE"/>
          </a:p>
        </p:txBody>
      </p:sp>
    </p:spTree>
    <p:extLst>
      <p:ext uri="{BB962C8B-B14F-4D97-AF65-F5344CB8AC3E}">
        <p14:creationId xmlns:p14="http://schemas.microsoft.com/office/powerpoint/2010/main" val="446570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6B12E-4A36-60D4-485E-558549B6D8E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579B7E-C313-6245-F3DD-0A08A514B10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01CFF58-53D4-64D3-6026-591E77B91A0E}"/>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352F1949-32BA-260A-435F-E6A9825BC200}"/>
              </a:ext>
            </a:extLst>
          </p:cNvPr>
          <p:cNvSpPr>
            <a:spLocks noGrp="1"/>
          </p:cNvSpPr>
          <p:nvPr>
            <p:ph type="sldNum" sz="quarter" idx="5"/>
          </p:nvPr>
        </p:nvSpPr>
        <p:spPr/>
        <p:txBody>
          <a:bodyPr/>
          <a:lstStyle/>
          <a:p>
            <a:fld id="{CE62D102-ED8C-4AD8-BFF6-7040C3928CC0}" type="slidenum">
              <a:rPr lang="de-DE" smtClean="0"/>
              <a:t>8</a:t>
            </a:fld>
            <a:endParaRPr lang="de-DE"/>
          </a:p>
        </p:txBody>
      </p:sp>
    </p:spTree>
    <p:extLst>
      <p:ext uri="{BB962C8B-B14F-4D97-AF65-F5344CB8AC3E}">
        <p14:creationId xmlns:p14="http://schemas.microsoft.com/office/powerpoint/2010/main" val="1452183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DC429-2D61-BF05-9431-044724D7886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6BC33A2-FEF3-C8E6-0A93-99B4B803543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513B36B-8BAF-6407-7C7B-E9FA0F484872}"/>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73E31785-0753-EE7F-383A-C2C83ED82532}"/>
              </a:ext>
            </a:extLst>
          </p:cNvPr>
          <p:cNvSpPr>
            <a:spLocks noGrp="1"/>
          </p:cNvSpPr>
          <p:nvPr>
            <p:ph type="sldNum" sz="quarter" idx="5"/>
          </p:nvPr>
        </p:nvSpPr>
        <p:spPr/>
        <p:txBody>
          <a:bodyPr/>
          <a:lstStyle/>
          <a:p>
            <a:fld id="{CE62D102-ED8C-4AD8-BFF6-7040C3928CC0}" type="slidenum">
              <a:rPr lang="de-DE" smtClean="0"/>
              <a:t>9</a:t>
            </a:fld>
            <a:endParaRPr lang="de-DE"/>
          </a:p>
        </p:txBody>
      </p:sp>
    </p:spTree>
    <p:extLst>
      <p:ext uri="{BB962C8B-B14F-4D97-AF65-F5344CB8AC3E}">
        <p14:creationId xmlns:p14="http://schemas.microsoft.com/office/powerpoint/2010/main" val="2994307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7A884-7B73-055F-B901-46F79F3DE9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7A230FF-4695-1D58-DA94-A9D4A05F60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5D5777F-28F0-12E2-7F8B-DE4FD90A6CDF}"/>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E3138C36-A0F8-167C-5448-79CAB54B615E}"/>
              </a:ext>
            </a:extLst>
          </p:cNvPr>
          <p:cNvSpPr>
            <a:spLocks noGrp="1"/>
          </p:cNvSpPr>
          <p:nvPr>
            <p:ph type="sldNum" sz="quarter" idx="5"/>
          </p:nvPr>
        </p:nvSpPr>
        <p:spPr/>
        <p:txBody>
          <a:bodyPr/>
          <a:lstStyle/>
          <a:p>
            <a:fld id="{CE62D102-ED8C-4AD8-BFF6-7040C3928CC0}" type="slidenum">
              <a:rPr lang="de-DE" smtClean="0"/>
              <a:t>10</a:t>
            </a:fld>
            <a:endParaRPr lang="de-DE"/>
          </a:p>
        </p:txBody>
      </p:sp>
    </p:spTree>
    <p:extLst>
      <p:ext uri="{BB962C8B-B14F-4D97-AF65-F5344CB8AC3E}">
        <p14:creationId xmlns:p14="http://schemas.microsoft.com/office/powerpoint/2010/main" val="67605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9CB0-5D54-58AF-61E3-52CF1D3A494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ADA2FD-C5AC-885A-0EE9-30D9CCD461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8F33B3-377F-ADC6-4B0B-2201BE4FA12F}"/>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0F0CEE2E-BB1A-3152-BB79-70F179A9BC8A}"/>
              </a:ext>
            </a:extLst>
          </p:cNvPr>
          <p:cNvSpPr>
            <a:spLocks noGrp="1"/>
          </p:cNvSpPr>
          <p:nvPr>
            <p:ph type="sldNum" sz="quarter" idx="5"/>
          </p:nvPr>
        </p:nvSpPr>
        <p:spPr/>
        <p:txBody>
          <a:bodyPr/>
          <a:lstStyle/>
          <a:p>
            <a:fld id="{CE62D102-ED8C-4AD8-BFF6-7040C3928CC0}" type="slidenum">
              <a:rPr lang="de-DE" smtClean="0"/>
              <a:t>11</a:t>
            </a:fld>
            <a:endParaRPr lang="de-DE"/>
          </a:p>
        </p:txBody>
      </p:sp>
    </p:spTree>
    <p:extLst>
      <p:ext uri="{BB962C8B-B14F-4D97-AF65-F5344CB8AC3E}">
        <p14:creationId xmlns:p14="http://schemas.microsoft.com/office/powerpoint/2010/main" val="253448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26C0-A67F-9C68-CBA1-4DFC5BC93B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E8F74D-9BE2-6B81-14BD-C4C20D3138F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ED9F6C2-F1F3-0257-A1A7-8AAE3FD6453F}"/>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04F89921-2820-29C4-F716-7DC7120CF68F}"/>
              </a:ext>
            </a:extLst>
          </p:cNvPr>
          <p:cNvSpPr>
            <a:spLocks noGrp="1"/>
          </p:cNvSpPr>
          <p:nvPr>
            <p:ph type="sldNum" sz="quarter" idx="5"/>
          </p:nvPr>
        </p:nvSpPr>
        <p:spPr/>
        <p:txBody>
          <a:bodyPr/>
          <a:lstStyle/>
          <a:p>
            <a:fld id="{CE62D102-ED8C-4AD8-BFF6-7040C3928CC0}" type="slidenum">
              <a:rPr lang="de-DE" smtClean="0"/>
              <a:t>12</a:t>
            </a:fld>
            <a:endParaRPr lang="de-DE"/>
          </a:p>
        </p:txBody>
      </p:sp>
    </p:spTree>
    <p:extLst>
      <p:ext uri="{BB962C8B-B14F-4D97-AF65-F5344CB8AC3E}">
        <p14:creationId xmlns:p14="http://schemas.microsoft.com/office/powerpoint/2010/main" val="3056431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2A7E1-A714-B391-B8C6-9B71529BBA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1B17C9-3989-E145-A1F2-56B855B63DA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710AB46-A300-AD91-4840-8C665300428C}"/>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DBF5EA07-57A1-8386-7964-3FA3E1B42ECE}"/>
              </a:ext>
            </a:extLst>
          </p:cNvPr>
          <p:cNvSpPr>
            <a:spLocks noGrp="1"/>
          </p:cNvSpPr>
          <p:nvPr>
            <p:ph type="sldNum" sz="quarter" idx="5"/>
          </p:nvPr>
        </p:nvSpPr>
        <p:spPr/>
        <p:txBody>
          <a:bodyPr/>
          <a:lstStyle/>
          <a:p>
            <a:fld id="{CE62D102-ED8C-4AD8-BFF6-7040C3928CC0}" type="slidenum">
              <a:rPr lang="de-DE" smtClean="0"/>
              <a:t>13</a:t>
            </a:fld>
            <a:endParaRPr lang="de-DE"/>
          </a:p>
        </p:txBody>
      </p:sp>
    </p:spTree>
    <p:extLst>
      <p:ext uri="{BB962C8B-B14F-4D97-AF65-F5344CB8AC3E}">
        <p14:creationId xmlns:p14="http://schemas.microsoft.com/office/powerpoint/2010/main" val="1125072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DF64-03A3-A197-959E-AD95B8C0F2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78812E1-45DD-B7AA-B63D-40BE6A33E33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BB7CDAF-3CE6-5DE7-A1B9-9137A0971C74}"/>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0C73676D-D812-710E-FB49-B7E503CD122D}"/>
              </a:ext>
            </a:extLst>
          </p:cNvPr>
          <p:cNvSpPr>
            <a:spLocks noGrp="1"/>
          </p:cNvSpPr>
          <p:nvPr>
            <p:ph type="sldNum" sz="quarter" idx="5"/>
          </p:nvPr>
        </p:nvSpPr>
        <p:spPr/>
        <p:txBody>
          <a:bodyPr/>
          <a:lstStyle/>
          <a:p>
            <a:fld id="{CE62D102-ED8C-4AD8-BFF6-7040C3928CC0}" type="slidenum">
              <a:rPr lang="de-DE" smtClean="0"/>
              <a:t>14</a:t>
            </a:fld>
            <a:endParaRPr lang="de-DE"/>
          </a:p>
        </p:txBody>
      </p:sp>
    </p:spTree>
    <p:extLst>
      <p:ext uri="{BB962C8B-B14F-4D97-AF65-F5344CB8AC3E}">
        <p14:creationId xmlns:p14="http://schemas.microsoft.com/office/powerpoint/2010/main" val="769235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5CAC4-0019-3D1C-C69B-A815E0BC3D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2DCDD9-6C2B-EA83-D8FE-7EB259C29D4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7684957-F743-331C-9684-F7E6C612A1C7}"/>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714A67C1-A49B-7679-547E-490E31270D75}"/>
              </a:ext>
            </a:extLst>
          </p:cNvPr>
          <p:cNvSpPr>
            <a:spLocks noGrp="1"/>
          </p:cNvSpPr>
          <p:nvPr>
            <p:ph type="sldNum" sz="quarter" idx="5"/>
          </p:nvPr>
        </p:nvSpPr>
        <p:spPr/>
        <p:txBody>
          <a:bodyPr/>
          <a:lstStyle/>
          <a:p>
            <a:fld id="{CE62D102-ED8C-4AD8-BFF6-7040C3928CC0}" type="slidenum">
              <a:rPr lang="de-DE" smtClean="0"/>
              <a:t>15</a:t>
            </a:fld>
            <a:endParaRPr lang="de-DE"/>
          </a:p>
        </p:txBody>
      </p:sp>
    </p:spTree>
    <p:extLst>
      <p:ext uri="{BB962C8B-B14F-4D97-AF65-F5344CB8AC3E}">
        <p14:creationId xmlns:p14="http://schemas.microsoft.com/office/powerpoint/2010/main" val="3512294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92388-9D08-98B0-23A0-EEE01EA634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DAA1AA2-A422-6FDF-BED6-5BFC8E70A9D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91B61D2-A2D5-FE92-DE58-ACB973B9B6F3}"/>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08566187-4DF9-320B-A30C-46F62C3E21FE}"/>
              </a:ext>
            </a:extLst>
          </p:cNvPr>
          <p:cNvSpPr>
            <a:spLocks noGrp="1"/>
          </p:cNvSpPr>
          <p:nvPr>
            <p:ph type="sldNum" sz="quarter" idx="5"/>
          </p:nvPr>
        </p:nvSpPr>
        <p:spPr/>
        <p:txBody>
          <a:bodyPr/>
          <a:lstStyle/>
          <a:p>
            <a:fld id="{CE62D102-ED8C-4AD8-BFF6-7040C3928CC0}" type="slidenum">
              <a:rPr lang="de-DE" smtClean="0"/>
              <a:t>16</a:t>
            </a:fld>
            <a:endParaRPr lang="de-DE"/>
          </a:p>
        </p:txBody>
      </p:sp>
    </p:spTree>
    <p:extLst>
      <p:ext uri="{BB962C8B-B14F-4D97-AF65-F5344CB8AC3E}">
        <p14:creationId xmlns:p14="http://schemas.microsoft.com/office/powerpoint/2010/main" val="3015277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57110-B975-3382-A07E-C7C8D411A4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3B7C57F-7953-9E2F-065E-EC510074D35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E4FC20-DE3A-509D-D6FA-ED27CFD6EA19}"/>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91842B6B-8297-0973-547F-05665358846E}"/>
              </a:ext>
            </a:extLst>
          </p:cNvPr>
          <p:cNvSpPr>
            <a:spLocks noGrp="1"/>
          </p:cNvSpPr>
          <p:nvPr>
            <p:ph type="sldNum" sz="quarter" idx="5"/>
          </p:nvPr>
        </p:nvSpPr>
        <p:spPr/>
        <p:txBody>
          <a:bodyPr/>
          <a:lstStyle/>
          <a:p>
            <a:fld id="{CE62D102-ED8C-4AD8-BFF6-7040C3928CC0}" type="slidenum">
              <a:rPr lang="de-DE" smtClean="0"/>
              <a:t>17</a:t>
            </a:fld>
            <a:endParaRPr lang="de-DE"/>
          </a:p>
        </p:txBody>
      </p:sp>
    </p:spTree>
    <p:extLst>
      <p:ext uri="{BB962C8B-B14F-4D97-AF65-F5344CB8AC3E}">
        <p14:creationId xmlns:p14="http://schemas.microsoft.com/office/powerpoint/2010/main" val="1448249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3AE0B-6567-42E4-2444-EC9DCA221A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5373F45-4B8E-E61E-AE35-279B8921F54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4C3AE31-2DE8-55A8-5ABF-3B78B69719E9}"/>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F55C8CB0-75B5-EFF0-281C-1E15C1785E78}"/>
              </a:ext>
            </a:extLst>
          </p:cNvPr>
          <p:cNvSpPr>
            <a:spLocks noGrp="1"/>
          </p:cNvSpPr>
          <p:nvPr>
            <p:ph type="sldNum" sz="quarter" idx="5"/>
          </p:nvPr>
        </p:nvSpPr>
        <p:spPr/>
        <p:txBody>
          <a:bodyPr/>
          <a:lstStyle/>
          <a:p>
            <a:fld id="{CE62D102-ED8C-4AD8-BFF6-7040C3928CC0}" type="slidenum">
              <a:rPr lang="de-DE" smtClean="0"/>
              <a:t>18</a:t>
            </a:fld>
            <a:endParaRPr lang="de-DE"/>
          </a:p>
        </p:txBody>
      </p:sp>
    </p:spTree>
    <p:extLst>
      <p:ext uri="{BB962C8B-B14F-4D97-AF65-F5344CB8AC3E}">
        <p14:creationId xmlns:p14="http://schemas.microsoft.com/office/powerpoint/2010/main" val="1334708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0DE9-C4CF-B573-8140-935DB2EA240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9E5DE8C-2D79-F71E-264B-09BD8FB2BD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6AE0618-006B-BAFA-F045-C49EAD04A0EC}"/>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A6298005-B6E1-0C2D-E153-C460BBD1AF70}"/>
              </a:ext>
            </a:extLst>
          </p:cNvPr>
          <p:cNvSpPr>
            <a:spLocks noGrp="1"/>
          </p:cNvSpPr>
          <p:nvPr>
            <p:ph type="sldNum" sz="quarter" idx="5"/>
          </p:nvPr>
        </p:nvSpPr>
        <p:spPr/>
        <p:txBody>
          <a:bodyPr/>
          <a:lstStyle/>
          <a:p>
            <a:fld id="{CE62D102-ED8C-4AD8-BFF6-7040C3928CC0}" type="slidenum">
              <a:rPr lang="de-DE" smtClean="0"/>
              <a:t>19</a:t>
            </a:fld>
            <a:endParaRPr lang="de-DE"/>
          </a:p>
        </p:txBody>
      </p:sp>
    </p:spTree>
    <p:extLst>
      <p:ext uri="{BB962C8B-B14F-4D97-AF65-F5344CB8AC3E}">
        <p14:creationId xmlns:p14="http://schemas.microsoft.com/office/powerpoint/2010/main" val="3412979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15B76-F2A1-7788-4F43-90E94F6781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B8F71B8-96B4-8D19-4C99-AADB65C272B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79CB2AB-E7EA-4F30-2D97-0CCE7C3352E4}"/>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6C93F9A6-CD29-79BD-39F4-A0A06DDD5997}"/>
              </a:ext>
            </a:extLst>
          </p:cNvPr>
          <p:cNvSpPr>
            <a:spLocks noGrp="1"/>
          </p:cNvSpPr>
          <p:nvPr>
            <p:ph type="sldNum" sz="quarter" idx="5"/>
          </p:nvPr>
        </p:nvSpPr>
        <p:spPr/>
        <p:txBody>
          <a:bodyPr/>
          <a:lstStyle/>
          <a:p>
            <a:fld id="{CE62D102-ED8C-4AD8-BFF6-7040C3928CC0}" type="slidenum">
              <a:rPr lang="de-DE" smtClean="0"/>
              <a:t>20</a:t>
            </a:fld>
            <a:endParaRPr lang="de-DE"/>
          </a:p>
        </p:txBody>
      </p:sp>
    </p:spTree>
    <p:extLst>
      <p:ext uri="{BB962C8B-B14F-4D97-AF65-F5344CB8AC3E}">
        <p14:creationId xmlns:p14="http://schemas.microsoft.com/office/powerpoint/2010/main" val="1403313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C6CEF-793D-9922-B428-D28525B3D9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F3E12B-1734-DF84-8AD7-EFA7CAE8E83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E088F66-E9F2-B08A-0CF0-95D964ECE0E9}"/>
              </a:ext>
            </a:extLst>
          </p:cNvPr>
          <p:cNvSpPr>
            <a:spLocks noGrp="1"/>
          </p:cNvSpPr>
          <p:nvPr>
            <p:ph type="body" idx="1"/>
          </p:nvPr>
        </p:nvSpPr>
        <p:spPr/>
        <p:txBody>
          <a:bodyPr/>
          <a:lstStyle/>
          <a:p>
            <a:pPr marL="0" indent="0">
              <a:buFontTx/>
              <a:buNone/>
            </a:pPr>
            <a:endParaRPr lang="de-DE" dirty="0"/>
          </a:p>
        </p:txBody>
      </p:sp>
      <p:sp>
        <p:nvSpPr>
          <p:cNvPr id="4" name="Foliennummernplatzhalter 3">
            <a:extLst>
              <a:ext uri="{FF2B5EF4-FFF2-40B4-BE49-F238E27FC236}">
                <a16:creationId xmlns:a16="http://schemas.microsoft.com/office/drawing/2014/main" id="{8B6F0D25-5B68-2CDE-D420-BA112855B214}"/>
              </a:ext>
            </a:extLst>
          </p:cNvPr>
          <p:cNvSpPr>
            <a:spLocks noGrp="1"/>
          </p:cNvSpPr>
          <p:nvPr>
            <p:ph type="sldNum" sz="quarter" idx="5"/>
          </p:nvPr>
        </p:nvSpPr>
        <p:spPr/>
        <p:txBody>
          <a:bodyPr/>
          <a:lstStyle/>
          <a:p>
            <a:fld id="{CE62D102-ED8C-4AD8-BFF6-7040C3928CC0}" type="slidenum">
              <a:rPr lang="de-DE" smtClean="0"/>
              <a:t>21</a:t>
            </a:fld>
            <a:endParaRPr lang="de-DE"/>
          </a:p>
        </p:txBody>
      </p:sp>
    </p:spTree>
    <p:extLst>
      <p:ext uri="{BB962C8B-B14F-4D97-AF65-F5344CB8AC3E}">
        <p14:creationId xmlns:p14="http://schemas.microsoft.com/office/powerpoint/2010/main" val="2870061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D09D8C-D17F-40C1-9960-C9010508334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F2FCDAD-2EF1-48D5-93AB-66FC7580F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B8A9647-B25D-48AB-85AB-63B3FDF34975}"/>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C6A8FE7D-C6C5-4AF5-9E20-E4D611D9F49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728CEAA-F0AA-4EBC-8684-36AF5E4DDC23}"/>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372139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FE0945-4E4E-43FC-9DC4-FC2AC363D73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BD243B9-546C-4165-8122-4A32610B155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F621E0C-4B83-4452-AED3-06C84E19A017}"/>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A45E0B01-CF94-451E-B24D-6AA2DFC4CD3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A58A82B-E8A6-457D-BD88-5D57F8F0FF94}"/>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3601870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8D4C8A-53F9-457E-805F-88AA8778B3F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349BB81-1498-49C2-B769-21601D1571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5439931-9EA2-4C7C-B8A2-1DE8BDD8C90B}"/>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C17AD10E-37D4-40B4-946F-9AD0BDFA2FA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55A8145-9ECA-46BF-8551-8593717C75E4}"/>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178997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FDDD24-ED27-406C-8189-F7DC13BF6CA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BA8A712-A4A7-46C2-B732-04A4C2A9141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5AD2D496-607B-444C-B5D3-3DF4C6F9825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F9E06D4-913B-468B-A719-9B116A82BB0D}"/>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6" name="Fußzeilenplatzhalter 5">
            <a:extLst>
              <a:ext uri="{FF2B5EF4-FFF2-40B4-BE49-F238E27FC236}">
                <a16:creationId xmlns:a16="http://schemas.microsoft.com/office/drawing/2014/main" id="{EC02B5A8-D2A8-4FE5-911D-A41A0B1416C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BF64F7F-881A-4090-AB6F-63AC55AB167E}"/>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1681443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93F02E-A78D-4BBD-B7B8-718F5D99023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2C6E704-DF67-46DD-BEC6-6F6D04FCC8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DEB8707-F719-4D63-B65C-7474EA7C6D1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A82921A-4C61-48EA-A3AE-8D6586C44D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3322621-6785-47C1-A960-FAE609399EF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EE64BD54-57E8-4B79-A70E-EBB0B4489401}"/>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8" name="Fußzeilenplatzhalter 7">
            <a:extLst>
              <a:ext uri="{FF2B5EF4-FFF2-40B4-BE49-F238E27FC236}">
                <a16:creationId xmlns:a16="http://schemas.microsoft.com/office/drawing/2014/main" id="{288E0EA3-2785-490C-8499-CF18E7BDAB0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A5D8923-4C87-47B3-B02A-B791E71BB164}"/>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30314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B6449-671A-41C3-A4E8-264C7AD98DB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2CF2108-F81A-4E8A-8A8C-87BC2C0DA60C}"/>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4" name="Fußzeilenplatzhalter 3">
            <a:extLst>
              <a:ext uri="{FF2B5EF4-FFF2-40B4-BE49-F238E27FC236}">
                <a16:creationId xmlns:a16="http://schemas.microsoft.com/office/drawing/2014/main" id="{2762A6B1-79A6-4BC7-BD39-2B77D23D890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85CB9DC-17FB-4AD8-831F-F3B385F56894}"/>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2089210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031E6E3-BFA0-4F8E-A5B9-F86CA6EF488F}"/>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3" name="Fußzeilenplatzhalter 2">
            <a:extLst>
              <a:ext uri="{FF2B5EF4-FFF2-40B4-BE49-F238E27FC236}">
                <a16:creationId xmlns:a16="http://schemas.microsoft.com/office/drawing/2014/main" id="{2C589303-DFCD-424B-AB91-C1F6A616A73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EEB0FDA-0E7D-4A5E-8034-95B4A3CE7B43}"/>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2003285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193B2-447E-4376-850E-94B24105A3B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48FB7EA-A96E-492E-A6A3-CD7E449ADD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7EF09B2-93D8-46CD-8F07-28FB50DF5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B14A11-CE36-4739-976D-8F2BD2F8F50C}"/>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6" name="Fußzeilenplatzhalter 5">
            <a:extLst>
              <a:ext uri="{FF2B5EF4-FFF2-40B4-BE49-F238E27FC236}">
                <a16:creationId xmlns:a16="http://schemas.microsoft.com/office/drawing/2014/main" id="{CEBB6518-D1E3-4078-BBC0-2BCFD64CBBC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61A504F-BA42-43F3-A07E-12363327A147}"/>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333954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387C88-AFEC-4375-9C39-A3BD0D2F05A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BD4EED-78EE-4126-A3DB-D5067AEB38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E32A398-06DB-4611-9DC5-9DF538473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12DCF5C-0F75-4880-88A6-9E19542F07A0}"/>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6" name="Fußzeilenplatzhalter 5">
            <a:extLst>
              <a:ext uri="{FF2B5EF4-FFF2-40B4-BE49-F238E27FC236}">
                <a16:creationId xmlns:a16="http://schemas.microsoft.com/office/drawing/2014/main" id="{F0C46A71-DD45-4F3C-95E6-9BA422306A4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0DF3BC9-1EB8-42CA-BAA6-AAFE16589BE3}"/>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1967446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7BD9C-D9F3-400A-8CFF-401601F12F6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6D15F60-2565-4CA6-9B06-8BF3E272EC7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38B3FCF-2CAA-4A2F-814E-96EA1333AA51}"/>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2850D9AC-1F63-48F9-BEDF-0B004727D8A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7CD74FE-FF0D-456C-BD34-53C0BD1AF578}"/>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4133616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9253249-D94C-4414-A53F-B6289404A17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14984CF-43F8-4C47-89C9-522B01B484F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C3A2EB5-2872-48DB-893C-20BD09C1456F}"/>
              </a:ext>
            </a:extLst>
          </p:cNvPr>
          <p:cNvSpPr>
            <a:spLocks noGrp="1"/>
          </p:cNvSpPr>
          <p:nvPr>
            <p:ph type="dt" sz="half" idx="10"/>
          </p:nvPr>
        </p:nvSpPr>
        <p:spPr/>
        <p:txBody>
          <a:body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25113045-1971-4032-984B-B124DDAAAE6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B8E9476-2AFD-42D9-944F-3C7C1680F366}"/>
              </a:ext>
            </a:extLst>
          </p:cNvPr>
          <p:cNvSpPr>
            <a:spLocks noGrp="1"/>
          </p:cNvSpPr>
          <p:nvPr>
            <p:ph type="sldNum" sz="quarter" idx="12"/>
          </p:nvPr>
        </p:nvSpPr>
        <p:spPr/>
        <p:txBody>
          <a:bodyPr/>
          <a:lstStyle/>
          <a:p>
            <a:fld id="{FAC1C434-31DD-49E2-A4ED-9B6F0DB5DE80}" type="slidenum">
              <a:rPr lang="de-DE" smtClean="0"/>
              <a:t>‹Nr.›</a:t>
            </a:fld>
            <a:endParaRPr lang="de-DE"/>
          </a:p>
        </p:txBody>
      </p:sp>
    </p:spTree>
    <p:extLst>
      <p:ext uri="{BB962C8B-B14F-4D97-AF65-F5344CB8AC3E}">
        <p14:creationId xmlns:p14="http://schemas.microsoft.com/office/powerpoint/2010/main" val="4240726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7AAC2AD-9C21-4C2C-85A3-660D6119A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AD04738-F7AF-4A1F-A8F2-693409A189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E96F40D-BE78-4011-A89A-F5F5DF5CB3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AE748-7D4E-40E6-A0AD-934BC30056A5}" type="datetimeFigureOut">
              <a:rPr lang="de-DE" smtClean="0"/>
              <a:t>25.08.25</a:t>
            </a:fld>
            <a:endParaRPr lang="de-DE"/>
          </a:p>
        </p:txBody>
      </p:sp>
      <p:sp>
        <p:nvSpPr>
          <p:cNvPr id="5" name="Fußzeilenplatzhalter 4">
            <a:extLst>
              <a:ext uri="{FF2B5EF4-FFF2-40B4-BE49-F238E27FC236}">
                <a16:creationId xmlns:a16="http://schemas.microsoft.com/office/drawing/2014/main" id="{249F2EB8-B21C-48DF-B01B-3924455C40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6110CD8-133C-416D-8111-312E1F6655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1C434-31DD-49E2-A4ED-9B6F0DB5DE80}" type="slidenum">
              <a:rPr lang="de-DE" smtClean="0"/>
              <a:t>‹Nr.›</a:t>
            </a:fld>
            <a:endParaRPr lang="de-DE"/>
          </a:p>
        </p:txBody>
      </p:sp>
    </p:spTree>
    <p:extLst>
      <p:ext uri="{BB962C8B-B14F-4D97-AF65-F5344CB8AC3E}">
        <p14:creationId xmlns:p14="http://schemas.microsoft.com/office/powerpoint/2010/main" val="1328522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bit.ly/3x2ZKo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nhaltsplatzhalter 29">
            <a:extLst>
              <a:ext uri="{FF2B5EF4-FFF2-40B4-BE49-F238E27FC236}">
                <a16:creationId xmlns:a16="http://schemas.microsoft.com/office/drawing/2014/main" id="{9E1AFFA6-924A-4C16-8DB9-46B1577112B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itel 1">
            <a:extLst>
              <a:ext uri="{FF2B5EF4-FFF2-40B4-BE49-F238E27FC236}">
                <a16:creationId xmlns:a16="http://schemas.microsoft.com/office/drawing/2014/main" id="{BF8B35B8-5CE8-45A8-B598-754888B977AD}"/>
              </a:ext>
            </a:extLst>
          </p:cNvPr>
          <p:cNvSpPr>
            <a:spLocks noGrp="1"/>
          </p:cNvSpPr>
          <p:nvPr>
            <p:ph type="title"/>
          </p:nvPr>
        </p:nvSpPr>
        <p:spPr>
          <a:xfrm>
            <a:off x="915785" y="3706090"/>
            <a:ext cx="10515600" cy="1325563"/>
          </a:xfrm>
        </p:spPr>
        <p:txBody>
          <a:bodyPr>
            <a:normAutofit/>
          </a:bodyPr>
          <a:lstStyle/>
          <a:p>
            <a:r>
              <a:rPr lang="de-DE" sz="2800" b="1" dirty="0">
                <a:solidFill>
                  <a:srgbClr val="004359"/>
                </a:solidFill>
                <a:latin typeface="Titillium Web" panose="00000500000000000000" pitchFamily="2" charset="0"/>
              </a:rPr>
              <a:t>zum Webinar „Wie komme ich sicher durch die Klassifizierung einer möglichen Dual-Use-Listenposition</a:t>
            </a:r>
            <a:br>
              <a:rPr lang="de-DE" sz="2800" b="1" dirty="0">
                <a:solidFill>
                  <a:srgbClr val="004359"/>
                </a:solidFill>
                <a:latin typeface="Titillium Web" panose="00000500000000000000" pitchFamily="2" charset="0"/>
              </a:rPr>
            </a:br>
            <a:r>
              <a:rPr lang="de-DE" sz="2800" b="1" dirty="0">
                <a:solidFill>
                  <a:srgbClr val="004359"/>
                </a:solidFill>
                <a:latin typeface="Titillium Web" panose="00000500000000000000" pitchFamily="2" charset="0"/>
              </a:rPr>
              <a:t> [Julianna Straib-Lorenz]</a:t>
            </a:r>
          </a:p>
        </p:txBody>
      </p:sp>
      <p:sp>
        <p:nvSpPr>
          <p:cNvPr id="6" name="Textfeld 5">
            <a:extLst>
              <a:ext uri="{FF2B5EF4-FFF2-40B4-BE49-F238E27FC236}">
                <a16:creationId xmlns:a16="http://schemas.microsoft.com/office/drawing/2014/main" id="{3B62AD22-3F05-49EE-81C7-76FA584D5458}"/>
              </a:ext>
            </a:extLst>
          </p:cNvPr>
          <p:cNvSpPr txBox="1"/>
          <p:nvPr/>
        </p:nvSpPr>
        <p:spPr>
          <a:xfrm>
            <a:off x="0" y="2802602"/>
            <a:ext cx="7201647" cy="1015663"/>
          </a:xfrm>
          <a:prstGeom prst="rect">
            <a:avLst/>
          </a:prstGeom>
          <a:noFill/>
        </p:spPr>
        <p:txBody>
          <a:bodyPr wrap="square" rtlCol="0" anchor="t">
            <a:spAutoFit/>
          </a:bodyPr>
          <a:lstStyle/>
          <a:p>
            <a:pPr algn="ctr"/>
            <a:r>
              <a:rPr lang="de-DE" sz="6000" b="1" dirty="0">
                <a:solidFill>
                  <a:srgbClr val="004359"/>
                </a:solidFill>
                <a:latin typeface="Titillium Web" panose="00000500000000000000" pitchFamily="2" charset="0"/>
              </a:rPr>
              <a:t>Herzlich willkommen</a:t>
            </a:r>
          </a:p>
        </p:txBody>
      </p:sp>
      <p:sp>
        <p:nvSpPr>
          <p:cNvPr id="9" name="Rechteck 8">
            <a:extLst>
              <a:ext uri="{FF2B5EF4-FFF2-40B4-BE49-F238E27FC236}">
                <a16:creationId xmlns:a16="http://schemas.microsoft.com/office/drawing/2014/main" id="{09808BEA-BC43-4AD9-89F5-9EB85E636B88}"/>
              </a:ext>
            </a:extLst>
          </p:cNvPr>
          <p:cNvSpPr/>
          <p:nvPr/>
        </p:nvSpPr>
        <p:spPr>
          <a:xfrm>
            <a:off x="0" y="4919477"/>
            <a:ext cx="7201647" cy="850790"/>
          </a:xfrm>
          <a:prstGeom prst="rect">
            <a:avLst/>
          </a:prstGeom>
          <a:solidFill>
            <a:srgbClr val="BACF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a:solidFill>
                  <a:srgbClr val="004359"/>
                </a:solidFill>
                <a:latin typeface="Titillium Web" panose="00000500000000000000" pitchFamily="2" charset="0"/>
              </a:rPr>
              <a:t>		Gleich geht es los!</a:t>
            </a:r>
          </a:p>
        </p:txBody>
      </p:sp>
      <p:pic>
        <p:nvPicPr>
          <p:cNvPr id="17" name="Grafik 16" descr="Ein Bild, das Schild, sitzend, dunkel, Frau enthält.&#10;&#10;Automatisch generierte Beschreibung">
            <a:extLst>
              <a:ext uri="{FF2B5EF4-FFF2-40B4-BE49-F238E27FC236}">
                <a16:creationId xmlns:a16="http://schemas.microsoft.com/office/drawing/2014/main" id="{0576B265-E39A-47FB-BDAD-8C8C36190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0101" y="5829913"/>
            <a:ext cx="3601206" cy="1028087"/>
          </a:xfrm>
          <a:prstGeom prst="rect">
            <a:avLst/>
          </a:prstGeom>
        </p:spPr>
      </p:pic>
      <p:sp>
        <p:nvSpPr>
          <p:cNvPr id="22" name="Gleichschenkliges Dreieck 21">
            <a:extLst>
              <a:ext uri="{FF2B5EF4-FFF2-40B4-BE49-F238E27FC236}">
                <a16:creationId xmlns:a16="http://schemas.microsoft.com/office/drawing/2014/main" id="{1485B3F1-95AD-4012-868B-9A46F6721245}"/>
              </a:ext>
            </a:extLst>
          </p:cNvPr>
          <p:cNvSpPr/>
          <p:nvPr/>
        </p:nvSpPr>
        <p:spPr>
          <a:xfrm rot="5400000">
            <a:off x="-347810" y="5260846"/>
            <a:ext cx="850789" cy="155171"/>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2290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D6EE6312-5FCD-40FA-890C-29F067C87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hteck 1">
            <a:extLst>
              <a:ext uri="{FF2B5EF4-FFF2-40B4-BE49-F238E27FC236}">
                <a16:creationId xmlns:a16="http://schemas.microsoft.com/office/drawing/2014/main" id="{C53891C8-11E8-48B1-AA7F-106A4E11867D}"/>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AB0F6EA8-427B-4658-8D03-A101566A5378}"/>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2</a:t>
            </a:fld>
            <a:endParaRPr lang="de-DE" sz="1400">
              <a:solidFill>
                <a:schemeClr val="bg1"/>
              </a:solidFill>
            </a:endParaRPr>
          </a:p>
        </p:txBody>
      </p:sp>
      <p:sp>
        <p:nvSpPr>
          <p:cNvPr id="12" name="Rechteck 11">
            <a:extLst>
              <a:ext uri="{FF2B5EF4-FFF2-40B4-BE49-F238E27FC236}">
                <a16:creationId xmlns:a16="http://schemas.microsoft.com/office/drawing/2014/main" id="{E9D395D5-6F08-4840-AB01-164A177246DD}"/>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[25.08.2025]</a:t>
            </a:r>
          </a:p>
        </p:txBody>
      </p:sp>
      <p:sp>
        <p:nvSpPr>
          <p:cNvPr id="9" name="Textfeld 8">
            <a:extLst>
              <a:ext uri="{FF2B5EF4-FFF2-40B4-BE49-F238E27FC236}">
                <a16:creationId xmlns:a16="http://schemas.microsoft.com/office/drawing/2014/main" id="{557946A5-268F-44F8-89C4-4A1FC32A7F12}"/>
              </a:ext>
            </a:extLst>
          </p:cNvPr>
          <p:cNvSpPr txBox="1"/>
          <p:nvPr/>
        </p:nvSpPr>
        <p:spPr>
          <a:xfrm>
            <a:off x="517573" y="1000570"/>
            <a:ext cx="11539930" cy="517064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de-DE" sz="2400" b="1" dirty="0">
                <a:solidFill>
                  <a:srgbClr val="004359"/>
                </a:solidFill>
                <a:latin typeface="Titillium Web" panose="00000500000000000000" pitchFamily="2" charset="0"/>
                <a:cs typeface="Calibri"/>
              </a:rPr>
              <a:t>Ihr Tagesplan:</a:t>
            </a:r>
          </a:p>
          <a:p>
            <a:br>
              <a:rPr lang="de-DE" sz="2000" b="1" dirty="0">
                <a:solidFill>
                  <a:srgbClr val="1D4592"/>
                </a:solidFill>
                <a:latin typeface="Titillium Web" panose="00000500000000000000" pitchFamily="2" charset="0"/>
                <a:cs typeface="Calibri"/>
              </a:rPr>
            </a:br>
            <a:r>
              <a:rPr lang="de-DE" sz="2400" b="1" dirty="0">
                <a:solidFill>
                  <a:srgbClr val="004359"/>
                </a:solidFill>
                <a:latin typeface="Titillium Web" panose="00000500000000000000" pitchFamily="2" charset="0"/>
                <a:cs typeface="Calibri"/>
              </a:rPr>
              <a:t>Heute führe ich Sie durch eine sichere Klassifizierung einer Dual-Use-</a:t>
            </a:r>
            <a:r>
              <a:rPr lang="de-DE" sz="2400" b="1" dirty="0" err="1">
                <a:solidFill>
                  <a:srgbClr val="004359"/>
                </a:solidFill>
                <a:latin typeface="Titillium Web" panose="00000500000000000000" pitchFamily="2" charset="0"/>
                <a:cs typeface="Calibri"/>
              </a:rPr>
              <a:t>Listenppsition</a:t>
            </a:r>
            <a:r>
              <a:rPr lang="de-DE" sz="2400" b="1" dirty="0">
                <a:solidFill>
                  <a:srgbClr val="004359"/>
                </a:solidFill>
                <a:latin typeface="Titillium Web" panose="00000500000000000000" pitchFamily="2" charset="0"/>
                <a:cs typeface="Calibri"/>
              </a:rPr>
              <a:t>.</a:t>
            </a:r>
          </a:p>
          <a:p>
            <a:endParaRPr lang="de-DE" sz="2400" b="1" dirty="0">
              <a:solidFill>
                <a:srgbClr val="004359"/>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endParaRPr lang="de-DE" sz="2000" b="1" dirty="0">
              <a:solidFill>
                <a:srgbClr val="1D4592"/>
              </a:solidFill>
              <a:latin typeface="Titillium Web" panose="00000500000000000000" pitchFamily="2" charset="0"/>
              <a:cs typeface="Calibri"/>
            </a:endParaRPr>
          </a:p>
          <a:p>
            <a:pPr>
              <a:lnSpc>
                <a:spcPct val="150000"/>
              </a:lnSpc>
            </a:pPr>
            <a:endParaRPr lang="de-DE" sz="2000" b="1" dirty="0">
              <a:solidFill>
                <a:srgbClr val="1D4592"/>
              </a:solidFill>
              <a:latin typeface="Titillium Web" panose="00000500000000000000" pitchFamily="2" charset="0"/>
              <a:cs typeface="Calibri"/>
            </a:endParaRPr>
          </a:p>
          <a:p>
            <a:pPr marL="342900" indent="-342900">
              <a:buFont typeface="Arial"/>
              <a:buChar char="•"/>
            </a:pPr>
            <a:endParaRPr lang="de-DE" dirty="0">
              <a:solidFill>
                <a:srgbClr val="1D4592"/>
              </a:solidFill>
              <a:latin typeface="Titillium Web" panose="00000500000000000000" pitchFamily="2" charset="0"/>
              <a:cs typeface="Calibri"/>
            </a:endParaRPr>
          </a:p>
          <a:p>
            <a:endParaRPr lang="de-DE" sz="2000" dirty="0">
              <a:solidFill>
                <a:srgbClr val="1D4592"/>
              </a:solidFill>
              <a:latin typeface="Titillium Web" panose="00000500000000000000" pitchFamily="2" charset="0"/>
              <a:cs typeface="Calibri"/>
            </a:endParaRPr>
          </a:p>
          <a:p>
            <a:endParaRPr lang="de-DE" b="1" dirty="0">
              <a:latin typeface="Titillium Web" panose="00000500000000000000" pitchFamily="2" charset="0"/>
              <a:cs typeface="Calibri"/>
            </a:endParaRPr>
          </a:p>
        </p:txBody>
      </p:sp>
      <p:sp>
        <p:nvSpPr>
          <p:cNvPr id="10" name="Rechteck 9">
            <a:extLst>
              <a:ext uri="{FF2B5EF4-FFF2-40B4-BE49-F238E27FC236}">
                <a16:creationId xmlns:a16="http://schemas.microsoft.com/office/drawing/2014/main" id="{848B4432-E2B9-4370-AA06-F699106FE618}"/>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 Dual-Use-Klassifizierung]</a:t>
            </a:r>
          </a:p>
        </p:txBody>
      </p:sp>
      <p:pic>
        <p:nvPicPr>
          <p:cNvPr id="20" name="Grafik 20" descr="Tageskalender">
            <a:extLst>
              <a:ext uri="{FF2B5EF4-FFF2-40B4-BE49-F238E27FC236}">
                <a16:creationId xmlns:a16="http://schemas.microsoft.com/office/drawing/2014/main" id="{3DEDB8D2-3070-42E2-8798-6247468CCC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0151" y="1069010"/>
            <a:ext cx="416768" cy="424544"/>
          </a:xfrm>
          <a:prstGeom prst="rect">
            <a:avLst/>
          </a:prstGeom>
        </p:spPr>
      </p:pic>
      <p:pic>
        <p:nvPicPr>
          <p:cNvPr id="14" name="Grafik 14" descr="Kopf mit Zahnrädern">
            <a:extLst>
              <a:ext uri="{FF2B5EF4-FFF2-40B4-BE49-F238E27FC236}">
                <a16:creationId xmlns:a16="http://schemas.microsoft.com/office/drawing/2014/main" id="{AC69C4C2-B7D7-4082-9A7B-94F1E728B5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168" y="4271774"/>
            <a:ext cx="424544" cy="424544"/>
          </a:xfrm>
          <a:prstGeom prst="rect">
            <a:avLst/>
          </a:prstGeom>
        </p:spPr>
      </p:pic>
      <p:pic>
        <p:nvPicPr>
          <p:cNvPr id="7" name="Grafik 6" descr="Ein Bild, das Schild, sitzend, dunkel, Frau enthält.&#10;&#10;Automatisch generierte Beschreibung">
            <a:extLst>
              <a:ext uri="{FF2B5EF4-FFF2-40B4-BE49-F238E27FC236}">
                <a16:creationId xmlns:a16="http://schemas.microsoft.com/office/drawing/2014/main" id="{5377D0B0-7964-461C-8D77-108F99A4E503}"/>
              </a:ext>
            </a:extLst>
          </p:cNvPr>
          <p:cNvPicPr>
            <a:picLocks noChangeAspect="1"/>
          </p:cNvPicPr>
          <p:nvPr/>
        </p:nvPicPr>
        <p:blipFill rotWithShape="1">
          <a:blip r:embed="rId8">
            <a:extLst>
              <a:ext uri="{28A0092B-C50C-407E-A947-70E740481C1C}">
                <a14:useLocalDpi xmlns:a14="http://schemas.microsoft.com/office/drawing/2010/main" val="0"/>
              </a:ext>
            </a:extLst>
          </a:blip>
          <a:srcRect r="18763"/>
          <a:stretch/>
        </p:blipFill>
        <p:spPr>
          <a:xfrm>
            <a:off x="73774" y="6274501"/>
            <a:ext cx="1382584" cy="485871"/>
          </a:xfrm>
          <a:prstGeom prst="rect">
            <a:avLst/>
          </a:prstGeom>
        </p:spPr>
      </p:pic>
      <p:sp>
        <p:nvSpPr>
          <p:cNvPr id="17" name="Rechteck 16">
            <a:extLst>
              <a:ext uri="{FF2B5EF4-FFF2-40B4-BE49-F238E27FC236}">
                <a16:creationId xmlns:a16="http://schemas.microsoft.com/office/drawing/2014/main" id="{E5A6BC81-3003-4F6B-8575-7B003EFD6714}"/>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7" name="Gleichschenkliges Dreieck 26">
            <a:extLst>
              <a:ext uri="{FF2B5EF4-FFF2-40B4-BE49-F238E27FC236}">
                <a16:creationId xmlns:a16="http://schemas.microsoft.com/office/drawing/2014/main" id="{4534E722-18EF-42E5-ABC2-E904FD5D899A}"/>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5364D0A0-8FB3-4567-9DC0-91D2183B25F1}"/>
              </a:ext>
            </a:extLst>
          </p:cNvPr>
          <p:cNvSpPr txBox="1"/>
          <p:nvPr/>
        </p:nvSpPr>
        <p:spPr>
          <a:xfrm>
            <a:off x="557981" y="4271773"/>
            <a:ext cx="6381662" cy="461665"/>
          </a:xfrm>
          <a:prstGeom prst="rect">
            <a:avLst/>
          </a:prstGeom>
          <a:noFill/>
        </p:spPr>
        <p:txBody>
          <a:bodyPr wrap="square" rtlCol="0">
            <a:spAutoFit/>
          </a:bodyPr>
          <a:lstStyle/>
          <a:p>
            <a:r>
              <a:rPr lang="de-DE" sz="2400" b="1" dirty="0">
                <a:solidFill>
                  <a:srgbClr val="004359"/>
                </a:solidFill>
                <a:latin typeface="Titillium Web" panose="00000500000000000000" pitchFamily="2" charset="0"/>
                <a:cs typeface="Calibri"/>
              </a:rPr>
              <a:t>Ihre</a:t>
            </a:r>
            <a:r>
              <a:rPr lang="de-DE" sz="2400" dirty="0">
                <a:solidFill>
                  <a:srgbClr val="004359"/>
                </a:solidFill>
                <a:latin typeface="Titillium Web" panose="00000500000000000000" pitchFamily="2" charset="0"/>
              </a:rPr>
              <a:t> </a:t>
            </a:r>
            <a:r>
              <a:rPr lang="de-DE" sz="2400" b="1" dirty="0">
                <a:solidFill>
                  <a:srgbClr val="004359"/>
                </a:solidFill>
                <a:latin typeface="Titillium Web" panose="00000500000000000000" pitchFamily="2" charset="0"/>
                <a:cs typeface="Calibri"/>
              </a:rPr>
              <a:t>Experten: Julianna Straib-Lorenz</a:t>
            </a:r>
          </a:p>
        </p:txBody>
      </p:sp>
      <p:sp>
        <p:nvSpPr>
          <p:cNvPr id="29" name="Gleichschenkliges Dreieck 28">
            <a:extLst>
              <a:ext uri="{FF2B5EF4-FFF2-40B4-BE49-F238E27FC236}">
                <a16:creationId xmlns:a16="http://schemas.microsoft.com/office/drawing/2014/main" id="{DA6E052B-0139-40D5-AC79-E0228DA14395}"/>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Gleichschenkliges Dreieck 30">
            <a:extLst>
              <a:ext uri="{FF2B5EF4-FFF2-40B4-BE49-F238E27FC236}">
                <a16:creationId xmlns:a16="http://schemas.microsoft.com/office/drawing/2014/main" id="{065803FB-F328-4AEC-A825-D149343F69A7}"/>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7166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D6EE6312-5FCD-40FA-890C-29F067C87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D79F96AE-B146-468F-91FF-3B48B3CDAD95}"/>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AB0F6EA8-427B-4658-8D03-A101566A5378}"/>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3</a:t>
            </a:fld>
            <a:endParaRPr lang="de-DE" sz="1400">
              <a:solidFill>
                <a:schemeClr val="bg1"/>
              </a:solidFill>
            </a:endParaRPr>
          </a:p>
        </p:txBody>
      </p:sp>
      <p:sp>
        <p:nvSpPr>
          <p:cNvPr id="24" name="Textfeld 23">
            <a:extLst>
              <a:ext uri="{FF2B5EF4-FFF2-40B4-BE49-F238E27FC236}">
                <a16:creationId xmlns:a16="http://schemas.microsoft.com/office/drawing/2014/main" id="{7E38975A-3CDF-4AA3-80A7-0468977F864F}"/>
              </a:ext>
            </a:extLst>
          </p:cNvPr>
          <p:cNvSpPr txBox="1"/>
          <p:nvPr/>
        </p:nvSpPr>
        <p:spPr>
          <a:xfrm>
            <a:off x="557981" y="1036432"/>
            <a:ext cx="11539930" cy="342786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de-DE" sz="2000" b="1" dirty="0">
                <a:solidFill>
                  <a:srgbClr val="004359"/>
                </a:solidFill>
                <a:latin typeface="Titillium Web" panose="00000500000000000000" pitchFamily="2" charset="0"/>
                <a:cs typeface="Calibri"/>
              </a:rPr>
              <a:t>Inhalt des Vortrags:</a:t>
            </a:r>
          </a:p>
          <a:p>
            <a:pPr>
              <a:lnSpc>
                <a:spcPct val="150000"/>
              </a:lnSpc>
            </a:pPr>
            <a:r>
              <a:rPr lang="de-DE" b="1" dirty="0">
                <a:solidFill>
                  <a:srgbClr val="004359"/>
                </a:solidFill>
                <a:latin typeface="Titillium Web" panose="00000500000000000000" pitchFamily="2" charset="0"/>
                <a:cs typeface="Calibri"/>
              </a:rPr>
              <a:t>Grundlagen der Dual-Use-Klassifizierung</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Definition „Dual-Use“ nach EU-Dual-Use-Verordnung und nationalem Recht</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Abgrenzung zu militärischen Gütern</a:t>
            </a:r>
          </a:p>
          <a:p>
            <a:pPr>
              <a:lnSpc>
                <a:spcPct val="150000"/>
              </a:lnSpc>
            </a:pPr>
            <a:r>
              <a:rPr lang="de-DE" b="1" dirty="0">
                <a:solidFill>
                  <a:srgbClr val="004359"/>
                </a:solidFill>
                <a:latin typeface="Titillium Web" panose="00000500000000000000" pitchFamily="2" charset="0"/>
                <a:cs typeface="Calibri"/>
              </a:rPr>
              <a:t>Vorgehensweise bei der Klassifizierung</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Schritt-für-Schritt-Ansatz zur Feststellung einer Listenposition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Nutzung der Güterlisten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Technische Parameter und Schlüsselkriterien</a:t>
            </a:r>
          </a:p>
        </p:txBody>
      </p:sp>
      <p:pic>
        <p:nvPicPr>
          <p:cNvPr id="8" name="Grafik 7" descr="Bücher">
            <a:extLst>
              <a:ext uri="{FF2B5EF4-FFF2-40B4-BE49-F238E27FC236}">
                <a16:creationId xmlns:a16="http://schemas.microsoft.com/office/drawing/2014/main" id="{7C362C6D-4C18-4A5A-AE1F-7339659F21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421" y="1162879"/>
            <a:ext cx="387922" cy="387922"/>
          </a:xfrm>
          <a:prstGeom prst="rect">
            <a:avLst/>
          </a:prstGeom>
        </p:spPr>
      </p:pic>
      <p:sp>
        <p:nvSpPr>
          <p:cNvPr id="13" name="Rechteck 12">
            <a:extLst>
              <a:ext uri="{FF2B5EF4-FFF2-40B4-BE49-F238E27FC236}">
                <a16:creationId xmlns:a16="http://schemas.microsoft.com/office/drawing/2014/main" id="{030F4DD7-52FA-410E-AD53-BE5DABC14AFF}"/>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7E6F9C16-80AF-4F80-8E86-B3467376EF44}"/>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37D22B76-231F-4E5B-BF2E-5083C6D243EC}"/>
              </a:ext>
            </a:extLst>
          </p:cNvPr>
          <p:cNvPicPr>
            <a:picLocks noChangeAspect="1"/>
          </p:cNvPicPr>
          <p:nvPr/>
        </p:nvPicPr>
        <p:blipFill rotWithShape="1">
          <a:blip r:embed="rId6">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054832E9-1291-4780-AA04-D7CF86445079}"/>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D0777265-C32B-4115-9439-66BC1CA91021}"/>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2C8EA424-4213-4948-B20D-CE1D36D44664}"/>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EA8C08F7-A907-4282-91D6-CE1DF2C8476C}"/>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33728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B3BB-C660-A428-2E83-2AEE1EECB5C8}"/>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AE276804-687C-BEC8-BCEA-EA286AE33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4A9F1ECD-E64C-0BE8-053E-B5761CF322BE}"/>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ABD6B3ED-2A1F-DE7E-4211-CD007C2D99E1}"/>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4</a:t>
            </a:fld>
            <a:endParaRPr lang="de-DE" sz="1400">
              <a:solidFill>
                <a:schemeClr val="bg1"/>
              </a:solidFill>
            </a:endParaRPr>
          </a:p>
        </p:txBody>
      </p:sp>
      <p:sp>
        <p:nvSpPr>
          <p:cNvPr id="24" name="Textfeld 23">
            <a:extLst>
              <a:ext uri="{FF2B5EF4-FFF2-40B4-BE49-F238E27FC236}">
                <a16:creationId xmlns:a16="http://schemas.microsoft.com/office/drawing/2014/main" id="{CB8E3A33-3326-AD80-A5B9-2081A39F7D54}"/>
              </a:ext>
            </a:extLst>
          </p:cNvPr>
          <p:cNvSpPr txBox="1"/>
          <p:nvPr/>
        </p:nvSpPr>
        <p:spPr>
          <a:xfrm>
            <a:off x="557981" y="1036432"/>
            <a:ext cx="11539930" cy="508985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de-DE" sz="2000" b="1" dirty="0">
                <a:solidFill>
                  <a:srgbClr val="004359"/>
                </a:solidFill>
                <a:latin typeface="Titillium Web" panose="00000500000000000000" pitchFamily="2" charset="0"/>
                <a:cs typeface="Calibri"/>
              </a:rPr>
              <a:t>Inhalt des Vortrags:</a:t>
            </a:r>
          </a:p>
          <a:p>
            <a:pPr>
              <a:lnSpc>
                <a:spcPct val="150000"/>
              </a:lnSpc>
            </a:pPr>
            <a:r>
              <a:rPr lang="de-DE" b="1" dirty="0">
                <a:solidFill>
                  <a:srgbClr val="004359"/>
                </a:solidFill>
                <a:latin typeface="Titillium Web" panose="00000500000000000000" pitchFamily="2" charset="0"/>
                <a:cs typeface="Calibri"/>
              </a:rPr>
              <a:t>Hilfsmittel &amp; Ressourcen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Nationale und EU-Datenbanken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Technische Dokumente und interne Entwicklungsunterlagen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BAFA-Merkblätter und Tools</a:t>
            </a:r>
          </a:p>
          <a:p>
            <a:pPr>
              <a:lnSpc>
                <a:spcPct val="150000"/>
              </a:lnSpc>
            </a:pPr>
            <a:r>
              <a:rPr lang="de-DE" b="1" dirty="0">
                <a:solidFill>
                  <a:srgbClr val="004359"/>
                </a:solidFill>
                <a:latin typeface="Titillium Web" panose="00000500000000000000" pitchFamily="2" charset="0"/>
                <a:cs typeface="Calibri"/>
              </a:rPr>
              <a:t>Praxisbeispiele &amp; Fallstudien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Beispiele aus Maschinenbau, Elektronik, Software</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Grenzfälle</a:t>
            </a:r>
          </a:p>
          <a:p>
            <a:pPr>
              <a:lnSpc>
                <a:spcPct val="150000"/>
              </a:lnSpc>
            </a:pPr>
            <a:r>
              <a:rPr lang="de-DE" b="1" dirty="0">
                <a:solidFill>
                  <a:srgbClr val="004359"/>
                </a:solidFill>
                <a:latin typeface="Titillium Web" panose="00000500000000000000" pitchFamily="2" charset="0"/>
                <a:cs typeface="Calibri"/>
              </a:rPr>
              <a:t>Dokumentation &amp; Compliance-Absicherung</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Anforderungen an die interne Dokumentation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Nachweisführung bei Behördenprüfungen</a:t>
            </a: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pic>
        <p:nvPicPr>
          <p:cNvPr id="8" name="Grafik 7" descr="Bücher">
            <a:extLst>
              <a:ext uri="{FF2B5EF4-FFF2-40B4-BE49-F238E27FC236}">
                <a16:creationId xmlns:a16="http://schemas.microsoft.com/office/drawing/2014/main" id="{C62822A5-F136-B7C9-4634-9D1CC0244A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421" y="1162879"/>
            <a:ext cx="387922" cy="387922"/>
          </a:xfrm>
          <a:prstGeom prst="rect">
            <a:avLst/>
          </a:prstGeom>
        </p:spPr>
      </p:pic>
      <p:sp>
        <p:nvSpPr>
          <p:cNvPr id="13" name="Rechteck 12">
            <a:extLst>
              <a:ext uri="{FF2B5EF4-FFF2-40B4-BE49-F238E27FC236}">
                <a16:creationId xmlns:a16="http://schemas.microsoft.com/office/drawing/2014/main" id="{72ABDFB6-B595-61D5-FF1E-3275EBDA9337}"/>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7FEE4522-5825-38B1-C252-84C6EB873004}"/>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0AD4808F-5EC8-2034-89C0-6E4E5F06F9C0}"/>
              </a:ext>
            </a:extLst>
          </p:cNvPr>
          <p:cNvPicPr>
            <a:picLocks noChangeAspect="1"/>
          </p:cNvPicPr>
          <p:nvPr/>
        </p:nvPicPr>
        <p:blipFill rotWithShape="1">
          <a:blip r:embed="rId6">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4F8982DA-4375-A959-FBF0-B0384D16E8B3}"/>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BAE2D0FC-8CDA-F4E7-F342-5B490AB6AC2E}"/>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0B89D668-E9AC-3A26-50F8-D4D566DD79F1}"/>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31196525-4EA3-89A8-EB9B-4F913306759D}"/>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85403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BB5AA-03ED-E435-D125-BD27D063E4D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D4D5C060-C619-F27E-FAB3-B864CC3EB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8D88A4E3-BBF3-157A-138E-C07118D88474}"/>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AC7EE27F-5A4A-C648-A75B-8B262CF82F54}"/>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5</a:t>
            </a:fld>
            <a:endParaRPr lang="de-DE" sz="1400">
              <a:solidFill>
                <a:schemeClr val="bg1"/>
              </a:solidFill>
            </a:endParaRPr>
          </a:p>
        </p:txBody>
      </p:sp>
      <p:sp>
        <p:nvSpPr>
          <p:cNvPr id="24" name="Textfeld 23">
            <a:extLst>
              <a:ext uri="{FF2B5EF4-FFF2-40B4-BE49-F238E27FC236}">
                <a16:creationId xmlns:a16="http://schemas.microsoft.com/office/drawing/2014/main" id="{FFDF1C71-E8B0-1A45-9121-0AAC4E79CDED}"/>
              </a:ext>
            </a:extLst>
          </p:cNvPr>
          <p:cNvSpPr txBox="1"/>
          <p:nvPr/>
        </p:nvSpPr>
        <p:spPr>
          <a:xfrm>
            <a:off x="557981" y="1036432"/>
            <a:ext cx="11539930" cy="476669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de-DE" sz="2400" b="1" dirty="0">
                <a:solidFill>
                  <a:srgbClr val="004359"/>
                </a:solidFill>
                <a:latin typeface="Titillium Web" panose="00000500000000000000" pitchFamily="2" charset="0"/>
                <a:cs typeface="Calibri"/>
              </a:rPr>
              <a:t>Grundlagen der Dual-Use-Klassifizierung</a:t>
            </a:r>
          </a:p>
          <a:p>
            <a:pPr>
              <a:lnSpc>
                <a:spcPct val="150000"/>
              </a:lnSpc>
            </a:pPr>
            <a:r>
              <a:rPr lang="de-DE" b="1" dirty="0">
                <a:solidFill>
                  <a:srgbClr val="004359"/>
                </a:solidFill>
                <a:latin typeface="Titillium Web" panose="00000500000000000000" pitchFamily="2" charset="0"/>
                <a:cs typeface="Calibri"/>
              </a:rPr>
              <a:t>Güter mit doppeltem Verwendungszweck (zivil &amp; militärisch)</a:t>
            </a:r>
          </a:p>
          <a:p>
            <a:pPr>
              <a:lnSpc>
                <a:spcPct val="150000"/>
              </a:lnSpc>
            </a:pPr>
            <a:r>
              <a:rPr lang="de-DE" dirty="0">
                <a:solidFill>
                  <a:srgbClr val="004359"/>
                </a:solidFill>
                <a:latin typeface="Titillium Web" panose="00000500000000000000" pitchFamily="2" charset="0"/>
                <a:cs typeface="Calibri"/>
              </a:rPr>
              <a:t>→ Gemeint sind Produkte, die im zivilen Alltag eingesetzt werden können, aber auch militärisch oder sicherheitsrelevant nutzbar sind.</a:t>
            </a:r>
          </a:p>
          <a:p>
            <a:pPr>
              <a:lnSpc>
                <a:spcPct val="150000"/>
              </a:lnSpc>
            </a:pPr>
            <a:r>
              <a:rPr lang="de-DE" dirty="0">
                <a:solidFill>
                  <a:srgbClr val="004359"/>
                </a:solidFill>
                <a:latin typeface="Titillium Web" panose="00000500000000000000" pitchFamily="2" charset="0"/>
                <a:cs typeface="Calibri"/>
              </a:rPr>
              <a:t>Rechtsgrundlage: EU-Dual-Use-Verordnung (VO (EU) 2021/821)</a:t>
            </a:r>
          </a:p>
          <a:p>
            <a:pPr>
              <a:lnSpc>
                <a:spcPct val="150000"/>
              </a:lnSpc>
            </a:pPr>
            <a:r>
              <a:rPr lang="de-DE" dirty="0">
                <a:solidFill>
                  <a:srgbClr val="004359"/>
                </a:solidFill>
                <a:latin typeface="Titillium Web" panose="00000500000000000000" pitchFamily="2" charset="0"/>
                <a:cs typeface="Calibri"/>
              </a:rPr>
              <a:t>→ Diese Verordnung legt fest, welche Güter exportkontrollpflichtig sind und wie deren Klassifizierung zu erfolgen hat.</a:t>
            </a:r>
          </a:p>
          <a:p>
            <a:pPr>
              <a:lnSpc>
                <a:spcPct val="150000"/>
              </a:lnSpc>
            </a:pPr>
            <a:r>
              <a:rPr lang="de-DE" dirty="0">
                <a:solidFill>
                  <a:srgbClr val="004359"/>
                </a:solidFill>
                <a:latin typeface="Titillium Web" panose="00000500000000000000" pitchFamily="2" charset="0"/>
                <a:cs typeface="Calibri"/>
              </a:rPr>
              <a:t>Nationale Regelungen: AWG &amp; AWV</a:t>
            </a:r>
          </a:p>
          <a:p>
            <a:pPr>
              <a:lnSpc>
                <a:spcPct val="150000"/>
              </a:lnSpc>
            </a:pPr>
            <a:r>
              <a:rPr lang="de-DE" dirty="0">
                <a:solidFill>
                  <a:srgbClr val="004359"/>
                </a:solidFill>
                <a:latin typeface="Titillium Web" panose="00000500000000000000" pitchFamily="2" charset="0"/>
                <a:cs typeface="Calibri"/>
              </a:rPr>
              <a:t>	=&gt; hier finden Sie den Link zu den wichtigsten gesetzlichen Grundlagen: </a:t>
            </a:r>
            <a:r>
              <a:rPr lang="de-DE" u="sng" dirty="0">
                <a:hlinkClick r:id="rId4"/>
              </a:rPr>
              <a:t>https://bit.ly/3x2ZKoK</a:t>
            </a:r>
            <a:r>
              <a:rPr lang="de-DE" dirty="0"/>
              <a:t>  </a:t>
            </a:r>
            <a:endParaRPr lang="de-DE" dirty="0">
              <a:solidFill>
                <a:srgbClr val="004359"/>
              </a:solidFill>
              <a:latin typeface="Titillium Web" panose="00000500000000000000" pitchFamily="2" charset="0"/>
              <a:cs typeface="Calibri"/>
            </a:endParaRPr>
          </a:p>
          <a:p>
            <a:pPr>
              <a:lnSpc>
                <a:spcPct val="150000"/>
              </a:lnSpc>
            </a:pPr>
            <a:r>
              <a:rPr lang="de-DE" dirty="0">
                <a:solidFill>
                  <a:srgbClr val="004359"/>
                </a:solidFill>
                <a:latin typeface="Titillium Web" panose="00000500000000000000" pitchFamily="2" charset="0"/>
                <a:cs typeface="Calibri"/>
              </a:rPr>
              <a:t>→ Ergänzend zur EU-Verordnung regeln das Außenwirtschaftsgesetz und die -verordnung nationale Besonderheiten und Verfahren.</a:t>
            </a: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56CE5F41-774B-C94A-DC75-113163984E05}"/>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A553ABE4-46CE-2760-8C85-CCDBB9086BDC}"/>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82A66240-F093-DFB8-918A-6A480E8C6F3B}"/>
              </a:ext>
            </a:extLst>
          </p:cNvPr>
          <p:cNvPicPr>
            <a:picLocks noChangeAspect="1"/>
          </p:cNvPicPr>
          <p:nvPr/>
        </p:nvPicPr>
        <p:blipFill rotWithShape="1">
          <a:blip r:embed="rId5">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BDA484E0-A772-8B3C-0408-8B2B79163CA3}"/>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B7EEF08E-30A7-AA9C-81DC-03809B2CF5F5}"/>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0AE2485F-5163-0F41-95E8-7B8F472C1040}"/>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084388EA-34C1-85DE-BE4F-1040591DE946}"/>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08077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CACE-06B1-91F3-E99E-65E2A47732F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0FE1FE52-5ADD-255C-21F4-C94B9061E0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7C1B7280-DC35-586D-7C18-E0276832D3DE}"/>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B6F9E3F9-F0C6-DD47-FE0E-1A93E1EE19DE}"/>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6</a:t>
            </a:fld>
            <a:endParaRPr lang="de-DE" sz="1400">
              <a:solidFill>
                <a:schemeClr val="bg1"/>
              </a:solidFill>
            </a:endParaRPr>
          </a:p>
        </p:txBody>
      </p:sp>
      <p:sp>
        <p:nvSpPr>
          <p:cNvPr id="24" name="Textfeld 23">
            <a:extLst>
              <a:ext uri="{FF2B5EF4-FFF2-40B4-BE49-F238E27FC236}">
                <a16:creationId xmlns:a16="http://schemas.microsoft.com/office/drawing/2014/main" id="{7A01DCE6-C239-8723-7709-446DCEBCC367}"/>
              </a:ext>
            </a:extLst>
          </p:cNvPr>
          <p:cNvSpPr txBox="1"/>
          <p:nvPr/>
        </p:nvSpPr>
        <p:spPr>
          <a:xfrm>
            <a:off x="557981" y="1036432"/>
            <a:ext cx="11539930" cy="490518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de-DE" sz="2400" b="1" dirty="0">
                <a:solidFill>
                  <a:srgbClr val="004359"/>
                </a:solidFill>
                <a:latin typeface="Titillium Web" panose="00000500000000000000" pitchFamily="2" charset="0"/>
                <a:cs typeface="Calibri"/>
              </a:rPr>
              <a:t>Definition „Dual-Use“</a:t>
            </a:r>
          </a:p>
          <a:p>
            <a:pPr>
              <a:lnSpc>
                <a:spcPct val="150000"/>
              </a:lnSpc>
            </a:pPr>
            <a:r>
              <a:rPr lang="de-DE" sz="2400" b="1" dirty="0">
                <a:solidFill>
                  <a:srgbClr val="004359"/>
                </a:solidFill>
                <a:latin typeface="Titillium Web" panose="00000500000000000000" pitchFamily="2" charset="0"/>
                <a:cs typeface="Calibri"/>
              </a:rPr>
              <a:t>Artikel 2 Nr. 1 VO (EU) 2021/821</a:t>
            </a:r>
          </a:p>
          <a:p>
            <a:pPr>
              <a:lnSpc>
                <a:spcPct val="150000"/>
              </a:lnSpc>
            </a:pPr>
            <a:r>
              <a:rPr lang="de-DE" dirty="0">
                <a:solidFill>
                  <a:srgbClr val="004359"/>
                </a:solidFill>
                <a:latin typeface="Titillium Web" panose="00000500000000000000" pitchFamily="2" charset="0"/>
                <a:cs typeface="Calibri"/>
              </a:rPr>
              <a:t>→ Die offizielle Definition beschreibt Dual-Use-Güter als solche mit zivilem Ursprung, aber möglichem militärischem Verwendungszweck.</a:t>
            </a:r>
          </a:p>
          <a:p>
            <a:pPr>
              <a:lnSpc>
                <a:spcPct val="150000"/>
              </a:lnSpc>
            </a:pPr>
            <a:r>
              <a:rPr lang="de-DE" dirty="0">
                <a:solidFill>
                  <a:srgbClr val="004359"/>
                </a:solidFill>
                <a:latin typeface="Titillium Web" panose="00000500000000000000" pitchFamily="2" charset="0"/>
                <a:cs typeface="Calibri"/>
              </a:rPr>
              <a:t>Produkte, Software, Technologien mit möglichem militärischem Einsatz</a:t>
            </a:r>
          </a:p>
          <a:p>
            <a:pPr>
              <a:lnSpc>
                <a:spcPct val="150000"/>
              </a:lnSpc>
            </a:pPr>
            <a:r>
              <a:rPr lang="de-DE" dirty="0">
                <a:solidFill>
                  <a:srgbClr val="004359"/>
                </a:solidFill>
                <a:latin typeface="Titillium Web" panose="00000500000000000000" pitchFamily="2" charset="0"/>
                <a:cs typeface="Calibri"/>
              </a:rPr>
              <a:t>→ Darunter fallen z. B. industrielle Komponenten, Software oder Technologien, die sicherheitsrelevante Anwendungen unterstützen können.</a:t>
            </a:r>
          </a:p>
          <a:p>
            <a:pPr>
              <a:lnSpc>
                <a:spcPct val="150000"/>
              </a:lnSpc>
            </a:pPr>
            <a:r>
              <a:rPr lang="de-DE" dirty="0">
                <a:solidFill>
                  <a:srgbClr val="004359"/>
                </a:solidFill>
                <a:latin typeface="Titillium Web" panose="00000500000000000000" pitchFamily="2" charset="0"/>
                <a:cs typeface="Calibri"/>
              </a:rPr>
              <a:t>Beispiel: Hochpräzise Maschinen, Verschlüsselungstechnologie, Sensorik</a:t>
            </a:r>
          </a:p>
          <a:p>
            <a:pPr>
              <a:lnSpc>
                <a:spcPct val="150000"/>
              </a:lnSpc>
            </a:pPr>
            <a:r>
              <a:rPr lang="de-DE" dirty="0">
                <a:solidFill>
                  <a:srgbClr val="004359"/>
                </a:solidFill>
                <a:latin typeface="Titillium Web" panose="00000500000000000000" pitchFamily="2" charset="0"/>
                <a:cs typeface="Calibri"/>
              </a:rPr>
              <a:t>→ Diese Produkte sind im Alltag üblich, können aber zur Herstellung oder Steuerung von Waffensystemen verwendet werden.</a:t>
            </a: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DB799074-E918-3CD1-5388-F93F881E838F}"/>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23C0CD78-59FD-6174-36B9-1A4E7BF99519}"/>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BB816EDA-8EF1-41EF-9FA4-A4CC7E5CF3CB}"/>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06945EFA-094A-4B7E-0A36-AAB5F8469B09}"/>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95A65E9B-FF56-26C6-6615-37773DA46C2D}"/>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78DA86AC-996F-8AC8-64B8-F2A67C5C231B}"/>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FA3E53C5-756D-03FD-04EC-A985D19AF6AE}"/>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75126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07566AED-D4BB-72E2-23D2-9C47E34E939F}"/>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4F4F836E-0D1A-7190-482F-F6CA224602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1C5F4EC2-0110-D05B-B326-79A4B69825CE}"/>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490669B1-C029-8A1A-DF6C-E2A00E3B8B72}"/>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7</a:t>
            </a:fld>
            <a:endParaRPr lang="de-DE" sz="1400">
              <a:solidFill>
                <a:schemeClr val="bg1"/>
              </a:solidFill>
            </a:endParaRPr>
          </a:p>
        </p:txBody>
      </p:sp>
      <p:sp>
        <p:nvSpPr>
          <p:cNvPr id="24" name="Textfeld 23">
            <a:extLst>
              <a:ext uri="{FF2B5EF4-FFF2-40B4-BE49-F238E27FC236}">
                <a16:creationId xmlns:a16="http://schemas.microsoft.com/office/drawing/2014/main" id="{C71209B4-BFFF-2554-2D95-E33FD047D8E7}"/>
              </a:ext>
            </a:extLst>
          </p:cNvPr>
          <p:cNvSpPr txBox="1"/>
          <p:nvPr/>
        </p:nvSpPr>
        <p:spPr>
          <a:xfrm>
            <a:off x="557981" y="1036432"/>
            <a:ext cx="11539930" cy="350865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Abgrenzung zu militärischen Gütern</a:t>
            </a:r>
          </a:p>
          <a:p>
            <a:endParaRPr lang="de-DE" dirty="0">
              <a:solidFill>
                <a:srgbClr val="004359"/>
              </a:solidFill>
              <a:latin typeface="Titillium Web" panose="00000500000000000000" pitchFamily="2" charset="0"/>
              <a:cs typeface="Calibri"/>
            </a:endParaRPr>
          </a:p>
          <a:p>
            <a:r>
              <a:rPr lang="de-DE" b="1" dirty="0">
                <a:solidFill>
                  <a:srgbClr val="004359"/>
                </a:solidFill>
                <a:latin typeface="Titillium Web" panose="00000500000000000000" pitchFamily="2" charset="0"/>
                <a:cs typeface="Calibri"/>
              </a:rPr>
              <a:t>Militärgüter = ausschließlich für militärischen Zweck</a:t>
            </a:r>
          </a:p>
          <a:p>
            <a:endParaRPr lang="de-DE"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Diese Güter wurden speziell für militärische Anwendungen entwickelt, z. B. Waffen, Panzer oder Raketentechnik.</a:t>
            </a:r>
          </a:p>
          <a:p>
            <a:r>
              <a:rPr lang="de-DE" dirty="0">
                <a:solidFill>
                  <a:srgbClr val="004359"/>
                </a:solidFill>
                <a:latin typeface="Titillium Web" panose="00000500000000000000" pitchFamily="2" charset="0"/>
                <a:cs typeface="Calibri"/>
              </a:rPr>
              <a:t>Rechtsgrundlagen: Kriegswaffenkontrollgesetz, Ausfuhrliste Teil I Abschnitt A</a:t>
            </a:r>
          </a:p>
          <a:p>
            <a:endParaRPr lang="de-DE"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Militärgüter unterliegen strengeren Genehmigungspflichten und einer anderen rechtlichen Behandlung als Dual-Use-Güter.</a:t>
            </a:r>
          </a:p>
          <a:p>
            <a:endParaRPr lang="de-DE"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Dual-Use ≠ Kriegswaffen, aber ggf. genehmigungspflichtig</a:t>
            </a:r>
          </a:p>
          <a:p>
            <a:r>
              <a:rPr lang="de-DE" dirty="0">
                <a:solidFill>
                  <a:srgbClr val="004359"/>
                </a:solidFill>
                <a:latin typeface="Titillium Web" panose="00000500000000000000" pitchFamily="2" charset="0"/>
                <a:cs typeface="Calibri"/>
              </a:rPr>
              <a:t>→ Auch wenn Dual-Use-Güter zivil nutzbar sind, kann ihr Export kontrolliert oder sogar genehmigungspflichtig sein.</a:t>
            </a:r>
          </a:p>
        </p:txBody>
      </p:sp>
      <p:sp>
        <p:nvSpPr>
          <p:cNvPr id="13" name="Rechteck 12">
            <a:extLst>
              <a:ext uri="{FF2B5EF4-FFF2-40B4-BE49-F238E27FC236}">
                <a16:creationId xmlns:a16="http://schemas.microsoft.com/office/drawing/2014/main" id="{88B4E291-CEEB-953D-C01C-94BE1BEB88E7}"/>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65BA2CE4-4D11-6C75-481F-ED15F2D4E7D3}"/>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3048FB12-97EF-7476-4BEF-16ED84A1E31D}"/>
              </a:ext>
            </a:extLst>
          </p:cNvPr>
          <p:cNvPicPr>
            <a:picLocks noChangeAspect="1"/>
          </p:cNvPicPr>
          <p:nvPr/>
        </p:nvPicPr>
        <p:blipFill rotWithShape="1">
          <a:blip r:embed="rId5">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957E2D75-2D74-B622-319D-47754ED2CDEB}"/>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019462BF-D025-7E43-EA0D-67927E83F47E}"/>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EB801C7A-D697-AC70-7396-9A4CAF1AA4F2}"/>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13F61A96-E8FC-A002-0621-DDF365DDED69}"/>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7961068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5487293-F0E4-2E5C-AA1A-C2E1DE166640}"/>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10AE0E5-2240-BCAC-AEAA-DE2EFAFC2C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C1EA8BCD-D371-6E1C-E905-2DCBB9663061}"/>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F955A97E-FF6B-0412-C193-B0373B6833C1}"/>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8</a:t>
            </a:fld>
            <a:endParaRPr lang="de-DE" sz="1400">
              <a:solidFill>
                <a:schemeClr val="bg1"/>
              </a:solidFill>
            </a:endParaRPr>
          </a:p>
        </p:txBody>
      </p:sp>
      <p:sp>
        <p:nvSpPr>
          <p:cNvPr id="24" name="Textfeld 23">
            <a:extLst>
              <a:ext uri="{FF2B5EF4-FFF2-40B4-BE49-F238E27FC236}">
                <a16:creationId xmlns:a16="http://schemas.microsoft.com/office/drawing/2014/main" id="{4CBAD726-D330-1C60-7B8C-BA236E54A439}"/>
              </a:ext>
            </a:extLst>
          </p:cNvPr>
          <p:cNvSpPr txBox="1"/>
          <p:nvPr/>
        </p:nvSpPr>
        <p:spPr>
          <a:xfrm>
            <a:off x="557981" y="1036432"/>
            <a:ext cx="11539930" cy="433965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Abgrenzung zu militärischen Gütern</a:t>
            </a:r>
          </a:p>
          <a:p>
            <a:endParaRPr lang="de-DE" dirty="0">
              <a:solidFill>
                <a:srgbClr val="004359"/>
              </a:solidFill>
              <a:latin typeface="Titillium Web" panose="00000500000000000000" pitchFamily="2" charset="0"/>
              <a:cs typeface="Calibri"/>
            </a:endParaRPr>
          </a:p>
          <a:p>
            <a:r>
              <a:rPr lang="de-DE" b="1" dirty="0">
                <a:solidFill>
                  <a:srgbClr val="004359"/>
                </a:solidFill>
                <a:latin typeface="Titillium Web" panose="00000500000000000000" pitchFamily="2" charset="0"/>
                <a:cs typeface="Calibri"/>
              </a:rPr>
              <a:t>Militärgüter und Definitionen in den Güterlisten</a:t>
            </a:r>
          </a:p>
          <a:p>
            <a:endParaRPr lang="de-DE" b="1"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a:t>
            </a:r>
            <a:r>
              <a:rPr lang="de-DE" b="1" dirty="0">
                <a:solidFill>
                  <a:srgbClr val="004359"/>
                </a:solidFill>
                <a:latin typeface="Titillium Web" panose="00000500000000000000" pitchFamily="2" charset="0"/>
                <a:cs typeface="Calibri"/>
              </a:rPr>
              <a:t>geeignet</a:t>
            </a:r>
            <a:r>
              <a:rPr lang="de-DE" dirty="0">
                <a:solidFill>
                  <a:srgbClr val="004359"/>
                </a:solidFill>
                <a:latin typeface="Titillium Web" panose="00000500000000000000" pitchFamily="2" charset="0"/>
                <a:cs typeface="Calibri"/>
              </a:rPr>
              <a:t>" verdeutlicht, ein Produkt könne ohne Modifikation neben der regulären zivilen Nutzung auch für militärische Zwecke Verwendung finden. </a:t>
            </a:r>
          </a:p>
          <a:p>
            <a:r>
              <a:rPr lang="de-DE" dirty="0">
                <a:solidFill>
                  <a:srgbClr val="004359"/>
                </a:solidFill>
                <a:latin typeface="Titillium Web" panose="00000500000000000000" pitchFamily="2" charset="0"/>
                <a:cs typeface="Calibri"/>
              </a:rPr>
              <a:t>- "</a:t>
            </a:r>
            <a:r>
              <a:rPr lang="de-DE" b="1" dirty="0">
                <a:solidFill>
                  <a:srgbClr val="004359"/>
                </a:solidFill>
                <a:latin typeface="Titillium Web" panose="00000500000000000000" pitchFamily="2" charset="0"/>
                <a:cs typeface="Calibri"/>
              </a:rPr>
              <a:t>konstruiert für</a:t>
            </a:r>
            <a:r>
              <a:rPr lang="de-DE" dirty="0">
                <a:solidFill>
                  <a:srgbClr val="004359"/>
                </a:solidFill>
                <a:latin typeface="Titillium Web" panose="00000500000000000000" pitchFamily="2" charset="0"/>
                <a:cs typeface="Calibri"/>
              </a:rPr>
              <a:t>" bestimmt, dass ein Produkt bereits bei der Konstruktion, Planung oder dem Entwurf eine entsprechende erweiterte Zielrichtung erfahren hat, d.h., zumindest auch einem vorgesehen militärischen Zweck zu dienen geeignet sein soll und dies objektiv nach der Herstellung auch kann. </a:t>
            </a:r>
          </a:p>
          <a:p>
            <a:r>
              <a:rPr lang="de-DE" dirty="0">
                <a:solidFill>
                  <a:srgbClr val="004359"/>
                </a:solidFill>
                <a:latin typeface="Titillium Web" panose="00000500000000000000" pitchFamily="2" charset="0"/>
                <a:cs typeface="Calibri"/>
              </a:rPr>
              <a:t>- "</a:t>
            </a:r>
            <a:r>
              <a:rPr lang="de-DE" b="1" dirty="0">
                <a:solidFill>
                  <a:srgbClr val="004359"/>
                </a:solidFill>
                <a:latin typeface="Titillium Web" panose="00000500000000000000" pitchFamily="2" charset="0"/>
                <a:cs typeface="Calibri"/>
              </a:rPr>
              <a:t>besonders konstruiert</a:t>
            </a:r>
            <a:r>
              <a:rPr lang="de-DE" dirty="0">
                <a:solidFill>
                  <a:srgbClr val="004359"/>
                </a:solidFill>
                <a:latin typeface="Titillium Web" panose="00000500000000000000" pitchFamily="2" charset="0"/>
                <a:cs typeface="Calibri"/>
              </a:rPr>
              <a:t>" bedeutet, dass nunmehr nicht der zivile Zweck, sondern der militärische Zweck bei der Entwurfserstellung und Planung des Guts im Vordergrund stand, d.h. das Produkt überwiegend für die Eignung entwickelt wurde.</a:t>
            </a:r>
          </a:p>
          <a:p>
            <a:r>
              <a:rPr lang="de-DE" dirty="0">
                <a:solidFill>
                  <a:srgbClr val="004359"/>
                </a:solidFill>
                <a:latin typeface="Titillium Web" panose="00000500000000000000" pitchFamily="2" charset="0"/>
                <a:cs typeface="Calibri"/>
              </a:rPr>
              <a:t>- "</a:t>
            </a:r>
            <a:r>
              <a:rPr lang="de-DE" b="1" dirty="0">
                <a:solidFill>
                  <a:srgbClr val="004359"/>
                </a:solidFill>
                <a:latin typeface="Titillium Web" panose="00000500000000000000" pitchFamily="2" charset="0"/>
                <a:cs typeface="Calibri"/>
              </a:rPr>
              <a:t>ausschließlich konstruiert</a:t>
            </a:r>
            <a:r>
              <a:rPr lang="de-DE" dirty="0">
                <a:solidFill>
                  <a:srgbClr val="004359"/>
                </a:solidFill>
                <a:latin typeface="Titillium Web" panose="00000500000000000000" pitchFamily="2" charset="0"/>
                <a:cs typeface="Calibri"/>
              </a:rPr>
              <a:t>" lässt es nicht mehr zu, dass der Konstrukteur die Vorstellung hat, die Auftraggeber oder seine bestimmungsmäßigen Abnehmer könnten dieses Gut auch zivil nutzen. </a:t>
            </a:r>
          </a:p>
          <a:p>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3F040D99-AD56-E580-4E89-E41AE079EAB3}"/>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193690A8-C586-D2C3-AFD3-3378658E0934}"/>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A63458C9-340D-5C79-BC66-9D071FA2F8FA}"/>
              </a:ext>
            </a:extLst>
          </p:cNvPr>
          <p:cNvPicPr>
            <a:picLocks noChangeAspect="1"/>
          </p:cNvPicPr>
          <p:nvPr/>
        </p:nvPicPr>
        <p:blipFill rotWithShape="1">
          <a:blip r:embed="rId5">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40393ED6-2C99-3DD8-8231-EFC4FBE88CE6}"/>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59C5C580-0ED4-2747-AACD-48E82B0EE5D5}"/>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1520744A-E4EC-8F08-3768-58879B679AE6}"/>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70ECA1E5-93D8-0A0A-7DE0-85ED3AAACB3E}"/>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4018728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12EB4-47C9-4F95-8360-4A0D8B8484F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93C24D3B-C1B7-E414-BC19-91FBD0FAC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CD9A2135-713B-E37D-7B10-F657200A860D}"/>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A9DA52A7-5AA3-E5C0-50D9-F6E8C5844499}"/>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9</a:t>
            </a:fld>
            <a:endParaRPr lang="de-DE" sz="1400">
              <a:solidFill>
                <a:schemeClr val="bg1"/>
              </a:solidFill>
            </a:endParaRPr>
          </a:p>
        </p:txBody>
      </p:sp>
      <p:sp>
        <p:nvSpPr>
          <p:cNvPr id="24" name="Textfeld 23">
            <a:extLst>
              <a:ext uri="{FF2B5EF4-FFF2-40B4-BE49-F238E27FC236}">
                <a16:creationId xmlns:a16="http://schemas.microsoft.com/office/drawing/2014/main" id="{4A9927FA-CD15-85C5-CD92-EC7E4DB9DD9F}"/>
              </a:ext>
            </a:extLst>
          </p:cNvPr>
          <p:cNvSpPr txBox="1"/>
          <p:nvPr/>
        </p:nvSpPr>
        <p:spPr>
          <a:xfrm>
            <a:off x="557981" y="1036432"/>
            <a:ext cx="11539930" cy="379719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Definition Bedeutung der richtigen Klassifizierung</a:t>
            </a:r>
          </a:p>
          <a:p>
            <a:r>
              <a:rPr lang="de-DE" sz="2400" b="1" dirty="0">
                <a:solidFill>
                  <a:srgbClr val="004359"/>
                </a:solidFill>
                <a:latin typeface="Titillium Web" panose="00000500000000000000" pitchFamily="2" charset="0"/>
                <a:cs typeface="Calibri"/>
              </a:rPr>
              <a:t>Exportkontrolle abhängig von korrekter Einordnung</a:t>
            </a:r>
          </a:p>
          <a:p>
            <a:endParaRPr lang="de-DE" sz="2400" b="1"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Nur bei richtiger Klassifizierung lässt sich zuverlässig sagen, ob ein Gut kontrollpflichtig ist oder nicht.</a:t>
            </a:r>
          </a:p>
          <a:p>
            <a:r>
              <a:rPr lang="de-DE" dirty="0">
                <a:solidFill>
                  <a:srgbClr val="004359"/>
                </a:solidFill>
                <a:latin typeface="Titillium Web" panose="00000500000000000000" pitchFamily="2" charset="0"/>
                <a:cs typeface="Calibri"/>
              </a:rPr>
              <a:t>Genehmigungspflichten prüfen</a:t>
            </a:r>
          </a:p>
          <a:p>
            <a:endParaRPr lang="de-DE"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Je nach Listenposition und Bestimmungsland kann eine BAFA-Ausfuhrgenehmigung erforderlich sein.</a:t>
            </a:r>
          </a:p>
          <a:p>
            <a:r>
              <a:rPr lang="de-DE" dirty="0">
                <a:solidFill>
                  <a:srgbClr val="004359"/>
                </a:solidFill>
                <a:latin typeface="Titillium Web" panose="00000500000000000000" pitchFamily="2" charset="0"/>
                <a:cs typeface="Calibri"/>
              </a:rPr>
              <a:t>Vermeidung von Verstößen &amp; Sanktionen</a:t>
            </a:r>
          </a:p>
          <a:p>
            <a:endParaRPr lang="de-DE" dirty="0">
              <a:solidFill>
                <a:srgbClr val="004359"/>
              </a:solidFill>
              <a:latin typeface="Titillium Web" panose="00000500000000000000" pitchFamily="2" charset="0"/>
              <a:cs typeface="Calibri"/>
            </a:endParaRPr>
          </a:p>
          <a:p>
            <a:r>
              <a:rPr lang="de-DE" dirty="0">
                <a:solidFill>
                  <a:srgbClr val="004359"/>
                </a:solidFill>
                <a:latin typeface="Titillium Web" panose="00000500000000000000" pitchFamily="2" charset="0"/>
                <a:cs typeface="Calibri"/>
              </a:rPr>
              <a:t>→ Falsche oder unterlassene Klassifizierung kann zu empfindlichen Bußgeldern, Strafverfahren oder Reputationsschäden führen.</a:t>
            </a: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28B1AFC7-D0ED-B62D-6BCC-A53EF1B9A438}"/>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ED8BFDA7-26F6-8132-EC9D-5DEF3B8827E3}"/>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97D92277-1ED4-9CA9-1682-2F203EBE5AD6}"/>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E9FA8E35-F2BD-3C0F-A6B2-0C017A8FA2EA}"/>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A4D40762-DEBE-91AA-C5E4-617ABC6F49A1}"/>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93DC50DE-A27A-706C-F06F-40A53F5AC78C}"/>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7A6C4363-E1F4-34D2-4389-FE9B8A99B0CA}"/>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29217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E076F-E001-FE3F-51F5-32195E842763}"/>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135819D5-F742-7C3F-79A4-98E1E3D27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6AA52B31-F615-6563-29D5-AD3347F739AA}"/>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52ECBD3F-FD5E-E442-226B-F05CDBA38C47}"/>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10</a:t>
            </a:fld>
            <a:endParaRPr lang="de-DE" sz="1400">
              <a:solidFill>
                <a:schemeClr val="bg1"/>
              </a:solidFill>
            </a:endParaRPr>
          </a:p>
        </p:txBody>
      </p:sp>
      <p:sp>
        <p:nvSpPr>
          <p:cNvPr id="24" name="Textfeld 23">
            <a:extLst>
              <a:ext uri="{FF2B5EF4-FFF2-40B4-BE49-F238E27FC236}">
                <a16:creationId xmlns:a16="http://schemas.microsoft.com/office/drawing/2014/main" id="{6D036A9D-72D8-AF64-98A5-7D3A6B13CF64}"/>
              </a:ext>
            </a:extLst>
          </p:cNvPr>
          <p:cNvSpPr txBox="1"/>
          <p:nvPr/>
        </p:nvSpPr>
        <p:spPr>
          <a:xfrm>
            <a:off x="557981" y="1036432"/>
            <a:ext cx="11539930" cy="158120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Schritte und Grundlagen der Güter-Klassifizierung</a:t>
            </a:r>
          </a:p>
          <a:p>
            <a:r>
              <a:rPr lang="de-DE" sz="2400" b="1" dirty="0">
                <a:solidFill>
                  <a:srgbClr val="004359"/>
                </a:solidFill>
                <a:latin typeface="Titillium Web" panose="00000500000000000000" pitchFamily="2" charset="0"/>
                <a:cs typeface="Calibri"/>
              </a:rPr>
              <a:t>Exportkontrolle im Gesamten</a:t>
            </a:r>
          </a:p>
          <a:p>
            <a:endParaRPr lang="de-DE" sz="2400" b="1" dirty="0">
              <a:solidFill>
                <a:srgbClr val="004359"/>
              </a:solidFill>
              <a:latin typeface="Titillium Web" panose="00000500000000000000" pitchFamily="2" charset="0"/>
              <a:cs typeface="Calibri"/>
            </a:endParaRP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0D2D6203-697A-7E25-27C2-77113D35CF80}"/>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7604194B-CDA2-554F-EDD3-3E0CF278F4C0}"/>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9F895948-94D4-3847-5199-911B9C2DD2F8}"/>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46E713CB-DD3D-786F-519E-419BE33E8F61}"/>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EF523ADF-1DFC-5CD1-6407-38D4CF78A751}"/>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900D04A0-4DA8-9953-21DE-314A05C4AFFC}"/>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2D71DEA2-BC93-F629-1532-ADE595A77A53}"/>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50001D2-C600-FC4B-4D3A-7B25D714225E}"/>
              </a:ext>
            </a:extLst>
          </p:cNvPr>
          <p:cNvPicPr>
            <a:picLocks noChangeAspect="1"/>
          </p:cNvPicPr>
          <p:nvPr/>
        </p:nvPicPr>
        <p:blipFill>
          <a:blip r:embed="rId5"/>
          <a:stretch>
            <a:fillRect/>
          </a:stretch>
        </p:blipFill>
        <p:spPr>
          <a:xfrm>
            <a:off x="765065" y="2286000"/>
            <a:ext cx="10764873" cy="3379517"/>
          </a:xfrm>
          <a:prstGeom prst="rect">
            <a:avLst/>
          </a:prstGeom>
        </p:spPr>
      </p:pic>
    </p:spTree>
    <p:extLst>
      <p:ext uri="{BB962C8B-B14F-4D97-AF65-F5344CB8AC3E}">
        <p14:creationId xmlns:p14="http://schemas.microsoft.com/office/powerpoint/2010/main" val="24362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C6F2-D188-9EB0-95E6-3621C4C64A0C}"/>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E8668C08-E536-E4AA-77F9-398501C38F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69C83F4D-3ECB-11E9-E465-201C865F4118}"/>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95978ED2-CC4A-A295-D7DD-E756F522BA30}"/>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11</a:t>
            </a:fld>
            <a:endParaRPr lang="de-DE" sz="1400">
              <a:solidFill>
                <a:schemeClr val="bg1"/>
              </a:solidFill>
            </a:endParaRPr>
          </a:p>
        </p:txBody>
      </p:sp>
      <p:sp>
        <p:nvSpPr>
          <p:cNvPr id="24" name="Textfeld 23">
            <a:extLst>
              <a:ext uri="{FF2B5EF4-FFF2-40B4-BE49-F238E27FC236}">
                <a16:creationId xmlns:a16="http://schemas.microsoft.com/office/drawing/2014/main" id="{5A0779F3-476D-5D70-6B5B-73C29931DFE4}"/>
              </a:ext>
            </a:extLst>
          </p:cNvPr>
          <p:cNvSpPr txBox="1"/>
          <p:nvPr/>
        </p:nvSpPr>
        <p:spPr>
          <a:xfrm>
            <a:off x="557981" y="1036432"/>
            <a:ext cx="11539930" cy="448969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Schritte und Grundlagen der Güter-Klassifizierung</a:t>
            </a:r>
          </a:p>
          <a:p>
            <a:r>
              <a:rPr lang="de-DE" sz="2400" b="1" dirty="0">
                <a:solidFill>
                  <a:srgbClr val="004359"/>
                </a:solidFill>
                <a:latin typeface="Titillium Web" panose="00000500000000000000" pitchFamily="2" charset="0"/>
                <a:cs typeface="Calibri"/>
              </a:rPr>
              <a:t>Hilfsmittel &amp; Ressourcen</a:t>
            </a:r>
          </a:p>
          <a:p>
            <a:endParaRPr lang="de-DE" sz="2400" b="1" dirty="0">
              <a:solidFill>
                <a:srgbClr val="004359"/>
              </a:solidFill>
              <a:latin typeface="Titillium Web" panose="00000500000000000000" pitchFamily="2" charset="0"/>
              <a:cs typeface="Calibri"/>
            </a:endParaRP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BAFA-Güterlisten-Datenbank: Ermöglicht gezielte Recherche nach Dual-Use-Positionen.</a:t>
            </a:r>
          </a:p>
          <a:p>
            <a:pPr marL="800100" lvl="1" indent="-342900">
              <a:lnSpc>
                <a:spcPct val="150000"/>
              </a:lnSpc>
              <a:buFont typeface="Arial" panose="020B0604020202020204" pitchFamily="34" charset="0"/>
              <a:buChar char="•"/>
            </a:pPr>
            <a:r>
              <a:rPr lang="de-DE" dirty="0" err="1">
                <a:solidFill>
                  <a:srgbClr val="004359"/>
                </a:solidFill>
                <a:latin typeface="Titillium Web" panose="00000500000000000000" pitchFamily="2" charset="0"/>
                <a:cs typeface="Calibri"/>
              </a:rPr>
              <a:t>Umschlüsselungsverzeichnis</a:t>
            </a:r>
            <a:r>
              <a:rPr lang="de-DE" dirty="0">
                <a:solidFill>
                  <a:srgbClr val="004359"/>
                </a:solidFill>
                <a:latin typeface="Titillium Web" panose="00000500000000000000" pitchFamily="2" charset="0"/>
                <a:cs typeface="Calibri"/>
              </a:rPr>
              <a:t> + Stichwortliste</a:t>
            </a:r>
          </a:p>
          <a:p>
            <a:pPr marL="800100" lvl="1"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AGG – Finder</a:t>
            </a:r>
          </a:p>
          <a:p>
            <a:pPr marL="800100" lvl="1"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ELAN-K2-Ausfuhr Portal</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TARIC (EU-Zolltarifdatenbank): Enthält Hinweise zu zolltariflichen Maßnahmen und Exportbeschränkungen.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EUC Export Control App (EU-Kommission): Mobile App zur Prüfung von Dual-Use-Gütern und Embargoländern.</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BAFA-ELAN-K2: Elektronische Plattform für Ausfuhranträge inkl. Exportkontrollnummernprüfung.</a:t>
            </a:r>
          </a:p>
          <a:p>
            <a:pPr marL="342900" indent="-342900">
              <a:lnSpc>
                <a:spcPct val="150000"/>
              </a:lnSpc>
              <a:buFont typeface="Arial" panose="020B0604020202020204" pitchFamily="34" charset="0"/>
              <a:buChar char="•"/>
            </a:pPr>
            <a:r>
              <a:rPr lang="de-DE" dirty="0">
                <a:solidFill>
                  <a:srgbClr val="004359"/>
                </a:solidFill>
                <a:latin typeface="Titillium Web" panose="00000500000000000000" pitchFamily="2" charset="0"/>
                <a:cs typeface="Calibri"/>
              </a:rPr>
              <a:t>EZT – Online: Nationale Suche nach Vorschriften</a:t>
            </a:r>
          </a:p>
        </p:txBody>
      </p:sp>
      <p:sp>
        <p:nvSpPr>
          <p:cNvPr id="13" name="Rechteck 12">
            <a:extLst>
              <a:ext uri="{FF2B5EF4-FFF2-40B4-BE49-F238E27FC236}">
                <a16:creationId xmlns:a16="http://schemas.microsoft.com/office/drawing/2014/main" id="{ABF35817-BF96-DF9B-9AA8-CA1A2484F79F}"/>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7A71C2FA-B62E-7596-8FC3-455D1F046795}"/>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086C1984-7613-BF63-D64E-326BED67C159}"/>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F1A79C79-67F5-B769-4C16-C933F00E6515}"/>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A0F88B61-7778-0D9E-3859-1174BF435083}"/>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D73AE6FC-E2DE-B652-625B-7E80F16B2A9B}"/>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C9C61232-354A-B6D1-E26A-732BDF88953F}"/>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8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64646-6CAC-CAFB-6E83-E9A0D4776940}"/>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3CB7807C-2624-4D2F-BA10-A5F060AD5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21" y="341056"/>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0EB8E2FA-1348-EA1D-D33F-3C5A987AADDB}"/>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59D515FF-EA47-C45C-2844-EB1B6EC53DA9}"/>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12</a:t>
            </a:fld>
            <a:endParaRPr lang="de-DE" sz="1400">
              <a:solidFill>
                <a:schemeClr val="bg1"/>
              </a:solidFill>
            </a:endParaRPr>
          </a:p>
        </p:txBody>
      </p:sp>
      <p:sp>
        <p:nvSpPr>
          <p:cNvPr id="24" name="Textfeld 23">
            <a:extLst>
              <a:ext uri="{FF2B5EF4-FFF2-40B4-BE49-F238E27FC236}">
                <a16:creationId xmlns:a16="http://schemas.microsoft.com/office/drawing/2014/main" id="{E2F1743D-03E9-0DA1-EA0B-3D77BE0DBEF1}"/>
              </a:ext>
            </a:extLst>
          </p:cNvPr>
          <p:cNvSpPr txBox="1"/>
          <p:nvPr/>
        </p:nvSpPr>
        <p:spPr>
          <a:xfrm>
            <a:off x="557981" y="1036432"/>
            <a:ext cx="11539930" cy="195053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Schritte und Grundlagen der Güter-Klassifizierung</a:t>
            </a:r>
          </a:p>
          <a:p>
            <a:r>
              <a:rPr lang="de-DE" sz="2400" b="1" dirty="0">
                <a:solidFill>
                  <a:srgbClr val="004359"/>
                </a:solidFill>
                <a:latin typeface="Titillium Web" panose="00000500000000000000" pitchFamily="2" charset="0"/>
                <a:cs typeface="Calibri"/>
              </a:rPr>
              <a:t>Exportkontrolle – Güterklassifizierung</a:t>
            </a:r>
          </a:p>
          <a:p>
            <a:endParaRPr lang="de-DE" sz="2400" b="1" dirty="0">
              <a:solidFill>
                <a:srgbClr val="004359"/>
              </a:solidFill>
              <a:latin typeface="Titillium Web" panose="00000500000000000000" pitchFamily="2" charset="0"/>
              <a:cs typeface="Calibri"/>
            </a:endParaRPr>
          </a:p>
          <a:p>
            <a:endParaRPr lang="de-DE" sz="2400" b="1" dirty="0">
              <a:solidFill>
                <a:srgbClr val="004359"/>
              </a:solidFill>
              <a:latin typeface="Titillium Web" panose="00000500000000000000" pitchFamily="2" charset="0"/>
              <a:cs typeface="Calibri"/>
            </a:endParaRPr>
          </a:p>
          <a:p>
            <a:pPr marL="342900" indent="-342900">
              <a:lnSpc>
                <a:spcPct val="150000"/>
              </a:lnSpc>
              <a:buFont typeface="Arial" panose="020B0604020202020204" pitchFamily="34" charset="0"/>
              <a:buChar char="•"/>
            </a:pPr>
            <a:endParaRPr lang="de-DE"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35BBEF3C-6261-C64A-8A2D-D94118FCC786}"/>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B2ACF10A-34FC-F6FF-1E35-C8D9C6DD23DB}"/>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F6E36F17-14FD-5B67-E92F-7FFC99A8B8DC}"/>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3862C1E9-CEE9-2322-BFDC-803A6C54B86E}"/>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C0742846-82D7-E9D5-E34E-263D0624FD16}"/>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2C2DCB67-41BB-22B1-E23A-216281B92738}"/>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9AC1A39C-45B6-19FA-ED7D-697596505D90}"/>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78C967C-8F0A-A4BA-D86D-9976DF2B28B5}"/>
              </a:ext>
            </a:extLst>
          </p:cNvPr>
          <p:cNvPicPr>
            <a:picLocks noChangeAspect="1"/>
          </p:cNvPicPr>
          <p:nvPr/>
        </p:nvPicPr>
        <p:blipFill>
          <a:blip r:embed="rId5"/>
          <a:stretch>
            <a:fillRect/>
          </a:stretch>
        </p:blipFill>
        <p:spPr>
          <a:xfrm>
            <a:off x="808145" y="2101901"/>
            <a:ext cx="3903683" cy="3683000"/>
          </a:xfrm>
          <a:prstGeom prst="rect">
            <a:avLst/>
          </a:prstGeom>
        </p:spPr>
      </p:pic>
      <p:sp>
        <p:nvSpPr>
          <p:cNvPr id="8" name="Plus 7">
            <a:extLst>
              <a:ext uri="{FF2B5EF4-FFF2-40B4-BE49-F238E27FC236}">
                <a16:creationId xmlns:a16="http://schemas.microsoft.com/office/drawing/2014/main" id="{7D546F0B-1C42-6032-97D2-6729312CAFC8}"/>
              </a:ext>
            </a:extLst>
          </p:cNvPr>
          <p:cNvSpPr/>
          <p:nvPr/>
        </p:nvSpPr>
        <p:spPr>
          <a:xfrm>
            <a:off x="5529431" y="3364571"/>
            <a:ext cx="798515" cy="713562"/>
          </a:xfrm>
          <a:prstGeom prst="mathPlus">
            <a:avLst/>
          </a:prstGeom>
          <a:solidFill>
            <a:schemeClr val="accent6"/>
          </a:solidFill>
          <a:ln w="127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de-DE" sz="1800" i="0" u="none" strike="noStrike" normalizeH="0" baseline="0" dirty="0">
              <a:ln w="0"/>
              <a:solidFill>
                <a:schemeClr val="tx1"/>
              </a:solidFill>
              <a:effectLst>
                <a:outerShdw blurRad="38100" dist="19050" dir="2700000" algn="tl" rotWithShape="0">
                  <a:schemeClr val="dk1">
                    <a:alpha val="40000"/>
                  </a:schemeClr>
                </a:outerShdw>
              </a:effectLst>
              <a:uFillTx/>
              <a:latin typeface="Century Gothic"/>
              <a:ea typeface="Century Gothic"/>
              <a:cs typeface="Century Gothic"/>
              <a:sym typeface="Century Gothic"/>
            </a:endParaRPr>
          </a:p>
        </p:txBody>
      </p:sp>
      <p:pic>
        <p:nvPicPr>
          <p:cNvPr id="9" name="Grafik 8">
            <a:extLst>
              <a:ext uri="{FF2B5EF4-FFF2-40B4-BE49-F238E27FC236}">
                <a16:creationId xmlns:a16="http://schemas.microsoft.com/office/drawing/2014/main" id="{297B20E7-2086-4F5A-3224-1AB1433B8F3C}"/>
              </a:ext>
            </a:extLst>
          </p:cNvPr>
          <p:cNvPicPr>
            <a:picLocks noChangeAspect="1"/>
          </p:cNvPicPr>
          <p:nvPr/>
        </p:nvPicPr>
        <p:blipFill>
          <a:blip r:embed="rId6"/>
          <a:stretch>
            <a:fillRect/>
          </a:stretch>
        </p:blipFill>
        <p:spPr>
          <a:xfrm>
            <a:off x="6724309" y="2667072"/>
            <a:ext cx="4927665" cy="1950534"/>
          </a:xfrm>
          <a:prstGeom prst="rect">
            <a:avLst/>
          </a:prstGeom>
          <a:solidFill>
            <a:schemeClr val="accent1"/>
          </a:solidFill>
        </p:spPr>
      </p:pic>
    </p:spTree>
    <p:extLst>
      <p:ext uri="{BB962C8B-B14F-4D97-AF65-F5344CB8AC3E}">
        <p14:creationId xmlns:p14="http://schemas.microsoft.com/office/powerpoint/2010/main" val="1547501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1802-7B52-5F68-0200-0E0214BD33BD}"/>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97F2C02F-FE25-69D5-FA28-03D1C81A5F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515B427A-7B4F-6265-8EE2-9B7E021AECBE}"/>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430FA916-50EB-BCBD-C556-DCA015900064}"/>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13</a:t>
            </a:fld>
            <a:endParaRPr lang="de-DE" sz="1400">
              <a:solidFill>
                <a:schemeClr val="bg1"/>
              </a:solidFill>
            </a:endParaRPr>
          </a:p>
        </p:txBody>
      </p:sp>
      <p:sp>
        <p:nvSpPr>
          <p:cNvPr id="24" name="Textfeld 23">
            <a:extLst>
              <a:ext uri="{FF2B5EF4-FFF2-40B4-BE49-F238E27FC236}">
                <a16:creationId xmlns:a16="http://schemas.microsoft.com/office/drawing/2014/main" id="{87C27B4D-0FA9-BE68-7A09-ABDD9C07D66E}"/>
              </a:ext>
            </a:extLst>
          </p:cNvPr>
          <p:cNvSpPr txBox="1"/>
          <p:nvPr/>
        </p:nvSpPr>
        <p:spPr>
          <a:xfrm>
            <a:off x="557981" y="1036432"/>
            <a:ext cx="11539930" cy="387798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Faustregeln für genehmigungsfreie Güter, Software, Technologie</a:t>
            </a:r>
          </a:p>
          <a:p>
            <a:endParaRPr lang="de-DE" sz="2400" b="1" dirty="0">
              <a:solidFill>
                <a:srgbClr val="004359"/>
              </a:solidFill>
              <a:latin typeface="Titillium Web" panose="00000500000000000000" pitchFamily="2" charset="0"/>
              <a:cs typeface="Calibri"/>
            </a:endParaRPr>
          </a:p>
          <a:p>
            <a:r>
              <a:rPr lang="de-DE" b="1" dirty="0">
                <a:solidFill>
                  <a:srgbClr val="004359"/>
                </a:solidFill>
                <a:latin typeface="Titillium Web" panose="00000500000000000000" pitchFamily="2" charset="0"/>
                <a:cs typeface="Calibri"/>
              </a:rPr>
              <a:t>Gattungen der Kategorie 0-9 dieser Liste erfassen keine Software, die entweder:</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Frei erhältlich ist und</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Im Einzelhandel ohne Einschränkungen mittels einer der folgenden Geschäftspraktiken verkauft wird:</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Barverkauf</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Versandverkauf</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Verkauf über elektronische Medien oder</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Telefonverkauf</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Dazu entwickelt ist, vom Benutzer ohne umfangreiche Unterstützung durch den Anbieter installiert zu werden</a:t>
            </a:r>
          </a:p>
          <a:p>
            <a:pPr marL="285750" indent="-285750">
              <a:buFont typeface="Arial" panose="020B0604020202020204" pitchFamily="34" charset="0"/>
              <a:buChar char="•"/>
            </a:pPr>
            <a:r>
              <a:rPr lang="de-DE" dirty="0">
                <a:solidFill>
                  <a:srgbClr val="004359"/>
                </a:solidFill>
                <a:latin typeface="Titillium Web" panose="00000500000000000000" pitchFamily="2" charset="0"/>
                <a:cs typeface="Calibri"/>
              </a:rPr>
              <a:t>oder </a:t>
            </a:r>
          </a:p>
          <a:p>
            <a:pPr marL="285750" indent="-285750">
              <a:buFont typeface="Arial" panose="020B0604020202020204" pitchFamily="34" charset="0"/>
              <a:buChar char="•"/>
            </a:pPr>
            <a:endParaRPr lang="de-DE" dirty="0">
              <a:solidFill>
                <a:srgbClr val="004359"/>
              </a:solidFill>
              <a:latin typeface="Titillium Web" panose="00000500000000000000" pitchFamily="2" charset="0"/>
              <a:cs typeface="Calibri"/>
            </a:endParaRPr>
          </a:p>
          <a:p>
            <a:r>
              <a:rPr lang="de-DE" b="1" dirty="0">
                <a:solidFill>
                  <a:srgbClr val="004359"/>
                </a:solidFill>
                <a:latin typeface="Titillium Web" panose="00000500000000000000" pitchFamily="2" charset="0"/>
                <a:cs typeface="Calibri"/>
              </a:rPr>
              <a:t>Allgemein zugänglich ist</a:t>
            </a:r>
          </a:p>
        </p:txBody>
      </p:sp>
      <p:sp>
        <p:nvSpPr>
          <p:cNvPr id="13" name="Rechteck 12">
            <a:extLst>
              <a:ext uri="{FF2B5EF4-FFF2-40B4-BE49-F238E27FC236}">
                <a16:creationId xmlns:a16="http://schemas.microsoft.com/office/drawing/2014/main" id="{37079A10-AAD0-BA20-BDB0-8473FC827527}"/>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C0809EEC-7E73-51BB-20CF-E273D2A09D8D}"/>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8BD7C3B3-BD30-E8D2-BB62-5742776FC044}"/>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C42568CB-59A5-974C-CA4E-0EC5117A31AB}"/>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E327B66A-6197-5AE7-C016-4367313E0D9B}"/>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3734D1B5-53FE-FF24-266F-0D065BF38F88}"/>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768C4274-FD24-451C-78AB-716006A3C3E8}"/>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44771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80EFA-D709-203F-EEF5-ED3B3DB728F3}"/>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B29F0DD1-7374-16DD-EDEA-0B226FECB2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84FB8824-6821-BB62-0D94-CEAC89061B64}"/>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B1FAC037-9BBB-3844-4D93-1938680F9257}"/>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14</a:t>
            </a:fld>
            <a:endParaRPr lang="de-DE" sz="1400">
              <a:solidFill>
                <a:schemeClr val="bg1"/>
              </a:solidFill>
            </a:endParaRPr>
          </a:p>
        </p:txBody>
      </p:sp>
      <p:sp>
        <p:nvSpPr>
          <p:cNvPr id="24" name="Textfeld 23">
            <a:extLst>
              <a:ext uri="{FF2B5EF4-FFF2-40B4-BE49-F238E27FC236}">
                <a16:creationId xmlns:a16="http://schemas.microsoft.com/office/drawing/2014/main" id="{29A94D1E-5334-31FF-DAEE-28095A814427}"/>
              </a:ext>
            </a:extLst>
          </p:cNvPr>
          <p:cNvSpPr txBox="1"/>
          <p:nvPr/>
        </p:nvSpPr>
        <p:spPr>
          <a:xfrm>
            <a:off x="557981" y="1036432"/>
            <a:ext cx="11539930" cy="147732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Exportkontrolle – Güterklassifizierung</a:t>
            </a:r>
          </a:p>
          <a:p>
            <a:r>
              <a:rPr lang="de-DE" sz="2400" b="1" dirty="0">
                <a:solidFill>
                  <a:srgbClr val="004359"/>
                </a:solidFill>
                <a:latin typeface="Titillium Web" panose="00000500000000000000" pitchFamily="2" charset="0"/>
                <a:cs typeface="Calibri"/>
              </a:rPr>
              <a:t>Wichtige Begrifflichkeiten im EZT</a:t>
            </a:r>
          </a:p>
          <a:p>
            <a:endParaRPr lang="de-DE" sz="2400" b="1" dirty="0">
              <a:solidFill>
                <a:srgbClr val="004359"/>
              </a:solidFill>
              <a:latin typeface="Titillium Web" panose="00000500000000000000" pitchFamily="2" charset="0"/>
              <a:cs typeface="Calibri"/>
            </a:endParaRPr>
          </a:p>
          <a:p>
            <a:endParaRPr lang="de-DE"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595CCA1F-2478-6FDF-0995-B9DA65DD1F36}"/>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42339498-2855-11B6-BB43-1E14CAAC01C5}"/>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939E54DE-C8D5-ACD9-6B84-424D224F1EAF}"/>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EDADEE52-325D-14B4-89F2-551A3D30CDFF}"/>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A54E5074-3789-249A-725B-D5C119B3E578}"/>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86387E09-4BE0-34D3-A1B8-28864F17010B}"/>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CFC73A1D-D43F-9BD7-B4C8-A42BEBF583C3}"/>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8A4A97D3-07E4-DF72-8330-E3969AF6DB70}"/>
              </a:ext>
            </a:extLst>
          </p:cNvPr>
          <p:cNvPicPr>
            <a:picLocks noChangeAspect="1"/>
          </p:cNvPicPr>
          <p:nvPr/>
        </p:nvPicPr>
        <p:blipFill>
          <a:blip r:embed="rId5"/>
          <a:stretch>
            <a:fillRect/>
          </a:stretch>
        </p:blipFill>
        <p:spPr>
          <a:xfrm>
            <a:off x="765065" y="2148171"/>
            <a:ext cx="8846767" cy="3637370"/>
          </a:xfrm>
          <a:prstGeom prst="rect">
            <a:avLst/>
          </a:prstGeom>
        </p:spPr>
      </p:pic>
    </p:spTree>
    <p:extLst>
      <p:ext uri="{BB962C8B-B14F-4D97-AF65-F5344CB8AC3E}">
        <p14:creationId xmlns:p14="http://schemas.microsoft.com/office/powerpoint/2010/main" val="2666076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2C9DB-810E-76DB-3108-8BD76637B97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3C17EAF4-5688-46FD-7894-75F5D1922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CD469B44-CD0B-320E-0F46-6F917716E468}"/>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37484789-1735-37C4-22E2-0675E1D6BD4F}"/>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15</a:t>
            </a:fld>
            <a:endParaRPr lang="de-DE" sz="1400">
              <a:solidFill>
                <a:schemeClr val="bg1"/>
              </a:solidFill>
            </a:endParaRPr>
          </a:p>
        </p:txBody>
      </p:sp>
      <p:sp>
        <p:nvSpPr>
          <p:cNvPr id="24" name="Textfeld 23">
            <a:extLst>
              <a:ext uri="{FF2B5EF4-FFF2-40B4-BE49-F238E27FC236}">
                <a16:creationId xmlns:a16="http://schemas.microsoft.com/office/drawing/2014/main" id="{CDC17BFB-1C6E-926D-533A-57AC1D334FCF}"/>
              </a:ext>
            </a:extLst>
          </p:cNvPr>
          <p:cNvSpPr txBox="1"/>
          <p:nvPr/>
        </p:nvSpPr>
        <p:spPr>
          <a:xfrm>
            <a:off x="557981" y="1036432"/>
            <a:ext cx="11539930" cy="415498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Codierungen im EZT</a:t>
            </a: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Wichtige Begrifflichkeiten im EZT</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Unten finden Sie die nationalen “Ausfuhrhinweise“, einschließlich den “Fußnoten“:</a:t>
            </a:r>
          </a:p>
          <a:p>
            <a:pPr marL="1257300" lvl="2"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Codierung für das ABD und des zu prüfenden Gesetzes</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Oben finden Sie die europäischen “Ausfuhrmaßnahmen“, einschließlich den “Bedingungen“:</a:t>
            </a:r>
          </a:p>
          <a:p>
            <a:pPr marL="1257300" lvl="2"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Codierung für das ABD</a:t>
            </a:r>
          </a:p>
          <a:p>
            <a:pPr marL="1257300" lvl="2"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“Fußnoten“: die zu prüfende Verordnung der Europäischen Union und die Ausfuhrlistennummern</a:t>
            </a:r>
          </a:p>
          <a:p>
            <a:pPr lvl="2"/>
            <a:endParaRPr lang="de-DE" sz="2400"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BB731E51-7E82-B32D-A289-1F05ABB10AF7}"/>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5C42570A-BBBA-3F6B-6B31-CE90B2DEC72C}"/>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67904DD6-E3B6-7230-ADA5-9C7EF34C9D1B}"/>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3ADDA2D2-A6EE-E9A2-1933-E9021A273D31}"/>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DD074836-980C-DA83-11D9-07845A2A2E12}"/>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F85C89E2-8289-6BEE-7AEE-FB98172C004C}"/>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E612E102-1D57-A185-B881-512BEB23503C}"/>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5049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B7D28-A91D-6D65-7CCB-F1ED91CDE16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2DC66AA-511B-1590-DE9A-CD2A00369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0D5F8D05-CC14-123B-B670-11BBC2CB26EF}"/>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3F494BC0-792C-106B-0156-FDF1EAF54658}"/>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16</a:t>
            </a:fld>
            <a:endParaRPr lang="de-DE" sz="1400">
              <a:solidFill>
                <a:schemeClr val="bg1"/>
              </a:solidFill>
            </a:endParaRPr>
          </a:p>
        </p:txBody>
      </p:sp>
      <p:sp>
        <p:nvSpPr>
          <p:cNvPr id="24" name="Textfeld 23">
            <a:extLst>
              <a:ext uri="{FF2B5EF4-FFF2-40B4-BE49-F238E27FC236}">
                <a16:creationId xmlns:a16="http://schemas.microsoft.com/office/drawing/2014/main" id="{42CCF02B-E39D-94F4-1EFF-B6FF98A3A8B6}"/>
              </a:ext>
            </a:extLst>
          </p:cNvPr>
          <p:cNvSpPr txBox="1"/>
          <p:nvPr/>
        </p:nvSpPr>
        <p:spPr>
          <a:xfrm>
            <a:off x="557981" y="1036432"/>
            <a:ext cx="11539930" cy="110799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Exportkontrolle – Checkliste</a:t>
            </a:r>
          </a:p>
          <a:p>
            <a:endParaRPr lang="de-DE" sz="2400" b="1" dirty="0">
              <a:solidFill>
                <a:srgbClr val="004359"/>
              </a:solidFill>
              <a:latin typeface="Titillium Web" panose="00000500000000000000" pitchFamily="2" charset="0"/>
              <a:cs typeface="Calibri"/>
            </a:endParaRPr>
          </a:p>
          <a:p>
            <a:endParaRPr lang="de-DE"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55F9076C-1F02-F1FF-7CA2-2D5BCD45DF65}"/>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3A61A3C5-7869-4856-7910-2506723AE506}"/>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53E23098-971C-0AFD-A6E7-54DC2686A7F1}"/>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89372495-FCBE-1136-CE38-A57AFB855878}"/>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27114C60-D321-1604-8FDB-F29AC60E8D6D}"/>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13297A3A-8473-FE79-126B-BBA3BDFAD576}"/>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77F3325B-94C7-8A43-840D-50B0ADFFE765}"/>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ABEFEEC3-E83C-C9C6-434D-811E1C8161DA}"/>
              </a:ext>
            </a:extLst>
          </p:cNvPr>
          <p:cNvPicPr>
            <a:picLocks noChangeAspect="1"/>
          </p:cNvPicPr>
          <p:nvPr/>
        </p:nvPicPr>
        <p:blipFill>
          <a:blip r:embed="rId5"/>
          <a:stretch>
            <a:fillRect/>
          </a:stretch>
        </p:blipFill>
        <p:spPr>
          <a:xfrm>
            <a:off x="658905" y="1644142"/>
            <a:ext cx="7987968" cy="4377512"/>
          </a:xfrm>
          <a:prstGeom prst="rect">
            <a:avLst/>
          </a:prstGeom>
        </p:spPr>
      </p:pic>
    </p:spTree>
    <p:extLst>
      <p:ext uri="{BB962C8B-B14F-4D97-AF65-F5344CB8AC3E}">
        <p14:creationId xmlns:p14="http://schemas.microsoft.com/office/powerpoint/2010/main" val="4036756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C56A-AF65-E0DB-EBC2-778A879BC414}"/>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4AACCF3E-BC61-04F7-43B0-58E2F90C3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0B82AE72-2938-6465-D23A-6C6C2FCFC73B}"/>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225A41B8-FD76-FBB5-BE1A-298269CAC64E}"/>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17</a:t>
            </a:fld>
            <a:endParaRPr lang="de-DE" sz="1400">
              <a:solidFill>
                <a:schemeClr val="bg1"/>
              </a:solidFill>
            </a:endParaRPr>
          </a:p>
        </p:txBody>
      </p:sp>
      <p:sp>
        <p:nvSpPr>
          <p:cNvPr id="24" name="Textfeld 23">
            <a:extLst>
              <a:ext uri="{FF2B5EF4-FFF2-40B4-BE49-F238E27FC236}">
                <a16:creationId xmlns:a16="http://schemas.microsoft.com/office/drawing/2014/main" id="{8049AEB9-F811-CC53-9B7F-E0941A724D94}"/>
              </a:ext>
            </a:extLst>
          </p:cNvPr>
          <p:cNvSpPr txBox="1"/>
          <p:nvPr/>
        </p:nvSpPr>
        <p:spPr>
          <a:xfrm>
            <a:off x="557981" y="1036432"/>
            <a:ext cx="11539930" cy="45243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Dokumentation &amp; Compliance-Absicherung</a:t>
            </a:r>
          </a:p>
          <a:p>
            <a:r>
              <a:rPr lang="de-DE" sz="2400" b="1" dirty="0">
                <a:solidFill>
                  <a:srgbClr val="004359"/>
                </a:solidFill>
                <a:latin typeface="Titillium Web" panose="00000500000000000000" pitchFamily="2" charset="0"/>
                <a:cs typeface="Calibri"/>
              </a:rPr>
              <a:t>Technische Dokumente und interne Entwicklungsunterlagen</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Produktdatenblätter, CAD-Zeichnungen, Funktionsbeschreibungen: Erforderlich, um technische Parameter mit Güterlisten zu vergleichen.</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Patente oder Schutzrechte: Können Hinweise auf sensitive Technologien geben.</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Quellcode &amp; Softwarearchitektur (bei Softwareprodukten): Wichtig bei Verschlüsselung, autonomen Systemen, Steuerlogiken.</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Konstruktionsberichte / Prüfprotokolle: Nachweise für Leistungsgrenzen oder spezifizierte Merkmale.</a:t>
            </a:r>
          </a:p>
          <a:p>
            <a:pPr marL="800100" lvl="1" indent="-342900">
              <a:buFont typeface="Arial" panose="020B0604020202020204" pitchFamily="34" charset="0"/>
              <a:buChar char="•"/>
            </a:pPr>
            <a:r>
              <a:rPr lang="de-DE" sz="2400" b="1" dirty="0">
                <a:solidFill>
                  <a:srgbClr val="004359"/>
                </a:solidFill>
                <a:latin typeface="Titillium Web" panose="00000500000000000000" pitchFamily="2" charset="0"/>
                <a:cs typeface="Calibri"/>
              </a:rPr>
              <a:t>Rücksprache mit Entwicklungsabteilungen</a:t>
            </a:r>
            <a:r>
              <a:rPr lang="de-DE" sz="2400" dirty="0">
                <a:solidFill>
                  <a:srgbClr val="004359"/>
                </a:solidFill>
                <a:latin typeface="Titillium Web" panose="00000500000000000000" pitchFamily="2" charset="0"/>
                <a:cs typeface="Calibri"/>
              </a:rPr>
              <a:t>: Oft nötig, um die reale Funktionstiefe zu verstehen.</a:t>
            </a:r>
          </a:p>
          <a:p>
            <a:pPr marL="800100" lvl="1" indent="-342900">
              <a:buFont typeface="Arial" panose="020B0604020202020204" pitchFamily="34" charset="0"/>
              <a:buChar char="•"/>
            </a:pPr>
            <a:r>
              <a:rPr lang="de-DE" sz="2400" dirty="0">
                <a:solidFill>
                  <a:srgbClr val="004359"/>
                </a:solidFill>
                <a:latin typeface="Titillium Web" panose="00000500000000000000" pitchFamily="2" charset="0"/>
                <a:cs typeface="Calibri"/>
              </a:rPr>
              <a:t>Ausfuhrunterlagen (ABD, Rechnung, Auftragsbestätigung, etc…)</a:t>
            </a:r>
          </a:p>
        </p:txBody>
      </p:sp>
      <p:sp>
        <p:nvSpPr>
          <p:cNvPr id="13" name="Rechteck 12">
            <a:extLst>
              <a:ext uri="{FF2B5EF4-FFF2-40B4-BE49-F238E27FC236}">
                <a16:creationId xmlns:a16="http://schemas.microsoft.com/office/drawing/2014/main" id="{B1F8756D-52B5-5E22-CB49-D8B5F1B258F2}"/>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5CEAA0CB-726D-47D7-FC1D-B286D7D2D869}"/>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359ED5BB-0191-49A2-59FF-DAB8EB4FFA43}"/>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9D6FD751-47B8-3D43-092D-8DCC8546BFC5}"/>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463CE650-3D14-A771-4B8A-840153DBD536}"/>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1C6EE067-7137-D459-406F-113D8D3A8B1A}"/>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CC869910-83FC-3C0A-3847-8829C99D76D5}"/>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68513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5FF1-D008-9559-BF19-A22E84C7A993}"/>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C1BE72DF-9C1D-B786-99D2-85768DDCA3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B07CE982-37E8-84D7-07BE-BE52A8D749E1}"/>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5712E689-159E-6031-E275-CBA573F0E4D7}"/>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18</a:t>
            </a:fld>
            <a:endParaRPr lang="de-DE" sz="1400">
              <a:solidFill>
                <a:schemeClr val="bg1"/>
              </a:solidFill>
            </a:endParaRPr>
          </a:p>
        </p:txBody>
      </p:sp>
      <p:sp>
        <p:nvSpPr>
          <p:cNvPr id="24" name="Textfeld 23">
            <a:extLst>
              <a:ext uri="{FF2B5EF4-FFF2-40B4-BE49-F238E27FC236}">
                <a16:creationId xmlns:a16="http://schemas.microsoft.com/office/drawing/2014/main" id="{114521FA-4E33-9CE7-5FE7-F6DBA12B5A40}"/>
              </a:ext>
            </a:extLst>
          </p:cNvPr>
          <p:cNvSpPr txBox="1"/>
          <p:nvPr/>
        </p:nvSpPr>
        <p:spPr>
          <a:xfrm>
            <a:off x="557981" y="1036432"/>
            <a:ext cx="11539930" cy="267765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sz="2400" b="1" dirty="0">
              <a:solidFill>
                <a:srgbClr val="004359"/>
              </a:solidFill>
              <a:latin typeface="Titillium Web" panose="00000500000000000000" pitchFamily="2" charset="0"/>
              <a:cs typeface="Calibri"/>
            </a:endParaRP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Praxisübungen anhand von Beispielen</a:t>
            </a: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Ein nationaler </a:t>
            </a:r>
            <a:r>
              <a:rPr lang="de-DE" sz="2400" b="1" dirty="0" err="1">
                <a:solidFill>
                  <a:srgbClr val="004359"/>
                </a:solidFill>
                <a:latin typeface="Titillium Web" panose="00000500000000000000" pitchFamily="2" charset="0"/>
                <a:cs typeface="Calibri"/>
              </a:rPr>
              <a:t>Händler</a:t>
            </a:r>
            <a:r>
              <a:rPr lang="de-DE" sz="2400" b="1" dirty="0">
                <a:solidFill>
                  <a:srgbClr val="004359"/>
                </a:solidFill>
                <a:latin typeface="Titillium Web" panose="00000500000000000000" pitchFamily="2" charset="0"/>
                <a:cs typeface="Calibri"/>
              </a:rPr>
              <a:t> </a:t>
            </a:r>
            <a:r>
              <a:rPr lang="de-DE" sz="2400" b="1" dirty="0" err="1">
                <a:solidFill>
                  <a:srgbClr val="004359"/>
                </a:solidFill>
                <a:latin typeface="Titillium Web" panose="00000500000000000000" pitchFamily="2" charset="0"/>
                <a:cs typeface="Calibri"/>
              </a:rPr>
              <a:t>möchte</a:t>
            </a:r>
            <a:r>
              <a:rPr lang="de-DE" sz="2400" b="1" dirty="0">
                <a:solidFill>
                  <a:srgbClr val="004359"/>
                </a:solidFill>
                <a:latin typeface="Titillium Web" panose="00000500000000000000" pitchFamily="2" charset="0"/>
                <a:cs typeface="Calibri"/>
              </a:rPr>
              <a:t> sein restliches Gummi </a:t>
            </a:r>
            <a:r>
              <a:rPr lang="de-DE" sz="2400" b="1" dirty="0" err="1">
                <a:solidFill>
                  <a:srgbClr val="004359"/>
                </a:solidFill>
                <a:latin typeface="Titillium Web" panose="00000500000000000000" pitchFamily="2" charset="0"/>
                <a:cs typeface="Calibri"/>
              </a:rPr>
              <a:t>Arabicum</a:t>
            </a:r>
            <a:r>
              <a:rPr lang="de-DE" sz="2400" b="1" dirty="0">
                <a:solidFill>
                  <a:srgbClr val="004359"/>
                </a:solidFill>
                <a:latin typeface="Titillium Web" panose="00000500000000000000" pitchFamily="2" charset="0"/>
                <a:cs typeface="Calibri"/>
              </a:rPr>
              <a:t> nach Norwegen weiterschicken. </a:t>
            </a:r>
            <a:r>
              <a:rPr lang="de-DE" sz="2400" b="1" dirty="0" err="1">
                <a:solidFill>
                  <a:srgbClr val="004359"/>
                </a:solidFill>
                <a:latin typeface="Titillium Web" panose="00000500000000000000" pitchFamily="2" charset="0"/>
                <a:cs typeface="Calibri"/>
              </a:rPr>
              <a:t>Empfänger</a:t>
            </a:r>
            <a:r>
              <a:rPr lang="de-DE" sz="2400" b="1" dirty="0">
                <a:solidFill>
                  <a:srgbClr val="004359"/>
                </a:solidFill>
                <a:latin typeface="Titillium Web" panose="00000500000000000000" pitchFamily="2" charset="0"/>
                <a:cs typeface="Calibri"/>
              </a:rPr>
              <a:t> ist die Firma Coca-Cola, NO.</a:t>
            </a:r>
          </a:p>
          <a:p>
            <a:r>
              <a:rPr lang="de-DE" sz="2400" b="1" dirty="0">
                <a:solidFill>
                  <a:srgbClr val="004359"/>
                </a:solidFill>
                <a:latin typeface="Titillium Web" panose="00000500000000000000" pitchFamily="2" charset="0"/>
                <a:cs typeface="Calibri"/>
              </a:rPr>
              <a:t>13012000 – Gummi </a:t>
            </a:r>
            <a:r>
              <a:rPr lang="de-DE" sz="2400" b="1" dirty="0" err="1">
                <a:solidFill>
                  <a:srgbClr val="004359"/>
                </a:solidFill>
                <a:latin typeface="Titillium Web" panose="00000500000000000000" pitchFamily="2" charset="0"/>
                <a:cs typeface="Calibri"/>
              </a:rPr>
              <a:t>Arabicum</a:t>
            </a:r>
            <a:endParaRPr lang="de-DE" sz="2400"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ABBC27A6-EFF3-C1BF-EF60-AC8C9A33155D}"/>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4E76C122-A2DE-5B46-DA9E-9F0BD59CBC48}"/>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F85047AD-A931-1773-8C3C-B1119F3FED83}"/>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D702D6A0-8A80-E5B2-E76F-7DD40B965695}"/>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40D6ADA2-1DAD-67BC-6E13-FBA66B25CB96}"/>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9291650B-7990-F409-A048-8EE79E753BC8}"/>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82F293CE-6C22-B0CB-360E-FF7BB4AB28A9}"/>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1125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31C5A-725D-00C2-0563-7685E5182FF8}"/>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DD756401-1718-2781-CA6A-A67D3245C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5648EF80-CC3D-294C-3587-2E0B720D8295}"/>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43DBB9A9-C0C4-F750-8177-FC4D95D4466A}"/>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19</a:t>
            </a:fld>
            <a:endParaRPr lang="de-DE" sz="1400">
              <a:solidFill>
                <a:schemeClr val="bg1"/>
              </a:solidFill>
            </a:endParaRPr>
          </a:p>
        </p:txBody>
      </p:sp>
      <p:sp>
        <p:nvSpPr>
          <p:cNvPr id="24" name="Textfeld 23">
            <a:extLst>
              <a:ext uri="{FF2B5EF4-FFF2-40B4-BE49-F238E27FC236}">
                <a16:creationId xmlns:a16="http://schemas.microsoft.com/office/drawing/2014/main" id="{F23CC1D1-32ED-6B0E-DD33-B04431F43A22}"/>
              </a:ext>
            </a:extLst>
          </p:cNvPr>
          <p:cNvSpPr txBox="1"/>
          <p:nvPr/>
        </p:nvSpPr>
        <p:spPr>
          <a:xfrm>
            <a:off x="557981" y="1036432"/>
            <a:ext cx="11539930" cy="415498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sz="2400" b="1" dirty="0">
              <a:solidFill>
                <a:srgbClr val="004359"/>
              </a:solidFill>
              <a:latin typeface="Titillium Web" panose="00000500000000000000" pitchFamily="2" charset="0"/>
              <a:cs typeface="Calibri"/>
            </a:endParaRP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Praxisübungen anhand von Beispielen</a:t>
            </a: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Die Firma Sulzer Pumpen in Deutschland schickt an den Mutterkonzern zum Testen ein </a:t>
            </a:r>
            <a:r>
              <a:rPr lang="de-DE" sz="2400" b="1" dirty="0" err="1">
                <a:solidFill>
                  <a:srgbClr val="004359"/>
                </a:solidFill>
                <a:latin typeface="Titillium Web" panose="00000500000000000000" pitchFamily="2" charset="0"/>
                <a:cs typeface="Calibri"/>
              </a:rPr>
              <a:t>Pumpengehäuse</a:t>
            </a:r>
            <a:r>
              <a:rPr lang="de-DE" sz="2400" b="1" dirty="0">
                <a:solidFill>
                  <a:srgbClr val="004359"/>
                </a:solidFill>
                <a:latin typeface="Titillium Web" panose="00000500000000000000" pitchFamily="2" charset="0"/>
                <a:cs typeface="Calibri"/>
              </a:rPr>
              <a:t> konstruiert für Vakuumpumpen mit einer vom Hersteller angegebenen maximalen Förderleistung größer als 5 m3/h (jeweils unter Standard-Bedingungen von 273 K [0 °C] und 101,3 kPa) (alle </a:t>
            </a:r>
            <a:r>
              <a:rPr lang="de-DE" sz="2400" b="1" dirty="0" err="1">
                <a:solidFill>
                  <a:srgbClr val="004359"/>
                </a:solidFill>
                <a:latin typeface="Titillium Web" panose="00000500000000000000" pitchFamily="2" charset="0"/>
                <a:cs typeface="Calibri"/>
              </a:rPr>
              <a:t>medienberührenden</a:t>
            </a:r>
            <a:r>
              <a:rPr lang="de-DE" sz="2400" b="1" dirty="0">
                <a:solidFill>
                  <a:srgbClr val="004359"/>
                </a:solidFill>
                <a:latin typeface="Titillium Web" panose="00000500000000000000" pitchFamily="2" charset="0"/>
                <a:cs typeface="Calibri"/>
              </a:rPr>
              <a:t> </a:t>
            </a:r>
            <a:r>
              <a:rPr lang="de-DE" sz="2400" b="1" dirty="0" err="1">
                <a:solidFill>
                  <a:srgbClr val="004359"/>
                </a:solidFill>
                <a:latin typeface="Titillium Web" panose="00000500000000000000" pitchFamily="2" charset="0"/>
                <a:cs typeface="Calibri"/>
              </a:rPr>
              <a:t>Flächen</a:t>
            </a:r>
            <a:r>
              <a:rPr lang="de-DE" sz="2400" b="1" dirty="0">
                <a:solidFill>
                  <a:srgbClr val="004359"/>
                </a:solidFill>
                <a:latin typeface="Titillium Web" panose="00000500000000000000" pitchFamily="2" charset="0"/>
                <a:cs typeface="Calibri"/>
              </a:rPr>
              <a:t> haben eine Niob-Legierung) </a:t>
            </a:r>
            <a:r>
              <a:rPr lang="de-DE" sz="2400" b="1" dirty="0" err="1">
                <a:solidFill>
                  <a:srgbClr val="004359"/>
                </a:solidFill>
                <a:latin typeface="Titillium Web" panose="00000500000000000000" pitchFamily="2" charset="0"/>
                <a:cs typeface="Calibri"/>
              </a:rPr>
              <a:t>Empfänger</a:t>
            </a:r>
            <a:r>
              <a:rPr lang="de-DE" sz="2400" b="1" dirty="0">
                <a:solidFill>
                  <a:srgbClr val="004359"/>
                </a:solidFill>
                <a:latin typeface="Titillium Web" panose="00000500000000000000" pitchFamily="2" charset="0"/>
                <a:cs typeface="Calibri"/>
              </a:rPr>
              <a:t> ist Sulzer Pumpen in der Schweiz. Man weiß nicht ob die Pumpe </a:t>
            </a:r>
            <a:r>
              <a:rPr lang="de-DE" sz="2400" b="1" dirty="0" err="1">
                <a:solidFill>
                  <a:srgbClr val="004359"/>
                </a:solidFill>
                <a:latin typeface="Titillium Web" panose="00000500000000000000" pitchFamily="2" charset="0"/>
                <a:cs typeface="Calibri"/>
              </a:rPr>
              <a:t>zurückkommen</a:t>
            </a:r>
            <a:r>
              <a:rPr lang="de-DE" sz="2400" b="1" dirty="0">
                <a:solidFill>
                  <a:srgbClr val="004359"/>
                </a:solidFill>
                <a:latin typeface="Titillium Web" panose="00000500000000000000" pitchFamily="2" charset="0"/>
                <a:cs typeface="Calibri"/>
              </a:rPr>
              <a:t> wird.</a:t>
            </a:r>
          </a:p>
          <a:p>
            <a:r>
              <a:rPr lang="de-DE" sz="2400" b="1" dirty="0">
                <a:solidFill>
                  <a:srgbClr val="004359"/>
                </a:solidFill>
                <a:latin typeface="Titillium Web" panose="00000500000000000000" pitchFamily="2" charset="0"/>
                <a:cs typeface="Calibri"/>
              </a:rPr>
              <a:t>84139100 – </a:t>
            </a:r>
            <a:r>
              <a:rPr lang="de-DE" sz="2400" b="1" dirty="0" err="1">
                <a:solidFill>
                  <a:srgbClr val="004359"/>
                </a:solidFill>
                <a:latin typeface="Titillium Web" panose="00000500000000000000" pitchFamily="2" charset="0"/>
                <a:cs typeface="Calibri"/>
              </a:rPr>
              <a:t>Pumpengehäuse</a:t>
            </a:r>
            <a:endParaRPr lang="de-DE" sz="2400"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BA4B9CD9-992A-3C51-A87E-9DCF57C6FE05}"/>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6D90DF02-256E-4B93-6AD5-D13B51D57E99}"/>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4A3F4225-2E66-1E08-F464-35C4F5643100}"/>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63B9E3DE-0DD1-E59B-6F08-D641AA8B9348}"/>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BDF7CE51-5B34-8517-7D52-FBE70AE6718D}"/>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518D8EA4-304E-58D4-98DB-198007A30B03}"/>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97EA89D6-1D14-9B0D-963C-C6395135B8D1}"/>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16193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D336C-4D3F-BC24-C017-96B761CBDFA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77E3836E-8683-213A-9F05-E5710B2B5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6124ED88-D3BD-50FE-C2FF-C3C7AA8102C0}"/>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7E064077-7669-0B10-4EF1-E43C09B0DC90}"/>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20</a:t>
            </a:fld>
            <a:endParaRPr lang="de-DE" sz="1400">
              <a:solidFill>
                <a:schemeClr val="bg1"/>
              </a:solidFill>
            </a:endParaRPr>
          </a:p>
        </p:txBody>
      </p:sp>
      <p:sp>
        <p:nvSpPr>
          <p:cNvPr id="24" name="Textfeld 23">
            <a:extLst>
              <a:ext uri="{FF2B5EF4-FFF2-40B4-BE49-F238E27FC236}">
                <a16:creationId xmlns:a16="http://schemas.microsoft.com/office/drawing/2014/main" id="{4102FBC9-3005-3306-F1CE-6E145D6374FB}"/>
              </a:ext>
            </a:extLst>
          </p:cNvPr>
          <p:cNvSpPr txBox="1"/>
          <p:nvPr/>
        </p:nvSpPr>
        <p:spPr>
          <a:xfrm>
            <a:off x="557981" y="1036432"/>
            <a:ext cx="11539930" cy="341632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sz="2400" b="1" dirty="0">
              <a:solidFill>
                <a:srgbClr val="004359"/>
              </a:solidFill>
              <a:latin typeface="Titillium Web" panose="00000500000000000000" pitchFamily="2" charset="0"/>
              <a:cs typeface="Calibri"/>
            </a:endParaRPr>
          </a:p>
          <a:p>
            <a:endParaRPr lang="de-DE" sz="2400" b="1" dirty="0">
              <a:solidFill>
                <a:srgbClr val="004359"/>
              </a:solidFill>
              <a:latin typeface="Titillium Web" panose="00000500000000000000" pitchFamily="2" charset="0"/>
              <a:cs typeface="Calibri"/>
            </a:endParaRPr>
          </a:p>
          <a:p>
            <a:r>
              <a:rPr lang="de-DE" sz="2400" b="1" dirty="0">
                <a:solidFill>
                  <a:srgbClr val="004359"/>
                </a:solidFill>
                <a:latin typeface="Titillium Web" panose="00000500000000000000" pitchFamily="2" charset="0"/>
                <a:cs typeface="Calibri"/>
              </a:rPr>
              <a:t>Praxisübungen anhand von Beispielen</a:t>
            </a:r>
          </a:p>
          <a:p>
            <a:endParaRPr lang="de-DE" sz="2400" b="1" dirty="0">
              <a:solidFill>
                <a:srgbClr val="004359"/>
              </a:solidFill>
              <a:latin typeface="Titillium Web" panose="00000500000000000000" pitchFamily="2" charset="0"/>
              <a:cs typeface="Calibri"/>
            </a:endParaRPr>
          </a:p>
          <a:p>
            <a:r>
              <a:rPr lang="de-DE" sz="2400" b="1" dirty="0" err="1">
                <a:solidFill>
                  <a:srgbClr val="004359"/>
                </a:solidFill>
                <a:latin typeface="Titillium Web" panose="00000500000000000000" pitchFamily="2" charset="0"/>
                <a:cs typeface="Calibri"/>
              </a:rPr>
              <a:t>Oleostearin</a:t>
            </a:r>
            <a:r>
              <a:rPr lang="de-DE" sz="2400" b="1" dirty="0">
                <a:solidFill>
                  <a:srgbClr val="004359"/>
                </a:solidFill>
                <a:latin typeface="Titillium Web" panose="00000500000000000000" pitchFamily="2" charset="0"/>
                <a:cs typeface="Calibri"/>
              </a:rPr>
              <a:t> wird nach Tunesien weiter verkauft zu industriellen Zwecken (kein Abfall). </a:t>
            </a:r>
            <a:r>
              <a:rPr lang="de-DE" sz="2400" b="1" dirty="0" err="1">
                <a:solidFill>
                  <a:srgbClr val="004359"/>
                </a:solidFill>
                <a:latin typeface="Titillium Web" panose="00000500000000000000" pitchFamily="2" charset="0"/>
                <a:cs typeface="Calibri"/>
              </a:rPr>
              <a:t>Empfänger</a:t>
            </a:r>
            <a:r>
              <a:rPr lang="de-DE" sz="2400" b="1" dirty="0">
                <a:solidFill>
                  <a:srgbClr val="004359"/>
                </a:solidFill>
                <a:latin typeface="Titillium Web" panose="00000500000000000000" pitchFamily="2" charset="0"/>
                <a:cs typeface="Calibri"/>
              </a:rPr>
              <a:t> ist eine Firma namens: NOVA HUILES SNH, Inhaber: </a:t>
            </a:r>
            <a:r>
              <a:rPr lang="de-DE" sz="2400" b="1" dirty="0" err="1">
                <a:solidFill>
                  <a:srgbClr val="004359"/>
                </a:solidFill>
                <a:latin typeface="Titillium Web" panose="00000500000000000000" pitchFamily="2" charset="0"/>
                <a:cs typeface="Calibri"/>
              </a:rPr>
              <a:t>Farjallah</a:t>
            </a:r>
            <a:r>
              <a:rPr lang="de-DE" sz="2400" b="1" dirty="0">
                <a:solidFill>
                  <a:srgbClr val="004359"/>
                </a:solidFill>
                <a:latin typeface="Titillium Web" panose="00000500000000000000" pitchFamily="2" charset="0"/>
                <a:cs typeface="Calibri"/>
              </a:rPr>
              <a:t>. Das </a:t>
            </a:r>
            <a:r>
              <a:rPr lang="de-DE" sz="2400" b="1" dirty="0" err="1">
                <a:solidFill>
                  <a:srgbClr val="004359"/>
                </a:solidFill>
                <a:latin typeface="Titillium Web" panose="00000500000000000000" pitchFamily="2" charset="0"/>
                <a:cs typeface="Calibri"/>
              </a:rPr>
              <a:t>Oleostearin</a:t>
            </a:r>
            <a:r>
              <a:rPr lang="de-DE" sz="2400" b="1" dirty="0">
                <a:solidFill>
                  <a:srgbClr val="004359"/>
                </a:solidFill>
                <a:latin typeface="Titillium Web" panose="00000500000000000000" pitchFamily="2" charset="0"/>
                <a:cs typeface="Calibri"/>
              </a:rPr>
              <a:t> wird zur Herstellung von Backfetten verwendet, ein </a:t>
            </a:r>
            <a:r>
              <a:rPr lang="de-DE" sz="2400" b="1" dirty="0" err="1">
                <a:solidFill>
                  <a:srgbClr val="004359"/>
                </a:solidFill>
                <a:latin typeface="Titillium Web" panose="00000500000000000000" pitchFamily="2" charset="0"/>
                <a:cs typeface="Calibri"/>
              </a:rPr>
              <a:t>Nebengeschäft</a:t>
            </a:r>
            <a:r>
              <a:rPr lang="de-DE" sz="2400" b="1" dirty="0">
                <a:solidFill>
                  <a:srgbClr val="004359"/>
                </a:solidFill>
                <a:latin typeface="Titillium Web" panose="00000500000000000000" pitchFamily="2" charset="0"/>
                <a:cs typeface="Calibri"/>
              </a:rPr>
              <a:t> der NOVA HUILES SNH.</a:t>
            </a:r>
          </a:p>
          <a:p>
            <a:r>
              <a:rPr lang="de-DE" sz="2400" b="1" dirty="0">
                <a:solidFill>
                  <a:srgbClr val="004359"/>
                </a:solidFill>
                <a:latin typeface="Titillium Web" panose="00000500000000000000" pitchFamily="2" charset="0"/>
                <a:cs typeface="Calibri"/>
              </a:rPr>
              <a:t>15030011 - </a:t>
            </a:r>
            <a:r>
              <a:rPr lang="de-DE" sz="2400" b="1" dirty="0" err="1">
                <a:solidFill>
                  <a:srgbClr val="004359"/>
                </a:solidFill>
                <a:latin typeface="Titillium Web" panose="00000500000000000000" pitchFamily="2" charset="0"/>
                <a:cs typeface="Calibri"/>
              </a:rPr>
              <a:t>Oleostearin</a:t>
            </a:r>
            <a:endParaRPr lang="de-DE" sz="2400"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4EC9EF90-E990-6827-77A0-A779EE52C3A1}"/>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677EAA12-EA3A-96DF-C755-8DDB07804E5D}"/>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67FCD534-7912-FF26-5EB5-DD59947A8F1B}"/>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61DDC040-AF52-EFC5-6A6C-3C27C4FB7F8A}"/>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3F1DA6BF-FED2-8032-8B3A-2C410D129F45}"/>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03B417AC-DFAD-DACC-37A3-6D20531D77A0}"/>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D29A4EA0-335A-C7DE-5184-7AACAF2FD502}"/>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21570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E9BF-2FE4-668D-2F24-922EA5D2279E}"/>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226D6DB1-B511-C80E-5470-A5DE40A090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992"/>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5FF944C0-23D0-D424-F03B-94DE7B21D6BA}"/>
              </a:ext>
            </a:extLst>
          </p:cNvPr>
          <p:cNvSpPr/>
          <p:nvPr/>
        </p:nvSpPr>
        <p:spPr>
          <a:xfrm>
            <a:off x="11344102" y="6273338"/>
            <a:ext cx="713401" cy="487034"/>
          </a:xfrm>
          <a:prstGeom prst="rect">
            <a:avLst/>
          </a:prstGeom>
          <a:solidFill>
            <a:srgbClr val="BAC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3" name="Foliennummernplatzhalter 2">
            <a:extLst>
              <a:ext uri="{FF2B5EF4-FFF2-40B4-BE49-F238E27FC236}">
                <a16:creationId xmlns:a16="http://schemas.microsoft.com/office/drawing/2014/main" id="{CA57F947-E5F8-7C21-E8D1-759CC9719E30}"/>
              </a:ext>
            </a:extLst>
          </p:cNvPr>
          <p:cNvSpPr>
            <a:spLocks noGrp="1"/>
          </p:cNvSpPr>
          <p:nvPr>
            <p:ph type="sldNum" sz="quarter" idx="12"/>
          </p:nvPr>
        </p:nvSpPr>
        <p:spPr>
          <a:xfrm>
            <a:off x="11538011" y="6334292"/>
            <a:ext cx="325582" cy="365125"/>
          </a:xfrm>
        </p:spPr>
        <p:txBody>
          <a:bodyPr/>
          <a:lstStyle/>
          <a:p>
            <a:fld id="{FAC1C434-31DD-49E2-A4ED-9B6F0DB5DE80}" type="slidenum">
              <a:rPr lang="de-DE" sz="1400" smtClean="0">
                <a:solidFill>
                  <a:schemeClr val="bg1"/>
                </a:solidFill>
              </a:rPr>
              <a:t>21</a:t>
            </a:fld>
            <a:endParaRPr lang="de-DE" sz="1400">
              <a:solidFill>
                <a:schemeClr val="bg1"/>
              </a:solidFill>
            </a:endParaRPr>
          </a:p>
        </p:txBody>
      </p:sp>
      <p:sp>
        <p:nvSpPr>
          <p:cNvPr id="24" name="Textfeld 23">
            <a:extLst>
              <a:ext uri="{FF2B5EF4-FFF2-40B4-BE49-F238E27FC236}">
                <a16:creationId xmlns:a16="http://schemas.microsoft.com/office/drawing/2014/main" id="{51155C88-B51B-95AB-D0B5-881A766E9935}"/>
              </a:ext>
            </a:extLst>
          </p:cNvPr>
          <p:cNvSpPr txBox="1"/>
          <p:nvPr/>
        </p:nvSpPr>
        <p:spPr>
          <a:xfrm>
            <a:off x="557981" y="1036432"/>
            <a:ext cx="11539930"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b="1" dirty="0">
                <a:solidFill>
                  <a:srgbClr val="004359"/>
                </a:solidFill>
                <a:latin typeface="Titillium Web" panose="00000500000000000000" pitchFamily="2" charset="0"/>
                <a:cs typeface="Calibri"/>
              </a:rPr>
              <a:t>Haben Sie noch Fragen offen?</a:t>
            </a:r>
          </a:p>
          <a:p>
            <a:endParaRPr lang="de-DE" sz="2400" b="1" dirty="0">
              <a:solidFill>
                <a:srgbClr val="004359"/>
              </a:solidFill>
              <a:latin typeface="Titillium Web" panose="00000500000000000000" pitchFamily="2" charset="0"/>
              <a:cs typeface="Calibri"/>
            </a:endParaRPr>
          </a:p>
          <a:p>
            <a:endParaRPr lang="de-DE" sz="2400" b="1" dirty="0">
              <a:solidFill>
                <a:srgbClr val="004359"/>
              </a:solidFill>
              <a:latin typeface="Titillium Web" panose="00000500000000000000" pitchFamily="2" charset="0"/>
              <a:cs typeface="Calibri"/>
            </a:endParaRPr>
          </a:p>
        </p:txBody>
      </p:sp>
      <p:sp>
        <p:nvSpPr>
          <p:cNvPr id="13" name="Rechteck 12">
            <a:extLst>
              <a:ext uri="{FF2B5EF4-FFF2-40B4-BE49-F238E27FC236}">
                <a16:creationId xmlns:a16="http://schemas.microsoft.com/office/drawing/2014/main" id="{CB46259A-6227-B810-714F-1CC0E7C2A786}"/>
              </a:ext>
            </a:extLst>
          </p:cNvPr>
          <p:cNvSpPr/>
          <p:nvPr/>
        </p:nvSpPr>
        <p:spPr>
          <a:xfrm>
            <a:off x="1530132" y="6273338"/>
            <a:ext cx="9725301" cy="487034"/>
          </a:xfrm>
          <a:prstGeom prst="rect">
            <a:avLst/>
          </a:prstGeom>
          <a:solidFill>
            <a:srgbClr val="0043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Titillium Web" panose="00000500000000000000" pitchFamily="2" charset="0"/>
              </a:rPr>
              <a:t>[</a:t>
            </a:r>
            <a:r>
              <a:rPr lang="de-DE" sz="1600" b="1" dirty="0">
                <a:solidFill>
                  <a:schemeClr val="bg1"/>
                </a:solidFill>
                <a:latin typeface="Titillium Web" panose="00000500000000000000" pitchFamily="2" charset="0"/>
              </a:rPr>
              <a:t>Dual-Use-Klassifizierung</a:t>
            </a:r>
            <a:r>
              <a:rPr lang="de-DE" sz="1600" dirty="0">
                <a:solidFill>
                  <a:schemeClr val="bg1"/>
                </a:solidFill>
                <a:latin typeface="Titillium Web" panose="00000500000000000000" pitchFamily="2" charset="0"/>
              </a:rPr>
              <a:t>]	 	[25.07.2025]</a:t>
            </a:r>
          </a:p>
        </p:txBody>
      </p:sp>
      <p:sp>
        <p:nvSpPr>
          <p:cNvPr id="14" name="Rechteck 13">
            <a:extLst>
              <a:ext uri="{FF2B5EF4-FFF2-40B4-BE49-F238E27FC236}">
                <a16:creationId xmlns:a16="http://schemas.microsoft.com/office/drawing/2014/main" id="{2950CB6C-F9A7-7C41-2945-EB0832C3FBBC}"/>
              </a:ext>
            </a:extLst>
          </p:cNvPr>
          <p:cNvSpPr/>
          <p:nvPr/>
        </p:nvSpPr>
        <p:spPr>
          <a:xfrm>
            <a:off x="131421" y="109787"/>
            <a:ext cx="11926082" cy="627805"/>
          </a:xfrm>
          <a:prstGeom prst="rect">
            <a:avLst/>
          </a:prstGeom>
          <a:solidFill>
            <a:srgbClr val="00435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tillium Web" panose="00000500000000000000" pitchFamily="2" charset="0"/>
              </a:rPr>
              <a:t>[Dual-Use-Klassifizierung]</a:t>
            </a:r>
          </a:p>
        </p:txBody>
      </p:sp>
      <p:pic>
        <p:nvPicPr>
          <p:cNvPr id="16" name="Grafik 15" descr="Ein Bild, das Schild, sitzend, dunkel, Frau enthält.&#10;&#10;Automatisch generierte Beschreibung">
            <a:extLst>
              <a:ext uri="{FF2B5EF4-FFF2-40B4-BE49-F238E27FC236}">
                <a16:creationId xmlns:a16="http://schemas.microsoft.com/office/drawing/2014/main" id="{C6C4F87E-1732-9540-7E48-0F3DC89657C4}"/>
              </a:ext>
            </a:extLst>
          </p:cNvPr>
          <p:cNvPicPr>
            <a:picLocks noChangeAspect="1"/>
          </p:cNvPicPr>
          <p:nvPr/>
        </p:nvPicPr>
        <p:blipFill rotWithShape="1">
          <a:blip r:embed="rId4">
            <a:extLst>
              <a:ext uri="{28A0092B-C50C-407E-A947-70E740481C1C}">
                <a14:useLocalDpi xmlns:a14="http://schemas.microsoft.com/office/drawing/2010/main" val="0"/>
              </a:ext>
            </a:extLst>
          </a:blip>
          <a:srcRect r="18763"/>
          <a:stretch/>
        </p:blipFill>
        <p:spPr>
          <a:xfrm>
            <a:off x="73774" y="6273338"/>
            <a:ext cx="1382584" cy="485871"/>
          </a:xfrm>
          <a:prstGeom prst="rect">
            <a:avLst/>
          </a:prstGeom>
        </p:spPr>
      </p:pic>
      <p:sp>
        <p:nvSpPr>
          <p:cNvPr id="20" name="Rechteck 19">
            <a:extLst>
              <a:ext uri="{FF2B5EF4-FFF2-40B4-BE49-F238E27FC236}">
                <a16:creationId xmlns:a16="http://schemas.microsoft.com/office/drawing/2014/main" id="{DBF9E377-B2F1-66B3-2124-303588C72BEA}"/>
              </a:ext>
            </a:extLst>
          </p:cNvPr>
          <p:cNvSpPr/>
          <p:nvPr/>
        </p:nvSpPr>
        <p:spPr>
          <a:xfrm>
            <a:off x="131421" y="109786"/>
            <a:ext cx="426561" cy="627805"/>
          </a:xfrm>
          <a:prstGeom prst="rect">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008AAE"/>
              </a:solidFill>
              <a:latin typeface="+mj-lt"/>
            </a:endParaRPr>
          </a:p>
        </p:txBody>
      </p:sp>
      <p:sp>
        <p:nvSpPr>
          <p:cNvPr id="26" name="Gleichschenkliges Dreieck 25">
            <a:extLst>
              <a:ext uri="{FF2B5EF4-FFF2-40B4-BE49-F238E27FC236}">
                <a16:creationId xmlns:a16="http://schemas.microsoft.com/office/drawing/2014/main" id="{28B2D986-82A1-DB90-F496-BC828509109D}"/>
              </a:ext>
            </a:extLst>
          </p:cNvPr>
          <p:cNvSpPr/>
          <p:nvPr/>
        </p:nvSpPr>
        <p:spPr>
          <a:xfrm rot="5400000">
            <a:off x="1339236" y="6464236"/>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Gleichschenkliges Dreieck 27">
            <a:extLst>
              <a:ext uri="{FF2B5EF4-FFF2-40B4-BE49-F238E27FC236}">
                <a16:creationId xmlns:a16="http://schemas.microsoft.com/office/drawing/2014/main" id="{1B85E497-7277-EF5B-803C-8B911F4A6B36}"/>
              </a:ext>
            </a:extLst>
          </p:cNvPr>
          <p:cNvSpPr/>
          <p:nvPr/>
        </p:nvSpPr>
        <p:spPr>
          <a:xfrm rot="16200000">
            <a:off x="10964892" y="6464442"/>
            <a:ext cx="487032" cy="105240"/>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Gleichschenkliges Dreieck 29">
            <a:extLst>
              <a:ext uri="{FF2B5EF4-FFF2-40B4-BE49-F238E27FC236}">
                <a16:creationId xmlns:a16="http://schemas.microsoft.com/office/drawing/2014/main" id="{4FEF7B2C-8A67-DF2B-16CF-29CA08977F0C}"/>
              </a:ext>
            </a:extLst>
          </p:cNvPr>
          <p:cNvSpPr/>
          <p:nvPr/>
        </p:nvSpPr>
        <p:spPr>
          <a:xfrm rot="5400000">
            <a:off x="294540" y="373227"/>
            <a:ext cx="627805" cy="100924"/>
          </a:xfrm>
          <a:prstGeom prst="triangle">
            <a:avLst/>
          </a:prstGeom>
          <a:solidFill>
            <a:srgbClr val="00A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descr="Ein Bild, das Himmel, Wasser, draußen, Ozean enthält.&#10;&#10;Automatisch generierte Beschreibung">
            <a:extLst>
              <a:ext uri="{FF2B5EF4-FFF2-40B4-BE49-F238E27FC236}">
                <a16:creationId xmlns:a16="http://schemas.microsoft.com/office/drawing/2014/main" id="{AFA8C6BE-56AB-4C5A-F772-1F431B0DC12A}"/>
              </a:ext>
            </a:extLst>
          </p:cNvPr>
          <p:cNvPicPr>
            <a:picLocks noChangeAspect="1"/>
          </p:cNvPicPr>
          <p:nvPr/>
        </p:nvPicPr>
        <p:blipFill rotWithShape="1">
          <a:blip r:embed="rId5"/>
          <a:srcRect l="1227" r="6949" b="1"/>
          <a:stretch/>
        </p:blipFill>
        <p:spPr>
          <a:xfrm>
            <a:off x="2075180" y="1535542"/>
            <a:ext cx="8038563" cy="4420900"/>
          </a:xfrm>
          <a:prstGeom prst="rect">
            <a:avLst/>
          </a:prstGeom>
          <a:noFill/>
        </p:spPr>
      </p:pic>
    </p:spTree>
    <p:extLst>
      <p:ext uri="{BB962C8B-B14F-4D97-AF65-F5344CB8AC3E}">
        <p14:creationId xmlns:p14="http://schemas.microsoft.com/office/powerpoint/2010/main" val="149227567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9" ma:contentTypeDescription="Ein neues Dokument erstellen." ma:contentTypeScope="" ma:versionID="8aa7a6ad380a30cfa043813422f9882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a82a12d528fa1fbaff4235029ff765f5"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DFBDFC-660E-4BF7-9C22-FCBBAD93CF1A}"/>
</file>

<file path=customXml/itemProps2.xml><?xml version="1.0" encoding="utf-8"?>
<ds:datastoreItem xmlns:ds="http://schemas.openxmlformats.org/officeDocument/2006/customXml" ds:itemID="{3440547E-DAB0-4DEC-90DE-DEBED8BCF32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24B0710-27A2-4E59-865A-11A12597D2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1379</Words>
  <Application>Microsoft Macintosh PowerPoint</Application>
  <PresentationFormat>Breitbild</PresentationFormat>
  <Paragraphs>227</Paragraphs>
  <Slides>21</Slides>
  <Notes>21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21</vt:i4>
      </vt:variant>
    </vt:vector>
  </HeadingPairs>
  <TitlesOfParts>
    <vt:vector size="27" baseType="lpstr">
      <vt:lpstr>Arial</vt:lpstr>
      <vt:lpstr>Calibri</vt:lpstr>
      <vt:lpstr>Calibri Light</vt:lpstr>
      <vt:lpstr>Century Gothic</vt:lpstr>
      <vt:lpstr>Titillium Web</vt:lpstr>
      <vt:lpstr>Office</vt:lpstr>
      <vt:lpstr>zum Webinar „Wie komme ich sicher durch die Klassifizierung einer möglichen Dual-Use-Listenposition  [Julianna Straib-Lorenz]</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PaR - Patrick Reuber</dc:creator>
  <cp:lastModifiedBy>Julianna Straib-Lorenz</cp:lastModifiedBy>
  <cp:revision>23</cp:revision>
  <dcterms:created xsi:type="dcterms:W3CDTF">2020-07-03T07:38:39Z</dcterms:created>
  <dcterms:modified xsi:type="dcterms:W3CDTF">2025-08-26T13:04:06Z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