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65" r:id="rId5"/>
    <p:sldId id="257" r:id="rId6"/>
    <p:sldId id="321" r:id="rId7"/>
    <p:sldId id="276" r:id="rId8"/>
    <p:sldId id="327" r:id="rId9"/>
    <p:sldId id="296" r:id="rId10"/>
    <p:sldId id="328" r:id="rId11"/>
    <p:sldId id="290" r:id="rId12"/>
    <p:sldId id="277" r:id="rId13"/>
    <p:sldId id="278" r:id="rId14"/>
    <p:sldId id="279" r:id="rId15"/>
    <p:sldId id="280" r:id="rId16"/>
    <p:sldId id="281" r:id="rId17"/>
    <p:sldId id="294" r:id="rId18"/>
    <p:sldId id="283" r:id="rId19"/>
    <p:sldId id="318" r:id="rId20"/>
    <p:sldId id="319" r:id="rId21"/>
    <p:sldId id="285" r:id="rId22"/>
    <p:sldId id="295" r:id="rId23"/>
    <p:sldId id="282" r:id="rId24"/>
    <p:sldId id="287" r:id="rId25"/>
    <p:sldId id="297" r:id="rId26"/>
    <p:sldId id="298" r:id="rId27"/>
    <p:sldId id="323" r:id="rId28"/>
    <p:sldId id="302" r:id="rId29"/>
    <p:sldId id="301" r:id="rId30"/>
    <p:sldId id="314" r:id="rId31"/>
    <p:sldId id="326" r:id="rId32"/>
    <p:sldId id="322" r:id="rId33"/>
    <p:sldId id="288" r:id="rId34"/>
    <p:sldId id="289" r:id="rId35"/>
    <p:sldId id="324" r:id="rId36"/>
    <p:sldId id="293" r:id="rId37"/>
    <p:sldId id="316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00"/>
    <a:srgbClr val="004359"/>
    <a:srgbClr val="008AAE"/>
    <a:srgbClr val="00ADBC"/>
    <a:srgbClr val="1D4592"/>
    <a:srgbClr val="BA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28773-2F52-4C4E-AC14-6ED61A5D4C67}" v="99" dt="2025-10-27T07:25:11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78F21-10E3-4111-81FC-196D893388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DCF3AEE-AE14-4CB3-A4A4-2EFCC134889B}">
      <dgm:prSet phldrT="[Text]" custT="1"/>
      <dgm:spPr>
        <a:solidFill>
          <a:srgbClr val="008AAE"/>
        </a:solidFill>
      </dgm:spPr>
      <dgm:t>
        <a:bodyPr/>
        <a:lstStyle/>
        <a:p>
          <a:r>
            <a:rPr lang="de-DE" sz="2400" b="1" dirty="0"/>
            <a:t>An wen</a:t>
          </a:r>
        </a:p>
        <a:p>
          <a:r>
            <a:rPr lang="de-DE" sz="2400" dirty="0"/>
            <a:t>liefere ich?</a:t>
          </a:r>
        </a:p>
      </dgm:t>
    </dgm:pt>
    <dgm:pt modelId="{DC852AF4-B60C-4631-A720-BB1EFDC6DD0F}" type="parTrans" cxnId="{9BE828E6-BA89-4CA4-BA7A-763A179AE9B6}">
      <dgm:prSet/>
      <dgm:spPr/>
      <dgm:t>
        <a:bodyPr/>
        <a:lstStyle/>
        <a:p>
          <a:endParaRPr lang="de-DE"/>
        </a:p>
      </dgm:t>
    </dgm:pt>
    <dgm:pt modelId="{5FCB1EA9-1AF9-4030-BF82-3FC28A3EA95E}" type="sibTrans" cxnId="{9BE828E6-BA89-4CA4-BA7A-763A179AE9B6}">
      <dgm:prSet/>
      <dgm:spPr/>
      <dgm:t>
        <a:bodyPr/>
        <a:lstStyle/>
        <a:p>
          <a:endParaRPr lang="de-DE"/>
        </a:p>
      </dgm:t>
    </dgm:pt>
    <dgm:pt modelId="{4E00CC8B-3AD4-433E-9B35-F30438491054}">
      <dgm:prSet phldrT="[Text]" custT="1"/>
      <dgm:spPr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Wohin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liefere ich?</a:t>
          </a:r>
        </a:p>
      </dgm:t>
    </dgm:pt>
    <dgm:pt modelId="{A18A0167-B8FC-4740-9690-480BFCB85F9D}" type="parTrans" cxnId="{EDAE08D4-76A6-4C63-A47D-03DC01F932FB}">
      <dgm:prSet/>
      <dgm:spPr/>
      <dgm:t>
        <a:bodyPr/>
        <a:lstStyle/>
        <a:p>
          <a:endParaRPr lang="de-DE"/>
        </a:p>
      </dgm:t>
    </dgm:pt>
    <dgm:pt modelId="{E7C2D64D-6AAD-4FA3-9100-E6D9B9E190DB}" type="sibTrans" cxnId="{EDAE08D4-76A6-4C63-A47D-03DC01F932FB}">
      <dgm:prSet/>
      <dgm:spPr/>
      <dgm:t>
        <a:bodyPr/>
        <a:lstStyle/>
        <a:p>
          <a:endParaRPr lang="de-DE"/>
        </a:p>
      </dgm:t>
    </dgm:pt>
    <dgm:pt modelId="{7A31EB5B-C870-4FA2-9FD0-034F43D621FF}">
      <dgm:prSet phldrT="[Text]" custT="1"/>
      <dgm:spPr>
        <a:solidFill>
          <a:srgbClr val="008AAE"/>
        </a:solidFill>
      </dgm:spPr>
      <dgm:t>
        <a:bodyPr/>
        <a:lstStyle/>
        <a:p>
          <a:r>
            <a:rPr lang="de-DE" sz="2400" b="1" dirty="0"/>
            <a:t>Was</a:t>
          </a:r>
        </a:p>
        <a:p>
          <a:r>
            <a:rPr lang="de-DE" sz="2400" dirty="0"/>
            <a:t>liefere ich?</a:t>
          </a:r>
        </a:p>
      </dgm:t>
    </dgm:pt>
    <dgm:pt modelId="{3A1E5095-CC4F-465C-BE39-34BD2FB565F7}" type="parTrans" cxnId="{6C9B197F-C9F2-497C-917D-15A072D5FDD6}">
      <dgm:prSet/>
      <dgm:spPr/>
      <dgm:t>
        <a:bodyPr/>
        <a:lstStyle/>
        <a:p>
          <a:endParaRPr lang="de-DE"/>
        </a:p>
      </dgm:t>
    </dgm:pt>
    <dgm:pt modelId="{F7C10B45-06ED-47A6-9973-841E58E60727}" type="sibTrans" cxnId="{6C9B197F-C9F2-497C-917D-15A072D5FDD6}">
      <dgm:prSet/>
      <dgm:spPr/>
      <dgm:t>
        <a:bodyPr/>
        <a:lstStyle/>
        <a:p>
          <a:endParaRPr lang="de-DE"/>
        </a:p>
      </dgm:t>
    </dgm:pt>
    <dgm:pt modelId="{162D6B57-1371-4A4B-8AE4-14E535FB069D}">
      <dgm:prSet phldrT="[Text]" custT="1"/>
      <dgm:spPr>
        <a:solidFill>
          <a:srgbClr val="008AAE"/>
        </a:solidFill>
      </dgm:spPr>
      <dgm:t>
        <a:bodyPr/>
        <a:lstStyle/>
        <a:p>
          <a:r>
            <a:rPr lang="de-DE" sz="2400" b="1" dirty="0"/>
            <a:t>Wofür</a:t>
          </a:r>
          <a:r>
            <a:rPr lang="de-DE" sz="2400" dirty="0"/>
            <a:t> wird mein Gut verwendet?</a:t>
          </a:r>
        </a:p>
      </dgm:t>
    </dgm:pt>
    <dgm:pt modelId="{ADA0D1F2-0300-4E70-A2A7-11302D168C7E}" type="parTrans" cxnId="{AF20905D-7959-42B9-B808-1FE0F185F17E}">
      <dgm:prSet/>
      <dgm:spPr/>
      <dgm:t>
        <a:bodyPr/>
        <a:lstStyle/>
        <a:p>
          <a:endParaRPr lang="de-DE"/>
        </a:p>
      </dgm:t>
    </dgm:pt>
    <dgm:pt modelId="{1F29A71E-3EE1-473D-A5D7-F828D22EFE75}" type="sibTrans" cxnId="{AF20905D-7959-42B9-B808-1FE0F185F17E}">
      <dgm:prSet/>
      <dgm:spPr/>
      <dgm:t>
        <a:bodyPr/>
        <a:lstStyle/>
        <a:p>
          <a:endParaRPr lang="de-DE"/>
        </a:p>
      </dgm:t>
    </dgm:pt>
    <dgm:pt modelId="{64DE4C9C-7AF2-4B8E-81B5-7469682608FA}" type="pres">
      <dgm:prSet presAssocID="{7BF78F21-10E3-4111-81FC-196D89338882}" presName="CompostProcess" presStyleCnt="0">
        <dgm:presLayoutVars>
          <dgm:dir/>
          <dgm:resizeHandles val="exact"/>
        </dgm:presLayoutVars>
      </dgm:prSet>
      <dgm:spPr/>
    </dgm:pt>
    <dgm:pt modelId="{5AC4ED7E-B0AD-40C8-9011-FD444ED83CC5}" type="pres">
      <dgm:prSet presAssocID="{7BF78F21-10E3-4111-81FC-196D89338882}" presName="arrow" presStyleLbl="bgShp" presStyleIdx="0" presStyleCnt="1" custScaleX="117647" custLinFactNeighborX="4147" custLinFactNeighborY="34949"/>
      <dgm:spPr>
        <a:solidFill>
          <a:schemeClr val="accent1">
            <a:lumMod val="20000"/>
            <a:lumOff val="80000"/>
          </a:schemeClr>
        </a:solidFill>
      </dgm:spPr>
    </dgm:pt>
    <dgm:pt modelId="{94EDF404-89AE-4A61-AF5F-EA79889D9251}" type="pres">
      <dgm:prSet presAssocID="{7BF78F21-10E3-4111-81FC-196D89338882}" presName="linearProcess" presStyleCnt="0"/>
      <dgm:spPr/>
    </dgm:pt>
    <dgm:pt modelId="{3D4A3D09-FB85-460C-98A8-4618B35B6E1C}" type="pres">
      <dgm:prSet presAssocID="{8DCF3AEE-AE14-4CB3-A4A4-2EFCC134889B}" presName="textNode" presStyleLbl="node1" presStyleIdx="0" presStyleCnt="4" custScaleX="63862" custScaleY="66621" custLinFactNeighborX="38029" custLinFactNeighborY="2535">
        <dgm:presLayoutVars>
          <dgm:bulletEnabled val="1"/>
        </dgm:presLayoutVars>
      </dgm:prSet>
      <dgm:spPr/>
    </dgm:pt>
    <dgm:pt modelId="{5D1050CD-BFC2-4265-9EBE-9353E8BD7654}" type="pres">
      <dgm:prSet presAssocID="{5FCB1EA9-1AF9-4030-BF82-3FC28A3EA95E}" presName="sibTrans" presStyleCnt="0"/>
      <dgm:spPr/>
    </dgm:pt>
    <dgm:pt modelId="{3C447A00-2011-405C-A3C8-CDE7FF347BE2}" type="pres">
      <dgm:prSet presAssocID="{4E00CC8B-3AD4-433E-9B35-F30438491054}" presName="textNode" presStyleLbl="node1" presStyleIdx="1" presStyleCnt="4" custScaleX="60320" custScaleY="66621">
        <dgm:presLayoutVars>
          <dgm:bulletEnabled val="1"/>
        </dgm:presLayoutVars>
      </dgm:prSet>
      <dgm:spPr>
        <a:xfrm>
          <a:off x="2419485" y="1354931"/>
          <a:ext cx="2662997" cy="1806575"/>
        </a:xfrm>
        <a:prstGeom prst="roundRect">
          <a:avLst/>
        </a:prstGeom>
      </dgm:spPr>
    </dgm:pt>
    <dgm:pt modelId="{3A3963A6-44F8-4986-A01C-EB168AADD7F2}" type="pres">
      <dgm:prSet presAssocID="{E7C2D64D-6AAD-4FA3-9100-E6D9B9E190DB}" presName="sibTrans" presStyleCnt="0"/>
      <dgm:spPr/>
    </dgm:pt>
    <dgm:pt modelId="{4DEE0F3A-7292-40C6-936F-587DB7C56E73}" type="pres">
      <dgm:prSet presAssocID="{7A31EB5B-C870-4FA2-9FD0-034F43D621FF}" presName="textNode" presStyleLbl="node1" presStyleIdx="2" presStyleCnt="4" custScaleX="63413" custScaleY="69031">
        <dgm:presLayoutVars>
          <dgm:bulletEnabled val="1"/>
        </dgm:presLayoutVars>
      </dgm:prSet>
      <dgm:spPr/>
    </dgm:pt>
    <dgm:pt modelId="{CBC147DB-1F1C-4EEF-945C-2798908C68F3}" type="pres">
      <dgm:prSet presAssocID="{F7C10B45-06ED-47A6-9973-841E58E60727}" presName="sibTrans" presStyleCnt="0"/>
      <dgm:spPr/>
    </dgm:pt>
    <dgm:pt modelId="{D045B06A-FF44-4A82-9791-42C73316547F}" type="pres">
      <dgm:prSet presAssocID="{162D6B57-1371-4A4B-8AE4-14E535FB069D}" presName="textNode" presStyleLbl="node1" presStyleIdx="3" presStyleCnt="4" custScaleX="62322" custScaleY="71441">
        <dgm:presLayoutVars>
          <dgm:bulletEnabled val="1"/>
        </dgm:presLayoutVars>
      </dgm:prSet>
      <dgm:spPr/>
    </dgm:pt>
  </dgm:ptLst>
  <dgm:cxnLst>
    <dgm:cxn modelId="{90B3E103-CF74-4666-A79C-1D0A573DAB2D}" type="presOf" srcId="{7A31EB5B-C870-4FA2-9FD0-034F43D621FF}" destId="{4DEE0F3A-7292-40C6-936F-587DB7C56E73}" srcOrd="0" destOrd="0" presId="urn:microsoft.com/office/officeart/2005/8/layout/hProcess9"/>
    <dgm:cxn modelId="{F3319D0A-A132-4E9B-86F7-F08ADA39FB60}" type="presOf" srcId="{8DCF3AEE-AE14-4CB3-A4A4-2EFCC134889B}" destId="{3D4A3D09-FB85-460C-98A8-4618B35B6E1C}" srcOrd="0" destOrd="0" presId="urn:microsoft.com/office/officeart/2005/8/layout/hProcess9"/>
    <dgm:cxn modelId="{A735A73D-87D6-493B-9E3C-A24014537C82}" type="presOf" srcId="{7BF78F21-10E3-4111-81FC-196D89338882}" destId="{64DE4C9C-7AF2-4B8E-81B5-7469682608FA}" srcOrd="0" destOrd="0" presId="urn:microsoft.com/office/officeart/2005/8/layout/hProcess9"/>
    <dgm:cxn modelId="{AF20905D-7959-42B9-B808-1FE0F185F17E}" srcId="{7BF78F21-10E3-4111-81FC-196D89338882}" destId="{162D6B57-1371-4A4B-8AE4-14E535FB069D}" srcOrd="3" destOrd="0" parTransId="{ADA0D1F2-0300-4E70-A2A7-11302D168C7E}" sibTransId="{1F29A71E-3EE1-473D-A5D7-F828D22EFE75}"/>
    <dgm:cxn modelId="{47A1D649-CAA2-43FE-B29F-1FCE17278D5E}" type="presOf" srcId="{162D6B57-1371-4A4B-8AE4-14E535FB069D}" destId="{D045B06A-FF44-4A82-9791-42C73316547F}" srcOrd="0" destOrd="0" presId="urn:microsoft.com/office/officeart/2005/8/layout/hProcess9"/>
    <dgm:cxn modelId="{6C9B197F-C9F2-497C-917D-15A072D5FDD6}" srcId="{7BF78F21-10E3-4111-81FC-196D89338882}" destId="{7A31EB5B-C870-4FA2-9FD0-034F43D621FF}" srcOrd="2" destOrd="0" parTransId="{3A1E5095-CC4F-465C-BE39-34BD2FB565F7}" sibTransId="{F7C10B45-06ED-47A6-9973-841E58E60727}"/>
    <dgm:cxn modelId="{FA2A4FD3-C75A-4143-9983-F2DCA4FEFA59}" type="presOf" srcId="{4E00CC8B-3AD4-433E-9B35-F30438491054}" destId="{3C447A00-2011-405C-A3C8-CDE7FF347BE2}" srcOrd="0" destOrd="0" presId="urn:microsoft.com/office/officeart/2005/8/layout/hProcess9"/>
    <dgm:cxn modelId="{EDAE08D4-76A6-4C63-A47D-03DC01F932FB}" srcId="{7BF78F21-10E3-4111-81FC-196D89338882}" destId="{4E00CC8B-3AD4-433E-9B35-F30438491054}" srcOrd="1" destOrd="0" parTransId="{A18A0167-B8FC-4740-9690-480BFCB85F9D}" sibTransId="{E7C2D64D-6AAD-4FA3-9100-E6D9B9E190DB}"/>
    <dgm:cxn modelId="{9BE828E6-BA89-4CA4-BA7A-763A179AE9B6}" srcId="{7BF78F21-10E3-4111-81FC-196D89338882}" destId="{8DCF3AEE-AE14-4CB3-A4A4-2EFCC134889B}" srcOrd="0" destOrd="0" parTransId="{DC852AF4-B60C-4631-A720-BB1EFDC6DD0F}" sibTransId="{5FCB1EA9-1AF9-4030-BF82-3FC28A3EA95E}"/>
    <dgm:cxn modelId="{8C37E3AA-A4C2-4C95-9D32-FC3B3EDD5B63}" type="presParOf" srcId="{64DE4C9C-7AF2-4B8E-81B5-7469682608FA}" destId="{5AC4ED7E-B0AD-40C8-9011-FD444ED83CC5}" srcOrd="0" destOrd="0" presId="urn:microsoft.com/office/officeart/2005/8/layout/hProcess9"/>
    <dgm:cxn modelId="{3474A16A-DA8D-407C-9ADC-35418EA9E2B9}" type="presParOf" srcId="{64DE4C9C-7AF2-4B8E-81B5-7469682608FA}" destId="{94EDF404-89AE-4A61-AF5F-EA79889D9251}" srcOrd="1" destOrd="0" presId="urn:microsoft.com/office/officeart/2005/8/layout/hProcess9"/>
    <dgm:cxn modelId="{4B62963B-CB51-466E-A127-7BAB234A601A}" type="presParOf" srcId="{94EDF404-89AE-4A61-AF5F-EA79889D9251}" destId="{3D4A3D09-FB85-460C-98A8-4618B35B6E1C}" srcOrd="0" destOrd="0" presId="urn:microsoft.com/office/officeart/2005/8/layout/hProcess9"/>
    <dgm:cxn modelId="{23324AE4-257E-4E1D-900A-B0C9B657FA0E}" type="presParOf" srcId="{94EDF404-89AE-4A61-AF5F-EA79889D9251}" destId="{5D1050CD-BFC2-4265-9EBE-9353E8BD7654}" srcOrd="1" destOrd="0" presId="urn:microsoft.com/office/officeart/2005/8/layout/hProcess9"/>
    <dgm:cxn modelId="{98CFC89F-0DA0-4914-9019-D1370295D168}" type="presParOf" srcId="{94EDF404-89AE-4A61-AF5F-EA79889D9251}" destId="{3C447A00-2011-405C-A3C8-CDE7FF347BE2}" srcOrd="2" destOrd="0" presId="urn:microsoft.com/office/officeart/2005/8/layout/hProcess9"/>
    <dgm:cxn modelId="{C6A77E79-B41C-44BA-A8DD-1FD58B348090}" type="presParOf" srcId="{94EDF404-89AE-4A61-AF5F-EA79889D9251}" destId="{3A3963A6-44F8-4986-A01C-EB168AADD7F2}" srcOrd="3" destOrd="0" presId="urn:microsoft.com/office/officeart/2005/8/layout/hProcess9"/>
    <dgm:cxn modelId="{EA3592A6-77CC-4717-A6EF-4B716588EC6C}" type="presParOf" srcId="{94EDF404-89AE-4A61-AF5F-EA79889D9251}" destId="{4DEE0F3A-7292-40C6-936F-587DB7C56E73}" srcOrd="4" destOrd="0" presId="urn:microsoft.com/office/officeart/2005/8/layout/hProcess9"/>
    <dgm:cxn modelId="{3D1B5BEC-BE63-4017-BED1-9338D902BA16}" type="presParOf" srcId="{94EDF404-89AE-4A61-AF5F-EA79889D9251}" destId="{CBC147DB-1F1C-4EEF-945C-2798908C68F3}" srcOrd="5" destOrd="0" presId="urn:microsoft.com/office/officeart/2005/8/layout/hProcess9"/>
    <dgm:cxn modelId="{9D498837-125B-41B6-B224-019EAA3BAD6F}" type="presParOf" srcId="{94EDF404-89AE-4A61-AF5F-EA79889D9251}" destId="{D045B06A-FF44-4A82-9791-42C73316547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661FE-61C2-48F6-A107-5C7D0B0CBB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76BCFB-F686-4B3B-9892-A22FBBCEC451}">
      <dgm:prSet phldrT="[Text]" custT="1"/>
      <dgm:spPr>
        <a:solidFill>
          <a:srgbClr val="008AAE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Führen von Aufzeichnungen und Aufbewahrung von Unterlagen</a:t>
          </a:r>
        </a:p>
      </dgm:t>
    </dgm:pt>
    <dgm:pt modelId="{D8E75535-44DC-4F47-A6EF-C6998BF4AA97}" type="parTrans" cxnId="{0D14A064-8907-43B3-AE85-D695BDF752DF}">
      <dgm:prSet/>
      <dgm:spPr/>
      <dgm:t>
        <a:bodyPr/>
        <a:lstStyle/>
        <a:p>
          <a:endParaRPr lang="de-DE"/>
        </a:p>
      </dgm:t>
    </dgm:pt>
    <dgm:pt modelId="{804DAA10-9BA9-4F86-9A4D-830078D752AC}" type="sibTrans" cxnId="{0D14A064-8907-43B3-AE85-D695BDF752DF}">
      <dgm:prSet/>
      <dgm:spPr/>
      <dgm:t>
        <a:bodyPr/>
        <a:lstStyle/>
        <a:p>
          <a:endParaRPr lang="de-DE"/>
        </a:p>
      </dgm:t>
    </dgm:pt>
    <dgm:pt modelId="{C89DE199-FCBE-42C9-8F4A-EC7D0F9AACD3}">
      <dgm:prSet phldrT="[Text]" custT="1"/>
      <dgm:spPr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Personalauswahl, Schulungen und Sensibilisierungen</a:t>
          </a:r>
        </a:p>
      </dgm:t>
    </dgm:pt>
    <dgm:pt modelId="{1608313D-73C3-4BFB-9ED3-746626D23C70}" type="parTrans" cxnId="{C7477062-B4A6-49DB-A753-6A9D241216CF}">
      <dgm:prSet/>
      <dgm:spPr/>
      <dgm:t>
        <a:bodyPr/>
        <a:lstStyle/>
        <a:p>
          <a:endParaRPr lang="de-DE"/>
        </a:p>
      </dgm:t>
    </dgm:pt>
    <dgm:pt modelId="{5F046481-76D9-42F0-ACF7-31290FD37592}" type="sibTrans" cxnId="{C7477062-B4A6-49DB-A753-6A9D241216CF}">
      <dgm:prSet/>
      <dgm:spPr/>
      <dgm:t>
        <a:bodyPr/>
        <a:lstStyle/>
        <a:p>
          <a:endParaRPr lang="de-DE"/>
        </a:p>
      </dgm:t>
    </dgm:pt>
    <dgm:pt modelId="{220C2BD5-3D62-494C-8FB7-5AC5CEC9E8F9}">
      <dgm:prSet phldrT="[Text]" custT="1"/>
      <dgm:spPr>
        <a:solidFill>
          <a:srgbClr val="008AAE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Prozessbezogene Kontrollen/Systembezogene Kontrollen (ICP-Audit)/Korrekturmaßnahmen/Hinweisgebersystem</a:t>
          </a:r>
        </a:p>
      </dgm:t>
    </dgm:pt>
    <dgm:pt modelId="{5AE5FEF0-36C7-4F3B-A9E6-9D0553FDCA02}" type="parTrans" cxnId="{C50A056D-D2F0-4718-9596-C1928169E190}">
      <dgm:prSet/>
      <dgm:spPr/>
      <dgm:t>
        <a:bodyPr/>
        <a:lstStyle/>
        <a:p>
          <a:endParaRPr lang="de-DE"/>
        </a:p>
      </dgm:t>
    </dgm:pt>
    <dgm:pt modelId="{4BD4E2DE-A8B0-40D9-95D4-8D1ABA30F0F7}" type="sibTrans" cxnId="{C50A056D-D2F0-4718-9596-C1928169E190}">
      <dgm:prSet/>
      <dgm:spPr/>
      <dgm:t>
        <a:bodyPr/>
        <a:lstStyle/>
        <a:p>
          <a:endParaRPr lang="de-DE"/>
        </a:p>
      </dgm:t>
    </dgm:pt>
    <dgm:pt modelId="{04D35873-7684-4520-81AF-2DBE13991302}">
      <dgm:prSet custT="1"/>
      <dgm:spPr>
        <a:solidFill>
          <a:srgbClr val="008AAE"/>
        </a:solidFill>
        <a:ln>
          <a:solidFill>
            <a:srgbClr val="008AAE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Personelle und technische Mittel sowie sonstige Arbeitsmittel</a:t>
          </a:r>
        </a:p>
      </dgm:t>
    </dgm:pt>
    <dgm:pt modelId="{4AC9F34D-A239-4FED-AF93-C89A7EE559F4}" type="parTrans" cxnId="{14CDF952-44A6-4056-A473-98A21627F2B7}">
      <dgm:prSet/>
      <dgm:spPr/>
      <dgm:t>
        <a:bodyPr/>
        <a:lstStyle/>
        <a:p>
          <a:endParaRPr lang="de-DE"/>
        </a:p>
      </dgm:t>
    </dgm:pt>
    <dgm:pt modelId="{2A373669-296C-42C4-9BA1-C7D7EE52C4E1}" type="sibTrans" cxnId="{14CDF952-44A6-4056-A473-98A21627F2B7}">
      <dgm:prSet/>
      <dgm:spPr/>
      <dgm:t>
        <a:bodyPr/>
        <a:lstStyle/>
        <a:p>
          <a:endParaRPr lang="de-DE"/>
        </a:p>
      </dgm:t>
    </dgm:pt>
    <dgm:pt modelId="{907946BF-F92C-4E53-BB9A-15E0B03CD0BB}">
      <dgm:prSet custT="1"/>
      <dgm:spPr>
        <a:solidFill>
          <a:srgbClr val="008AAE"/>
        </a:solidFill>
      </dgm:spPr>
      <dgm:t>
        <a:bodyPr/>
        <a:lstStyle/>
        <a:p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Ablauforganisation</a:t>
          </a:r>
        </a:p>
      </dgm:t>
    </dgm:pt>
    <dgm:pt modelId="{79CE9818-93E4-45D3-8055-7B82B213FA59}" type="parTrans" cxnId="{B06D7659-0D38-44D7-9871-175448DE55B9}">
      <dgm:prSet/>
      <dgm:spPr/>
      <dgm:t>
        <a:bodyPr/>
        <a:lstStyle/>
        <a:p>
          <a:endParaRPr lang="de-DE"/>
        </a:p>
      </dgm:t>
    </dgm:pt>
    <dgm:pt modelId="{7F7C4C1E-D603-4B01-AA65-4A4E3AADCBCB}" type="sibTrans" cxnId="{B06D7659-0D38-44D7-9871-175448DE55B9}">
      <dgm:prSet/>
      <dgm:spPr/>
      <dgm:t>
        <a:bodyPr/>
        <a:lstStyle/>
        <a:p>
          <a:endParaRPr lang="de-DE"/>
        </a:p>
      </dgm:t>
    </dgm:pt>
    <dgm:pt modelId="{CD054079-91A7-4D9E-AAB0-91AC8E2FBEB5}">
      <dgm:prSet custT="1"/>
      <dgm:spPr>
        <a:solidFill>
          <a:srgbClr val="008AAE"/>
        </a:solidFill>
      </dgm:spPr>
      <dgm:t>
        <a:bodyPr/>
        <a:lstStyle/>
        <a:p>
          <a:r>
            <a:rPr lang="de-DE" sz="1600" dirty="0">
              <a:latin typeface="Titillium Web" panose="00000500000000000000" pitchFamily="2" charset="0"/>
            </a:rPr>
            <a:t>Aufbauorganisation/Festlegung von Zuständigkeiten</a:t>
          </a:r>
        </a:p>
      </dgm:t>
    </dgm:pt>
    <dgm:pt modelId="{1559EE16-3813-45DA-A952-56AF9358651A}" type="parTrans" cxnId="{C3A0ACB5-6C11-44CA-A7CF-83B16A954E36}">
      <dgm:prSet/>
      <dgm:spPr/>
      <dgm:t>
        <a:bodyPr/>
        <a:lstStyle/>
        <a:p>
          <a:endParaRPr lang="de-DE"/>
        </a:p>
      </dgm:t>
    </dgm:pt>
    <dgm:pt modelId="{FAAF77AA-7EBE-4BFE-AAF9-BE9276C9B49C}" type="sibTrans" cxnId="{C3A0ACB5-6C11-44CA-A7CF-83B16A954E36}">
      <dgm:prSet/>
      <dgm:spPr/>
      <dgm:t>
        <a:bodyPr/>
        <a:lstStyle/>
        <a:p>
          <a:endParaRPr lang="de-DE"/>
        </a:p>
      </dgm:t>
    </dgm:pt>
    <dgm:pt modelId="{6707EB51-59F5-4302-A4C0-53EA18B0FD6E}">
      <dgm:prSet custT="1"/>
      <dgm:spPr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900" kern="1200" dirty="0"/>
        </a:p>
        <a:p>
          <a:pPr marL="0" marR="0" lvl="0" indent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Bekenntnis der Geschäftsleitung zu den Zielen der Exportkontrolle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gm:t>
    </dgm:pt>
    <dgm:pt modelId="{87010692-4018-4802-8B52-A41481F673BE}" type="parTrans" cxnId="{809B2FA3-D8FB-4E54-8BFF-61E808BC1C35}">
      <dgm:prSet/>
      <dgm:spPr/>
      <dgm:t>
        <a:bodyPr/>
        <a:lstStyle/>
        <a:p>
          <a:endParaRPr lang="de-DE"/>
        </a:p>
      </dgm:t>
    </dgm:pt>
    <dgm:pt modelId="{EF188665-4F29-4A1E-B16E-D271CB058D33}" type="sibTrans" cxnId="{809B2FA3-D8FB-4E54-8BFF-61E808BC1C35}">
      <dgm:prSet/>
      <dgm:spPr/>
      <dgm:t>
        <a:bodyPr/>
        <a:lstStyle/>
        <a:p>
          <a:endParaRPr lang="de-DE"/>
        </a:p>
      </dgm:t>
    </dgm:pt>
    <dgm:pt modelId="{DEB5703D-0649-45C5-B414-9D54ADEC80CC}">
      <dgm:prSet custT="1"/>
      <dgm:spPr>
        <a:solidFill>
          <a:srgbClr val="008AAE"/>
        </a:solidFill>
        <a:ln w="12700" cap="flat" cmpd="sng" algn="ctr">
          <a:solidFill>
            <a:srgbClr val="00ADBC"/>
          </a:solidFill>
          <a:prstDash val="solid"/>
          <a:miter lim="800000"/>
        </a:ln>
        <a:effectLst/>
      </dgm:spPr>
      <dgm:t>
        <a:bodyPr spcFirstLastPara="0" vert="horz" wrap="square" lIns="34290" tIns="17145" rIns="34290" bIns="1714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Risikoanalyse</a:t>
          </a:r>
        </a:p>
      </dgm:t>
    </dgm:pt>
    <dgm:pt modelId="{43F1DC21-410A-4A88-8B88-34B35117F50D}" type="parTrans" cxnId="{CAA21C56-C80D-4FEF-AA9C-11C84409FDCF}">
      <dgm:prSet/>
      <dgm:spPr/>
      <dgm:t>
        <a:bodyPr/>
        <a:lstStyle/>
        <a:p>
          <a:endParaRPr lang="de-DE"/>
        </a:p>
      </dgm:t>
    </dgm:pt>
    <dgm:pt modelId="{98BCBD4A-03A1-4BAF-8A7C-63C551DC2228}" type="sibTrans" cxnId="{CAA21C56-C80D-4FEF-AA9C-11C84409FDCF}">
      <dgm:prSet/>
      <dgm:spPr/>
      <dgm:t>
        <a:bodyPr/>
        <a:lstStyle/>
        <a:p>
          <a:endParaRPr lang="de-DE"/>
        </a:p>
      </dgm:t>
    </dgm:pt>
    <dgm:pt modelId="{A851D777-3F33-488F-95A1-467347D925DB}">
      <dgm:prSet custT="1"/>
      <dgm:spPr>
        <a:solidFill>
          <a:srgbClr val="008AAE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Physische und technische Sicherheit</a:t>
          </a:r>
        </a:p>
      </dgm:t>
    </dgm:pt>
    <dgm:pt modelId="{68207A3B-E45C-458D-8BE9-7680241824D4}" type="parTrans" cxnId="{A76D5F44-FEB6-48AE-879A-DBC36F0F6780}">
      <dgm:prSet/>
      <dgm:spPr/>
      <dgm:t>
        <a:bodyPr/>
        <a:lstStyle/>
        <a:p>
          <a:endParaRPr lang="de-DE"/>
        </a:p>
      </dgm:t>
    </dgm:pt>
    <dgm:pt modelId="{AD328784-3D6A-4985-B01B-79D3C508B4F4}" type="sibTrans" cxnId="{A76D5F44-FEB6-48AE-879A-DBC36F0F6780}">
      <dgm:prSet/>
      <dgm:spPr/>
      <dgm:t>
        <a:bodyPr/>
        <a:lstStyle/>
        <a:p>
          <a:endParaRPr lang="de-DE"/>
        </a:p>
      </dgm:t>
    </dgm:pt>
    <dgm:pt modelId="{289D7D00-B1C6-499C-A487-9428A23DD167}" type="pres">
      <dgm:prSet presAssocID="{A50661FE-61C2-48F6-A107-5C7D0B0CBB96}" presName="Name0" presStyleCnt="0">
        <dgm:presLayoutVars>
          <dgm:dir/>
          <dgm:animLvl val="lvl"/>
          <dgm:resizeHandles val="exact"/>
        </dgm:presLayoutVars>
      </dgm:prSet>
      <dgm:spPr/>
    </dgm:pt>
    <dgm:pt modelId="{90BB6BD5-27EE-48A3-B12E-2BC9A4EC57C7}" type="pres">
      <dgm:prSet presAssocID="{6707EB51-59F5-4302-A4C0-53EA18B0FD6E}" presName="linNode" presStyleCnt="0"/>
      <dgm:spPr/>
    </dgm:pt>
    <dgm:pt modelId="{DFE86542-A19B-4E99-B0B5-3303D8280851}" type="pres">
      <dgm:prSet presAssocID="{6707EB51-59F5-4302-A4C0-53EA18B0FD6E}" presName="parentText" presStyleLbl="node1" presStyleIdx="0" presStyleCnt="9" custScaleX="277778" custLinFactNeighborX="-9748" custLinFactNeighborY="-3380">
        <dgm:presLayoutVars>
          <dgm:chMax val="1"/>
          <dgm:bulletEnabled val="1"/>
        </dgm:presLayoutVars>
      </dgm:prSet>
      <dgm:spPr>
        <a:xfrm>
          <a:off x="0" y="0"/>
          <a:ext cx="8482571" cy="575873"/>
        </a:xfrm>
        <a:prstGeom prst="roundRect">
          <a:avLst/>
        </a:prstGeom>
      </dgm:spPr>
    </dgm:pt>
    <dgm:pt modelId="{952FC22C-B0D8-4620-A8D7-EC5FCE0C55B3}" type="pres">
      <dgm:prSet presAssocID="{EF188665-4F29-4A1E-B16E-D271CB058D33}" presName="sp" presStyleCnt="0"/>
      <dgm:spPr/>
    </dgm:pt>
    <dgm:pt modelId="{EB8B070D-56E0-434F-8D69-C4262DEE865A}" type="pres">
      <dgm:prSet presAssocID="{DEB5703D-0649-45C5-B414-9D54ADEC80CC}" presName="linNode" presStyleCnt="0"/>
      <dgm:spPr/>
    </dgm:pt>
    <dgm:pt modelId="{4213FB9D-DE4F-4CB3-974C-0CD1655D5B30}" type="pres">
      <dgm:prSet presAssocID="{DEB5703D-0649-45C5-B414-9D54ADEC80CC}" presName="parentText" presStyleLbl="node1" presStyleIdx="1" presStyleCnt="9" custScaleX="277778">
        <dgm:presLayoutVars>
          <dgm:chMax val="1"/>
          <dgm:bulletEnabled val="1"/>
        </dgm:presLayoutVars>
      </dgm:prSet>
      <dgm:spPr>
        <a:xfrm>
          <a:off x="3965" y="606458"/>
          <a:ext cx="2926080" cy="576130"/>
        </a:xfrm>
        <a:prstGeom prst="roundRect">
          <a:avLst/>
        </a:prstGeom>
      </dgm:spPr>
    </dgm:pt>
    <dgm:pt modelId="{437C2DE9-5056-4D21-9DA5-B903C72DB891}" type="pres">
      <dgm:prSet presAssocID="{98BCBD4A-03A1-4BAF-8A7C-63C551DC2228}" presName="sp" presStyleCnt="0"/>
      <dgm:spPr/>
    </dgm:pt>
    <dgm:pt modelId="{ED0C9369-906A-4CAB-A65F-03E2E201362B}" type="pres">
      <dgm:prSet presAssocID="{CD054079-91A7-4D9E-AAB0-91AC8E2FBEB5}" presName="linNode" presStyleCnt="0"/>
      <dgm:spPr/>
    </dgm:pt>
    <dgm:pt modelId="{06FA2B30-BE87-42C0-9B47-7873F702E3B5}" type="pres">
      <dgm:prSet presAssocID="{CD054079-91A7-4D9E-AAB0-91AC8E2FBEB5}" presName="parentText" presStyleLbl="node1" presStyleIdx="2" presStyleCnt="9" custScaleX="277778">
        <dgm:presLayoutVars>
          <dgm:chMax val="1"/>
          <dgm:bulletEnabled val="1"/>
        </dgm:presLayoutVars>
      </dgm:prSet>
      <dgm:spPr/>
    </dgm:pt>
    <dgm:pt modelId="{4F0E9254-65BC-417D-80C5-9B0A298B3F81}" type="pres">
      <dgm:prSet presAssocID="{FAAF77AA-7EBE-4BFE-AAF9-BE9276C9B49C}" presName="sp" presStyleCnt="0"/>
      <dgm:spPr/>
    </dgm:pt>
    <dgm:pt modelId="{2CAFD953-43AD-4D63-AFE3-1FAA78D193E5}" type="pres">
      <dgm:prSet presAssocID="{04D35873-7684-4520-81AF-2DBE13991302}" presName="linNode" presStyleCnt="0"/>
      <dgm:spPr/>
    </dgm:pt>
    <dgm:pt modelId="{6D677F53-5769-4F68-A668-D360C06DFC6E}" type="pres">
      <dgm:prSet presAssocID="{04D35873-7684-4520-81AF-2DBE13991302}" presName="parentText" presStyleLbl="node1" presStyleIdx="3" presStyleCnt="9" custScaleX="277778">
        <dgm:presLayoutVars>
          <dgm:chMax val="1"/>
          <dgm:bulletEnabled val="1"/>
        </dgm:presLayoutVars>
      </dgm:prSet>
      <dgm:spPr/>
    </dgm:pt>
    <dgm:pt modelId="{D65DA670-809C-4F98-ABCF-FFA91BA817B0}" type="pres">
      <dgm:prSet presAssocID="{2A373669-296C-42C4-9BA1-C7D7EE52C4E1}" presName="sp" presStyleCnt="0"/>
      <dgm:spPr/>
    </dgm:pt>
    <dgm:pt modelId="{0533BE73-23E3-42F0-A63A-5E0D2E0AA53A}" type="pres">
      <dgm:prSet presAssocID="{907946BF-F92C-4E53-BB9A-15E0B03CD0BB}" presName="linNode" presStyleCnt="0"/>
      <dgm:spPr/>
    </dgm:pt>
    <dgm:pt modelId="{588D9A9F-D764-43DD-A969-EED5AC4B3C44}" type="pres">
      <dgm:prSet presAssocID="{907946BF-F92C-4E53-BB9A-15E0B03CD0BB}" presName="parentText" presStyleLbl="node1" presStyleIdx="4" presStyleCnt="9" custScaleX="277778">
        <dgm:presLayoutVars>
          <dgm:chMax val="1"/>
          <dgm:bulletEnabled val="1"/>
        </dgm:presLayoutVars>
      </dgm:prSet>
      <dgm:spPr/>
    </dgm:pt>
    <dgm:pt modelId="{E32A9EEA-6F30-49AF-888A-FF1875BDA04A}" type="pres">
      <dgm:prSet presAssocID="{7F7C4C1E-D603-4B01-AA65-4A4E3AADCBCB}" presName="sp" presStyleCnt="0"/>
      <dgm:spPr/>
    </dgm:pt>
    <dgm:pt modelId="{5E61544A-E1B5-40BD-AE76-1329B9C7DBD9}" type="pres">
      <dgm:prSet presAssocID="{7976BCFB-F686-4B3B-9892-A22FBBCEC451}" presName="linNode" presStyleCnt="0"/>
      <dgm:spPr/>
    </dgm:pt>
    <dgm:pt modelId="{D5F7EB8E-78ED-410E-A0B4-65C70A0B6AB3}" type="pres">
      <dgm:prSet presAssocID="{7976BCFB-F686-4B3B-9892-A22FBBCEC451}" presName="parentText" presStyleLbl="node1" presStyleIdx="5" presStyleCnt="9" custScaleX="277778">
        <dgm:presLayoutVars>
          <dgm:chMax val="1"/>
          <dgm:bulletEnabled val="1"/>
        </dgm:presLayoutVars>
      </dgm:prSet>
      <dgm:spPr/>
    </dgm:pt>
    <dgm:pt modelId="{FD54E8A2-7D8B-44D8-B7FF-1E06D6E1B2CD}" type="pres">
      <dgm:prSet presAssocID="{804DAA10-9BA9-4F86-9A4D-830078D752AC}" presName="sp" presStyleCnt="0"/>
      <dgm:spPr/>
    </dgm:pt>
    <dgm:pt modelId="{B101E990-276C-4456-880F-D3346AF25874}" type="pres">
      <dgm:prSet presAssocID="{C89DE199-FCBE-42C9-8F4A-EC7D0F9AACD3}" presName="linNode" presStyleCnt="0"/>
      <dgm:spPr/>
    </dgm:pt>
    <dgm:pt modelId="{03D5CEE0-7DAC-44D5-947F-83E77FBA6B7B}" type="pres">
      <dgm:prSet presAssocID="{C89DE199-FCBE-42C9-8F4A-EC7D0F9AACD3}" presName="parentText" presStyleLbl="node1" presStyleIdx="6" presStyleCnt="9" custScaleX="277778">
        <dgm:presLayoutVars>
          <dgm:chMax val="1"/>
          <dgm:bulletEnabled val="1"/>
        </dgm:presLayoutVars>
      </dgm:prSet>
      <dgm:spPr>
        <a:xfrm>
          <a:off x="4142" y="3629523"/>
          <a:ext cx="8482571" cy="575873"/>
        </a:xfrm>
        <a:prstGeom prst="roundRect">
          <a:avLst/>
        </a:prstGeom>
      </dgm:spPr>
    </dgm:pt>
    <dgm:pt modelId="{4563FFC8-04F5-4C0E-A888-31589DC78C07}" type="pres">
      <dgm:prSet presAssocID="{5F046481-76D9-42F0-ACF7-31290FD37592}" presName="sp" presStyleCnt="0"/>
      <dgm:spPr/>
    </dgm:pt>
    <dgm:pt modelId="{3F2B99BC-0554-4D7D-88CB-18FF0CE1FDA5}" type="pres">
      <dgm:prSet presAssocID="{220C2BD5-3D62-494C-8FB7-5AC5CEC9E8F9}" presName="linNode" presStyleCnt="0"/>
      <dgm:spPr/>
    </dgm:pt>
    <dgm:pt modelId="{FC325C9F-BBFF-4E93-9069-A3310658DEB7}" type="pres">
      <dgm:prSet presAssocID="{220C2BD5-3D62-494C-8FB7-5AC5CEC9E8F9}" presName="parentText" presStyleLbl="node1" presStyleIdx="7" presStyleCnt="9" custScaleX="277778">
        <dgm:presLayoutVars>
          <dgm:chMax val="1"/>
          <dgm:bulletEnabled val="1"/>
        </dgm:presLayoutVars>
      </dgm:prSet>
      <dgm:spPr/>
    </dgm:pt>
    <dgm:pt modelId="{A82EA858-B179-4721-B2A9-8B654D64A253}" type="pres">
      <dgm:prSet presAssocID="{4BD4E2DE-A8B0-40D9-95D4-8D1ABA30F0F7}" presName="sp" presStyleCnt="0"/>
      <dgm:spPr/>
    </dgm:pt>
    <dgm:pt modelId="{9D9BABA2-C3AA-41A3-9FB7-A469EE50342E}" type="pres">
      <dgm:prSet presAssocID="{A851D777-3F33-488F-95A1-467347D925DB}" presName="linNode" presStyleCnt="0"/>
      <dgm:spPr/>
    </dgm:pt>
    <dgm:pt modelId="{CFBEA801-277F-48A9-882B-209AB1DA83EA}" type="pres">
      <dgm:prSet presAssocID="{A851D777-3F33-488F-95A1-467347D925DB}" presName="parentText" presStyleLbl="node1" presStyleIdx="8" presStyleCnt="9" custScaleX="277778">
        <dgm:presLayoutVars>
          <dgm:chMax val="1"/>
          <dgm:bulletEnabled val="1"/>
        </dgm:presLayoutVars>
      </dgm:prSet>
      <dgm:spPr/>
    </dgm:pt>
  </dgm:ptLst>
  <dgm:cxnLst>
    <dgm:cxn modelId="{28D20E08-E2CF-476C-B852-E45F64D71E9B}" type="presOf" srcId="{C89DE199-FCBE-42C9-8F4A-EC7D0F9AACD3}" destId="{03D5CEE0-7DAC-44D5-947F-83E77FBA6B7B}" srcOrd="0" destOrd="0" presId="urn:microsoft.com/office/officeart/2005/8/layout/vList5"/>
    <dgm:cxn modelId="{6ED94B10-A65C-44EA-9B39-D9231F0B1F30}" type="presOf" srcId="{A851D777-3F33-488F-95A1-467347D925DB}" destId="{CFBEA801-277F-48A9-882B-209AB1DA83EA}" srcOrd="0" destOrd="0" presId="urn:microsoft.com/office/officeart/2005/8/layout/vList5"/>
    <dgm:cxn modelId="{3A0C4B16-3875-4BD2-947D-09BF920F53B3}" type="presOf" srcId="{6707EB51-59F5-4302-A4C0-53EA18B0FD6E}" destId="{DFE86542-A19B-4E99-B0B5-3303D8280851}" srcOrd="0" destOrd="0" presId="urn:microsoft.com/office/officeart/2005/8/layout/vList5"/>
    <dgm:cxn modelId="{C7477062-B4A6-49DB-A753-6A9D241216CF}" srcId="{A50661FE-61C2-48F6-A107-5C7D0B0CBB96}" destId="{C89DE199-FCBE-42C9-8F4A-EC7D0F9AACD3}" srcOrd="6" destOrd="0" parTransId="{1608313D-73C3-4BFB-9ED3-746626D23C70}" sibTransId="{5F046481-76D9-42F0-ACF7-31290FD37592}"/>
    <dgm:cxn modelId="{A76D5F44-FEB6-48AE-879A-DBC36F0F6780}" srcId="{A50661FE-61C2-48F6-A107-5C7D0B0CBB96}" destId="{A851D777-3F33-488F-95A1-467347D925DB}" srcOrd="8" destOrd="0" parTransId="{68207A3B-E45C-458D-8BE9-7680241824D4}" sibTransId="{AD328784-3D6A-4985-B01B-79D3C508B4F4}"/>
    <dgm:cxn modelId="{0D14A064-8907-43B3-AE85-D695BDF752DF}" srcId="{A50661FE-61C2-48F6-A107-5C7D0B0CBB96}" destId="{7976BCFB-F686-4B3B-9892-A22FBBCEC451}" srcOrd="5" destOrd="0" parTransId="{D8E75535-44DC-4F47-A6EF-C6998BF4AA97}" sibTransId="{804DAA10-9BA9-4F86-9A4D-830078D752AC}"/>
    <dgm:cxn modelId="{C50A056D-D2F0-4718-9596-C1928169E190}" srcId="{A50661FE-61C2-48F6-A107-5C7D0B0CBB96}" destId="{220C2BD5-3D62-494C-8FB7-5AC5CEC9E8F9}" srcOrd="7" destOrd="0" parTransId="{5AE5FEF0-36C7-4F3B-A9E6-9D0553FDCA02}" sibTransId="{4BD4E2DE-A8B0-40D9-95D4-8D1ABA30F0F7}"/>
    <dgm:cxn modelId="{17603D4E-D71B-4F54-8581-3107D7CD3DC5}" type="presOf" srcId="{220C2BD5-3D62-494C-8FB7-5AC5CEC9E8F9}" destId="{FC325C9F-BBFF-4E93-9069-A3310658DEB7}" srcOrd="0" destOrd="0" presId="urn:microsoft.com/office/officeart/2005/8/layout/vList5"/>
    <dgm:cxn modelId="{14CDF952-44A6-4056-A473-98A21627F2B7}" srcId="{A50661FE-61C2-48F6-A107-5C7D0B0CBB96}" destId="{04D35873-7684-4520-81AF-2DBE13991302}" srcOrd="3" destOrd="0" parTransId="{4AC9F34D-A239-4FED-AF93-C89A7EE559F4}" sibTransId="{2A373669-296C-42C4-9BA1-C7D7EE52C4E1}"/>
    <dgm:cxn modelId="{CAA21C56-C80D-4FEF-AA9C-11C84409FDCF}" srcId="{A50661FE-61C2-48F6-A107-5C7D0B0CBB96}" destId="{DEB5703D-0649-45C5-B414-9D54ADEC80CC}" srcOrd="1" destOrd="0" parTransId="{43F1DC21-410A-4A88-8B88-34B35117F50D}" sibTransId="{98BCBD4A-03A1-4BAF-8A7C-63C551DC2228}"/>
    <dgm:cxn modelId="{B06D7659-0D38-44D7-9871-175448DE55B9}" srcId="{A50661FE-61C2-48F6-A107-5C7D0B0CBB96}" destId="{907946BF-F92C-4E53-BB9A-15E0B03CD0BB}" srcOrd="4" destOrd="0" parTransId="{79CE9818-93E4-45D3-8055-7B82B213FA59}" sibTransId="{7F7C4C1E-D603-4B01-AA65-4A4E3AADCBCB}"/>
    <dgm:cxn modelId="{23E04589-29A5-4B5A-80D1-B284B3D49F48}" type="presOf" srcId="{DEB5703D-0649-45C5-B414-9D54ADEC80CC}" destId="{4213FB9D-DE4F-4CB3-974C-0CD1655D5B30}" srcOrd="0" destOrd="0" presId="urn:microsoft.com/office/officeart/2005/8/layout/vList5"/>
    <dgm:cxn modelId="{1009889C-4B29-46A2-ABA6-CBE481899098}" type="presOf" srcId="{A50661FE-61C2-48F6-A107-5C7D0B0CBB96}" destId="{289D7D00-B1C6-499C-A487-9428A23DD167}" srcOrd="0" destOrd="0" presId="urn:microsoft.com/office/officeart/2005/8/layout/vList5"/>
    <dgm:cxn modelId="{809B2FA3-D8FB-4E54-8BFF-61E808BC1C35}" srcId="{A50661FE-61C2-48F6-A107-5C7D0B0CBB96}" destId="{6707EB51-59F5-4302-A4C0-53EA18B0FD6E}" srcOrd="0" destOrd="0" parTransId="{87010692-4018-4802-8B52-A41481F673BE}" sibTransId="{EF188665-4F29-4A1E-B16E-D271CB058D33}"/>
    <dgm:cxn modelId="{C3A0ACB5-6C11-44CA-A7CF-83B16A954E36}" srcId="{A50661FE-61C2-48F6-A107-5C7D0B0CBB96}" destId="{CD054079-91A7-4D9E-AAB0-91AC8E2FBEB5}" srcOrd="2" destOrd="0" parTransId="{1559EE16-3813-45DA-A952-56AF9358651A}" sibTransId="{FAAF77AA-7EBE-4BFE-AAF9-BE9276C9B49C}"/>
    <dgm:cxn modelId="{06B776B6-75E4-4977-95D9-1B1063BF898D}" type="presOf" srcId="{907946BF-F92C-4E53-BB9A-15E0B03CD0BB}" destId="{588D9A9F-D764-43DD-A969-EED5AC4B3C44}" srcOrd="0" destOrd="0" presId="urn:microsoft.com/office/officeart/2005/8/layout/vList5"/>
    <dgm:cxn modelId="{15FE57D3-0D71-4D22-81FD-F6249ABDA773}" type="presOf" srcId="{7976BCFB-F686-4B3B-9892-A22FBBCEC451}" destId="{D5F7EB8E-78ED-410E-A0B4-65C70A0B6AB3}" srcOrd="0" destOrd="0" presId="urn:microsoft.com/office/officeart/2005/8/layout/vList5"/>
    <dgm:cxn modelId="{086682DE-0BD1-4E25-85CD-D018DD159A0E}" type="presOf" srcId="{04D35873-7684-4520-81AF-2DBE13991302}" destId="{6D677F53-5769-4F68-A668-D360C06DFC6E}" srcOrd="0" destOrd="0" presId="urn:microsoft.com/office/officeart/2005/8/layout/vList5"/>
    <dgm:cxn modelId="{A86BA8F7-E3C0-4CBE-B383-827EE3F72CE9}" type="presOf" srcId="{CD054079-91A7-4D9E-AAB0-91AC8E2FBEB5}" destId="{06FA2B30-BE87-42C0-9B47-7873F702E3B5}" srcOrd="0" destOrd="0" presId="urn:microsoft.com/office/officeart/2005/8/layout/vList5"/>
    <dgm:cxn modelId="{9E639E87-9455-485E-98B4-D125A0B11118}" type="presParOf" srcId="{289D7D00-B1C6-499C-A487-9428A23DD167}" destId="{90BB6BD5-27EE-48A3-B12E-2BC9A4EC57C7}" srcOrd="0" destOrd="0" presId="urn:microsoft.com/office/officeart/2005/8/layout/vList5"/>
    <dgm:cxn modelId="{B2157E99-6BC2-47CC-874E-E859034BDB94}" type="presParOf" srcId="{90BB6BD5-27EE-48A3-B12E-2BC9A4EC57C7}" destId="{DFE86542-A19B-4E99-B0B5-3303D8280851}" srcOrd="0" destOrd="0" presId="urn:microsoft.com/office/officeart/2005/8/layout/vList5"/>
    <dgm:cxn modelId="{81E2FAEB-B9DB-42A6-BA21-202046DC5F28}" type="presParOf" srcId="{289D7D00-B1C6-499C-A487-9428A23DD167}" destId="{952FC22C-B0D8-4620-A8D7-EC5FCE0C55B3}" srcOrd="1" destOrd="0" presId="urn:microsoft.com/office/officeart/2005/8/layout/vList5"/>
    <dgm:cxn modelId="{EFCD6D6B-1576-4D24-B3EA-51C6B43921E2}" type="presParOf" srcId="{289D7D00-B1C6-499C-A487-9428A23DD167}" destId="{EB8B070D-56E0-434F-8D69-C4262DEE865A}" srcOrd="2" destOrd="0" presId="urn:microsoft.com/office/officeart/2005/8/layout/vList5"/>
    <dgm:cxn modelId="{C87EA137-CB38-46F7-98BC-D1946786C4C8}" type="presParOf" srcId="{EB8B070D-56E0-434F-8D69-C4262DEE865A}" destId="{4213FB9D-DE4F-4CB3-974C-0CD1655D5B30}" srcOrd="0" destOrd="0" presId="urn:microsoft.com/office/officeart/2005/8/layout/vList5"/>
    <dgm:cxn modelId="{ED939462-AAF4-44BF-9787-904769B5A67E}" type="presParOf" srcId="{289D7D00-B1C6-499C-A487-9428A23DD167}" destId="{437C2DE9-5056-4D21-9DA5-B903C72DB891}" srcOrd="3" destOrd="0" presId="urn:microsoft.com/office/officeart/2005/8/layout/vList5"/>
    <dgm:cxn modelId="{3C26944C-E3FE-45CE-88FB-85BF16E0466D}" type="presParOf" srcId="{289D7D00-B1C6-499C-A487-9428A23DD167}" destId="{ED0C9369-906A-4CAB-A65F-03E2E201362B}" srcOrd="4" destOrd="0" presId="urn:microsoft.com/office/officeart/2005/8/layout/vList5"/>
    <dgm:cxn modelId="{135F8107-1650-438A-BA62-382178AB6D93}" type="presParOf" srcId="{ED0C9369-906A-4CAB-A65F-03E2E201362B}" destId="{06FA2B30-BE87-42C0-9B47-7873F702E3B5}" srcOrd="0" destOrd="0" presId="urn:microsoft.com/office/officeart/2005/8/layout/vList5"/>
    <dgm:cxn modelId="{10AEF50F-5179-4FB3-B0AB-8574318C980A}" type="presParOf" srcId="{289D7D00-B1C6-499C-A487-9428A23DD167}" destId="{4F0E9254-65BC-417D-80C5-9B0A298B3F81}" srcOrd="5" destOrd="0" presId="urn:microsoft.com/office/officeart/2005/8/layout/vList5"/>
    <dgm:cxn modelId="{1CB9052B-75C7-4A65-BA65-04D17D6D7F86}" type="presParOf" srcId="{289D7D00-B1C6-499C-A487-9428A23DD167}" destId="{2CAFD953-43AD-4D63-AFE3-1FAA78D193E5}" srcOrd="6" destOrd="0" presId="urn:microsoft.com/office/officeart/2005/8/layout/vList5"/>
    <dgm:cxn modelId="{7729756F-6649-4A0D-98B6-E8354B29EBFC}" type="presParOf" srcId="{2CAFD953-43AD-4D63-AFE3-1FAA78D193E5}" destId="{6D677F53-5769-4F68-A668-D360C06DFC6E}" srcOrd="0" destOrd="0" presId="urn:microsoft.com/office/officeart/2005/8/layout/vList5"/>
    <dgm:cxn modelId="{4A43F33E-04D6-48B2-AB3F-C113A163D7AD}" type="presParOf" srcId="{289D7D00-B1C6-499C-A487-9428A23DD167}" destId="{D65DA670-809C-4F98-ABCF-FFA91BA817B0}" srcOrd="7" destOrd="0" presId="urn:microsoft.com/office/officeart/2005/8/layout/vList5"/>
    <dgm:cxn modelId="{C4C88E32-5D1E-41EC-AA92-E22EB07359F0}" type="presParOf" srcId="{289D7D00-B1C6-499C-A487-9428A23DD167}" destId="{0533BE73-23E3-42F0-A63A-5E0D2E0AA53A}" srcOrd="8" destOrd="0" presId="urn:microsoft.com/office/officeart/2005/8/layout/vList5"/>
    <dgm:cxn modelId="{2CAB0831-5827-4B6D-917C-0CAD31E42F1B}" type="presParOf" srcId="{0533BE73-23E3-42F0-A63A-5E0D2E0AA53A}" destId="{588D9A9F-D764-43DD-A969-EED5AC4B3C44}" srcOrd="0" destOrd="0" presId="urn:microsoft.com/office/officeart/2005/8/layout/vList5"/>
    <dgm:cxn modelId="{C0C58EB2-5CD9-4AFC-97BD-5D35040C24BB}" type="presParOf" srcId="{289D7D00-B1C6-499C-A487-9428A23DD167}" destId="{E32A9EEA-6F30-49AF-888A-FF1875BDA04A}" srcOrd="9" destOrd="0" presId="urn:microsoft.com/office/officeart/2005/8/layout/vList5"/>
    <dgm:cxn modelId="{F47C4EED-604A-4B2A-857B-124FC8993643}" type="presParOf" srcId="{289D7D00-B1C6-499C-A487-9428A23DD167}" destId="{5E61544A-E1B5-40BD-AE76-1329B9C7DBD9}" srcOrd="10" destOrd="0" presId="urn:microsoft.com/office/officeart/2005/8/layout/vList5"/>
    <dgm:cxn modelId="{55DB7302-F70E-4D5A-908E-0A92DEE90441}" type="presParOf" srcId="{5E61544A-E1B5-40BD-AE76-1329B9C7DBD9}" destId="{D5F7EB8E-78ED-410E-A0B4-65C70A0B6AB3}" srcOrd="0" destOrd="0" presId="urn:microsoft.com/office/officeart/2005/8/layout/vList5"/>
    <dgm:cxn modelId="{B92561BB-B9B2-4DB7-A17D-D07FF67845A7}" type="presParOf" srcId="{289D7D00-B1C6-499C-A487-9428A23DD167}" destId="{FD54E8A2-7D8B-44D8-B7FF-1E06D6E1B2CD}" srcOrd="11" destOrd="0" presId="urn:microsoft.com/office/officeart/2005/8/layout/vList5"/>
    <dgm:cxn modelId="{11E0DCF6-0272-4267-89F8-E0A10F93834B}" type="presParOf" srcId="{289D7D00-B1C6-499C-A487-9428A23DD167}" destId="{B101E990-276C-4456-880F-D3346AF25874}" srcOrd="12" destOrd="0" presId="urn:microsoft.com/office/officeart/2005/8/layout/vList5"/>
    <dgm:cxn modelId="{D1D500AF-D8D7-4275-9FA9-B6B8AA99DCEB}" type="presParOf" srcId="{B101E990-276C-4456-880F-D3346AF25874}" destId="{03D5CEE0-7DAC-44D5-947F-83E77FBA6B7B}" srcOrd="0" destOrd="0" presId="urn:microsoft.com/office/officeart/2005/8/layout/vList5"/>
    <dgm:cxn modelId="{64E7D991-30E9-4176-9214-04CA65B526E1}" type="presParOf" srcId="{289D7D00-B1C6-499C-A487-9428A23DD167}" destId="{4563FFC8-04F5-4C0E-A888-31589DC78C07}" srcOrd="13" destOrd="0" presId="urn:microsoft.com/office/officeart/2005/8/layout/vList5"/>
    <dgm:cxn modelId="{794272BE-363B-4534-AF8B-7EB0FBA4695B}" type="presParOf" srcId="{289D7D00-B1C6-499C-A487-9428A23DD167}" destId="{3F2B99BC-0554-4D7D-88CB-18FF0CE1FDA5}" srcOrd="14" destOrd="0" presId="urn:microsoft.com/office/officeart/2005/8/layout/vList5"/>
    <dgm:cxn modelId="{94AE81CB-ACC7-4636-9504-6E3516E65D0D}" type="presParOf" srcId="{3F2B99BC-0554-4D7D-88CB-18FF0CE1FDA5}" destId="{FC325C9F-BBFF-4E93-9069-A3310658DEB7}" srcOrd="0" destOrd="0" presId="urn:microsoft.com/office/officeart/2005/8/layout/vList5"/>
    <dgm:cxn modelId="{24F98B29-7CEB-4A72-ACAF-FFABC3E7740F}" type="presParOf" srcId="{289D7D00-B1C6-499C-A487-9428A23DD167}" destId="{A82EA858-B179-4721-B2A9-8B654D64A253}" srcOrd="15" destOrd="0" presId="urn:microsoft.com/office/officeart/2005/8/layout/vList5"/>
    <dgm:cxn modelId="{5728A922-0573-439C-883E-CDECD0293E79}" type="presParOf" srcId="{289D7D00-B1C6-499C-A487-9428A23DD167}" destId="{9D9BABA2-C3AA-41A3-9FB7-A469EE50342E}" srcOrd="16" destOrd="0" presId="urn:microsoft.com/office/officeart/2005/8/layout/vList5"/>
    <dgm:cxn modelId="{24BFEDB1-3415-451F-BE16-830730CC123D}" type="presParOf" srcId="{9D9BABA2-C3AA-41A3-9FB7-A469EE50342E}" destId="{CFBEA801-277F-48A9-882B-209AB1DA83E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ED7E-B0AD-40C8-9011-FD444ED83CC5}">
      <dsp:nvSpPr>
        <dsp:cNvPr id="0" name=""/>
        <dsp:cNvSpPr/>
      </dsp:nvSpPr>
      <dsp:spPr>
        <a:xfrm>
          <a:off x="5" y="0"/>
          <a:ext cx="11137889" cy="4516438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3D09-FB85-460C-98A8-4618B35B6E1C}">
      <dsp:nvSpPr>
        <dsp:cNvPr id="0" name=""/>
        <dsp:cNvSpPr/>
      </dsp:nvSpPr>
      <dsp:spPr>
        <a:xfrm>
          <a:off x="142336" y="1702236"/>
          <a:ext cx="2564619" cy="1203558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An wen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liefere ich?</a:t>
          </a:r>
        </a:p>
      </dsp:txBody>
      <dsp:txXfrm>
        <a:off x="201089" y="1760989"/>
        <a:ext cx="2447113" cy="1086052"/>
      </dsp:txXfrm>
    </dsp:sp>
    <dsp:sp modelId="{3C447A00-2011-405C-A3C8-CDE7FF347BE2}">
      <dsp:nvSpPr>
        <dsp:cNvPr id="0" name=""/>
        <dsp:cNvSpPr/>
      </dsp:nvSpPr>
      <dsp:spPr>
        <a:xfrm>
          <a:off x="2933004" y="1656439"/>
          <a:ext cx="2422377" cy="1203558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Wohin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liefere ich?</a:t>
          </a:r>
        </a:p>
      </dsp:txBody>
      <dsp:txXfrm>
        <a:off x="2991757" y="1715192"/>
        <a:ext cx="2304871" cy="1086052"/>
      </dsp:txXfrm>
    </dsp:sp>
    <dsp:sp modelId="{4DEE0F3A-7292-40C6-936F-587DB7C56E73}">
      <dsp:nvSpPr>
        <dsp:cNvPr id="0" name=""/>
        <dsp:cNvSpPr/>
      </dsp:nvSpPr>
      <dsp:spPr>
        <a:xfrm>
          <a:off x="5720146" y="1634670"/>
          <a:ext cx="2546588" cy="1247096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Was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liefere ich?</a:t>
          </a:r>
        </a:p>
      </dsp:txBody>
      <dsp:txXfrm>
        <a:off x="5781024" y="1695548"/>
        <a:ext cx="2424832" cy="1125340"/>
      </dsp:txXfrm>
    </dsp:sp>
    <dsp:sp modelId="{D045B06A-FF44-4A82-9791-42C73316547F}">
      <dsp:nvSpPr>
        <dsp:cNvPr id="0" name=""/>
        <dsp:cNvSpPr/>
      </dsp:nvSpPr>
      <dsp:spPr>
        <a:xfrm>
          <a:off x="8631500" y="1612901"/>
          <a:ext cx="2502774" cy="1290635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/>
            <a:t>Wofür</a:t>
          </a:r>
          <a:r>
            <a:rPr lang="de-DE" sz="2400" kern="1200" dirty="0"/>
            <a:t> wird mein Gut verwendet?</a:t>
          </a:r>
        </a:p>
      </dsp:txBody>
      <dsp:txXfrm>
        <a:off x="8694504" y="1675905"/>
        <a:ext cx="2376766" cy="1164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86542-A19B-4E99-B0B5-3303D8280851}">
      <dsp:nvSpPr>
        <dsp:cNvPr id="0" name=""/>
        <dsp:cNvSpPr/>
      </dsp:nvSpPr>
      <dsp:spPr>
        <a:xfrm>
          <a:off x="0" y="0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de-DE" sz="900" kern="1200" dirty="0"/>
        </a:p>
        <a:p>
          <a:pPr marL="0" marR="0" lvl="0" indent="0" algn="ctr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Bekenntnis der Geschäftsleitung zu den Zielen der Exportkontrolle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</dsp:txBody>
      <dsp:txXfrm>
        <a:off x="28112" y="28112"/>
        <a:ext cx="8426347" cy="519649"/>
      </dsp:txXfrm>
    </dsp:sp>
    <dsp:sp modelId="{4213FB9D-DE4F-4CB3-974C-0CD1655D5B30}">
      <dsp:nvSpPr>
        <dsp:cNvPr id="0" name=""/>
        <dsp:cNvSpPr/>
      </dsp:nvSpPr>
      <dsp:spPr>
        <a:xfrm>
          <a:off x="4142" y="606187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rgbClr val="00AD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Risikoanalyse</a:t>
          </a:r>
        </a:p>
      </dsp:txBody>
      <dsp:txXfrm>
        <a:off x="32254" y="634299"/>
        <a:ext cx="8426347" cy="519649"/>
      </dsp:txXfrm>
    </dsp:sp>
    <dsp:sp modelId="{06FA2B30-BE87-42C0-9B47-7873F702E3B5}">
      <dsp:nvSpPr>
        <dsp:cNvPr id="0" name=""/>
        <dsp:cNvSpPr/>
      </dsp:nvSpPr>
      <dsp:spPr>
        <a:xfrm>
          <a:off x="4142" y="1210854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Titillium Web" panose="00000500000000000000" pitchFamily="2" charset="0"/>
            </a:rPr>
            <a:t>Aufbauorganisation/Festlegung von Zuständigkeiten</a:t>
          </a:r>
        </a:p>
      </dsp:txBody>
      <dsp:txXfrm>
        <a:off x="32254" y="1238966"/>
        <a:ext cx="8426347" cy="519649"/>
      </dsp:txXfrm>
    </dsp:sp>
    <dsp:sp modelId="{6D677F53-5769-4F68-A668-D360C06DFC6E}">
      <dsp:nvSpPr>
        <dsp:cNvPr id="0" name=""/>
        <dsp:cNvSpPr/>
      </dsp:nvSpPr>
      <dsp:spPr>
        <a:xfrm>
          <a:off x="4142" y="1815522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rgbClr val="008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Personelle und technische Mittel sowie sonstige Arbeitsmittel</a:t>
          </a:r>
        </a:p>
      </dsp:txBody>
      <dsp:txXfrm>
        <a:off x="32254" y="1843634"/>
        <a:ext cx="8426347" cy="519649"/>
      </dsp:txXfrm>
    </dsp:sp>
    <dsp:sp modelId="{588D9A9F-D764-43DD-A969-EED5AC4B3C44}">
      <dsp:nvSpPr>
        <dsp:cNvPr id="0" name=""/>
        <dsp:cNvSpPr/>
      </dsp:nvSpPr>
      <dsp:spPr>
        <a:xfrm>
          <a:off x="4142" y="2420189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Ablauforganisation</a:t>
          </a:r>
        </a:p>
      </dsp:txBody>
      <dsp:txXfrm>
        <a:off x="32254" y="2448301"/>
        <a:ext cx="8426347" cy="519649"/>
      </dsp:txXfrm>
    </dsp:sp>
    <dsp:sp modelId="{D5F7EB8E-78ED-410E-A0B4-65C70A0B6AB3}">
      <dsp:nvSpPr>
        <dsp:cNvPr id="0" name=""/>
        <dsp:cNvSpPr/>
      </dsp:nvSpPr>
      <dsp:spPr>
        <a:xfrm>
          <a:off x="4142" y="3024856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Führen von Aufzeichnungen und Aufbewahrung von Unterlagen</a:t>
          </a:r>
        </a:p>
      </dsp:txBody>
      <dsp:txXfrm>
        <a:off x="32254" y="3052968"/>
        <a:ext cx="8426347" cy="519649"/>
      </dsp:txXfrm>
    </dsp:sp>
    <dsp:sp modelId="{03D5CEE0-7DAC-44D5-947F-83E77FBA6B7B}">
      <dsp:nvSpPr>
        <dsp:cNvPr id="0" name=""/>
        <dsp:cNvSpPr/>
      </dsp:nvSpPr>
      <dsp:spPr>
        <a:xfrm>
          <a:off x="4142" y="3629523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Personalauswahl, Schulungen und Sensibilisierungen</a:t>
          </a:r>
        </a:p>
      </dsp:txBody>
      <dsp:txXfrm>
        <a:off x="32254" y="3657635"/>
        <a:ext cx="8426347" cy="519649"/>
      </dsp:txXfrm>
    </dsp:sp>
    <dsp:sp modelId="{FC325C9F-BBFF-4E93-9069-A3310658DEB7}">
      <dsp:nvSpPr>
        <dsp:cNvPr id="0" name=""/>
        <dsp:cNvSpPr/>
      </dsp:nvSpPr>
      <dsp:spPr>
        <a:xfrm>
          <a:off x="4142" y="4234190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Prozessbezogene Kontrollen/Systembezogene Kontrollen (ICP-Audit)/Korrekturmaßnahmen/Hinweisgebersystem</a:t>
          </a:r>
        </a:p>
      </dsp:txBody>
      <dsp:txXfrm>
        <a:off x="32254" y="4262302"/>
        <a:ext cx="8426347" cy="519649"/>
      </dsp:txXfrm>
    </dsp:sp>
    <dsp:sp modelId="{CFBEA801-277F-48A9-882B-209AB1DA83EA}">
      <dsp:nvSpPr>
        <dsp:cNvPr id="0" name=""/>
        <dsp:cNvSpPr/>
      </dsp:nvSpPr>
      <dsp:spPr>
        <a:xfrm>
          <a:off x="4142" y="4838857"/>
          <a:ext cx="8482571" cy="575873"/>
        </a:xfrm>
        <a:prstGeom prst="roundRect">
          <a:avLst/>
        </a:prstGeom>
        <a:solidFill>
          <a:srgbClr val="008A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prstClr val="white"/>
              </a:solidFill>
              <a:latin typeface="Titillium Web" panose="00000500000000000000" pitchFamily="2" charset="0"/>
              <a:ea typeface="+mn-ea"/>
              <a:cs typeface="+mn-cs"/>
            </a:rPr>
            <a:t>Physische und technische Sicherheit</a:t>
          </a:r>
        </a:p>
      </dsp:txBody>
      <dsp:txXfrm>
        <a:off x="32254" y="4866969"/>
        <a:ext cx="8426347" cy="519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F2FC-1EA9-4301-80EF-163187E03ABC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D102-ED8C-4AD8-BFF6-7040C3928C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86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85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36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93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38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2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417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5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74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47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29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89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503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185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552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39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03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37C3-3051-CAF5-E699-824BDE99A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744C94-F62A-8B90-A69C-6D05AC1C7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660F77-7C3A-27E0-5189-93B200F98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47BE50-281B-0E07-CAED-F7EED2CDF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88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68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08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90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E4ECB-D566-40FF-5CF9-671C7C6C9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B313A4-F584-52F3-2462-BD9132D4F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6DFD088-C9B3-AEB4-6CE4-37871304E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64C220-CE0B-36F0-8DCB-86B56C3DB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72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00A7-7363-01CA-977A-C4D26E72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7601AD-70A5-3828-897F-60968C97A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33BE93-BA50-43FF-96CD-271254D04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C817A1-022F-2B0C-276B-7ABFC3CF5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7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0760-6A50-6506-3A49-8DF13A23D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CE2003-CEE9-5483-4112-67E71C29A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C4F25CE-1C9B-D28F-CF2E-AEC69B7C3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7AC15B-633C-3A39-807E-2F42525A0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226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61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161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C341-67F4-3093-3963-B883A7DC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B854F5-4529-2C78-8E0A-A98585244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7BAF2D-F5FA-3F3F-D8FC-F74DA76B6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47A68A-B37F-F87E-FCAB-FB2027977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379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9592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558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52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58D1A-AF5B-BB1D-013D-AD933B77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8F9FEC-8475-5268-7154-6610A99C8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F17A2EF-FF16-5141-1CBA-7A4F91EF5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5B5389-5882-4C4C-8FF4-AD7E1A24C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31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16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038-8525-746F-4E59-0B2292FE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99B7D7-F9BD-963D-FA70-861DB3FD9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36A18E-B721-58EA-D652-3ED4EB279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C267F9-31D2-5A44-11FE-508452222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24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44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D102-ED8C-4AD8-BFF6-7040C3928CC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04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09D8C-D17F-40C1-9960-C90105083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2FCDAD-2EF1-48D5-93AB-66FC7580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A9647-B25D-48AB-85AB-63B3FDF3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8FE7D-C6C5-4AF5-9E20-E4D611D9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8CEAA-F0AA-4EBC-8684-36AF5E4D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9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7BD9C-D9F3-400A-8CFF-401601F1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D15F60-2565-4CA6-9B06-8BF3E272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8B3FCF-2CAA-4A2F-814E-96EA1333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0D9AC-1F63-48F9-BEDF-0B004727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CD74FE-FF0D-456C-BD34-53C0BD1A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61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253249-D94C-4414-A53F-B6289404A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14984CF-43F8-4C47-89C9-522B01B48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A2EB5-2872-48DB-893C-20BD09C1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13045-1971-4032-984B-B124DDAA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E9476-2AFD-42D9-944F-3C7C1680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2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E0945-4E4E-43FC-9DC4-FC2AC363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D243B9-546C-4165-8122-4A32610B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21E0C-4B83-4452-AED3-06C84E19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E0B01-CF94-451E-B24D-6AA2DFC4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8A82B-E8A6-457D-BD88-5D57F8F0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D4C8A-53F9-457E-805F-88AA8778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49BB81-1498-49C2-B769-21601D15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439931-9EA2-4C7C-B8A2-1DE8BDD8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AD10E-37D4-40B4-946F-9AD0BDFA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A8145-9ECA-46BF-8551-8593717C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7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DDD24-ED27-406C-8189-F7DC13BF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8A712-A4A7-46C2-B732-04A4C2A9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D2D496-607B-444C-B5D3-3DF4C6F98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E06D4-913B-468B-A719-9B116A82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02B5A8-D2A8-4FE5-911D-A41A0B14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F64F7F-881A-4090-AB6F-63AC55AB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44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3F02E-A78D-4BBD-B7B8-718F5D99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C6E704-DF67-46DD-BEC6-6F6D04FC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B8707-F719-4D63-B65C-7474EA7C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82921A-4C61-48EA-A3AE-8D6586C4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322621-6785-47C1-A960-FAE609399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64BD54-57E8-4B79-A70E-EBB0B448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8E0EA3-2785-490C-8499-CF18E7B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5D8923-4C87-47B3-B02A-B791E71B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4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6449-671A-41C3-A4E8-264C7AD9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CF2108-F81A-4E8A-8A8C-87BC2C0D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62A6B1-79A6-4BC7-BD39-2B77D23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5CB9DC-17FB-4AD8-831F-F3B385F5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2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31E6E3-BFA0-4F8E-A5B9-F86CA6EF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589303-DFCD-424B-AB91-C1F6A616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EB0FDA-0E7D-4A5E-8034-95B4A3CE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28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93B2-447E-4376-850E-94B24105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FB7EA-A96E-492E-A6A3-CD7E449A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EF09B2-93D8-46CD-8F07-28FB50DF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B14A11-CE36-4739-976D-8F2BD2F8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BB6518-D1E3-4078-BBC0-2BCFD64C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1A504F-BA42-43F3-A07E-1236332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5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87C88-AFEC-4375-9C39-A3BD0D2F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BD4EED-78EE-4126-A3DB-D5067AEB3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A398-06DB-4611-9DC5-9DF53847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2DCF5C-0F75-4880-88A6-9E19542F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C46A71-DD45-4F3C-95E6-9BA42230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DF3BC9-1EB8-42CA-BAA6-AAFE165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AAC2AD-9C21-4C2C-85A3-660D6119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D04738-F7AF-4A1F-A8F2-693409A1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96F40D-BE78-4011-A89A-F5F5DF5CB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E748-7D4E-40E6-A0AD-934BC30056A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2EB8-B21C-48DF-B01B-3924455C4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10CD8-133C-416D-8111-312E1F66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C434-31DD-49E2-A4ED-9B6F0DB5D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2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ustiz.de/onlinedienste/finanz_sanktionsliste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afa.de/DE/Aussenwirtschaft/Ausfuhrkontrolle/Embargos/embargos_nod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sanctionsmap.eu/#/mai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an1.bafa.bund.de/bafa-portal/agg-finde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oll.de/SharedDocs/Downloads/DE/FormulareMerkblaetter/Zollrecht/ATLAS/merkblatt_online_abschreibung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bafa.de/DE/Service/Aufgabenuebersicht/modul_aufgabenuebersicht_nod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afa.de/DE/Aussenwirtschaft/Ausfuhrkontrolle/ausfuhrkontrolle_node.html" TargetMode="External"/><Relationship Id="rId5" Type="http://schemas.openxmlformats.org/officeDocument/2006/relationships/hyperlink" Target="https://www.bafa.de/SiteGlobals/Forms/Kontakt/Kontakt_Einstieg_Formular.htm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nhaltsplatzhalter 29">
            <a:extLst>
              <a:ext uri="{FF2B5EF4-FFF2-40B4-BE49-F238E27FC236}">
                <a16:creationId xmlns:a16="http://schemas.microsoft.com/office/drawing/2014/main" id="{9E1AFFA6-924A-4C16-8DB9-46B15771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8B35B8-5CE8-45A8-B598-754888B9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27" y="3273878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  <a:t>zum Webinar</a:t>
            </a:r>
            <a:b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</a:br>
            <a: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  <a:t>Grundlagen der Exportkontrolle – Prüfprozesse richtig aufsetzen</a:t>
            </a:r>
            <a:b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</a:br>
            <a:r>
              <a:rPr lang="de-DE" sz="2800" b="1" dirty="0">
                <a:solidFill>
                  <a:srgbClr val="004359"/>
                </a:solidFill>
                <a:latin typeface="Titillium Web" panose="00000500000000000000" pitchFamily="2" charset="0"/>
              </a:rPr>
              <a:t>mit Birgit Susdorf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62AD22-3F05-49EE-81C7-76FA584D5458}"/>
              </a:ext>
            </a:extLst>
          </p:cNvPr>
          <p:cNvSpPr txBox="1"/>
          <p:nvPr/>
        </p:nvSpPr>
        <p:spPr>
          <a:xfrm>
            <a:off x="537557" y="1832784"/>
            <a:ext cx="720164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de-DE" sz="6000" b="1" dirty="0">
                <a:solidFill>
                  <a:srgbClr val="004359"/>
                </a:solidFill>
                <a:latin typeface="Titillium Web" panose="00000500000000000000" pitchFamily="2" charset="0"/>
              </a:rPr>
              <a:t>Herzlich willkommen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808BEA-BC43-4AD9-89F5-9EB85E636B88}"/>
              </a:ext>
            </a:extLst>
          </p:cNvPr>
          <p:cNvSpPr/>
          <p:nvPr/>
        </p:nvSpPr>
        <p:spPr>
          <a:xfrm>
            <a:off x="0" y="4919477"/>
            <a:ext cx="7201647" cy="850790"/>
          </a:xfrm>
          <a:prstGeom prst="rect">
            <a:avLst/>
          </a:prstGeom>
          <a:solidFill>
            <a:srgbClr val="BACF3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>
                <a:solidFill>
                  <a:srgbClr val="004359"/>
                </a:solidFill>
                <a:latin typeface="Titillium Web" panose="00000500000000000000" pitchFamily="2" charset="0"/>
              </a:rPr>
              <a:t>		Gleich geht es los!</a:t>
            </a:r>
          </a:p>
        </p:txBody>
      </p:sp>
      <p:pic>
        <p:nvPicPr>
          <p:cNvPr id="17" name="Grafik 16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0576B265-E39A-47FB-BDAD-8C8C36190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5829913"/>
            <a:ext cx="3601206" cy="1028087"/>
          </a:xfrm>
          <a:prstGeom prst="rect">
            <a:avLst/>
          </a:prstGeom>
        </p:spPr>
      </p:pic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1485B3F1-95AD-4012-868B-9A46F6721245}"/>
              </a:ext>
            </a:extLst>
          </p:cNvPr>
          <p:cNvSpPr/>
          <p:nvPr/>
        </p:nvSpPr>
        <p:spPr>
          <a:xfrm rot="5400000">
            <a:off x="-347810" y="5260846"/>
            <a:ext cx="850789" cy="155171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0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Verbote: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F0D806-9DA2-F399-5E86-45C8C2980A68}"/>
              </a:ext>
            </a:extLst>
          </p:cNvPr>
          <p:cNvSpPr txBox="1">
            <a:spLocks/>
          </p:cNvSpPr>
          <p:nvPr/>
        </p:nvSpPr>
        <p:spPr>
          <a:xfrm>
            <a:off x="527051" y="1601093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>
                <a:latin typeface="Titillium Web" panose="00000500000000000000" pitchFamily="2" charset="0"/>
              </a:rPr>
              <a:t>Verbote</a:t>
            </a:r>
            <a:r>
              <a:rPr lang="de-DE" sz="1600" dirty="0">
                <a:latin typeface="Titillium Web" panose="00000500000000000000" pitchFamily="2" charset="0"/>
              </a:rPr>
              <a:t> bestehen für:</a:t>
            </a:r>
          </a:p>
          <a:p>
            <a:r>
              <a:rPr lang="de-DE" sz="1600" b="1" dirty="0">
                <a:latin typeface="Titillium Web" panose="00000500000000000000" pitchFamily="2" charset="0"/>
              </a:rPr>
              <a:t>Embargomaßnahmen</a:t>
            </a:r>
            <a:r>
              <a:rPr lang="de-DE" sz="1600" dirty="0">
                <a:latin typeface="Titillium Web" panose="00000500000000000000" pitchFamily="2" charset="0"/>
              </a:rPr>
              <a:t>	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Totalembargo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Teilembargo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Waffenembargo</a:t>
            </a:r>
          </a:p>
          <a:p>
            <a:r>
              <a:rPr lang="de-DE" sz="1600" b="1" dirty="0">
                <a:latin typeface="Titillium Web" panose="00000500000000000000" pitchFamily="2" charset="0"/>
              </a:rPr>
              <a:t>Sanktionen gegen einzelne Personen, Gruppen, Organisationen </a:t>
            </a:r>
            <a:r>
              <a:rPr lang="de-DE" sz="1600" dirty="0">
                <a:latin typeface="Titillium Web" panose="00000500000000000000" pitchFamily="2" charset="0"/>
              </a:rPr>
              <a:t>(Bekämpfung des Terrorismus)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Bereitstellungsverbot von wirtschaftlichen Ressourcen, die: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Für den Erwerb von Geldern, Waren oder Dienstleistungen verwendet werden können, jedoch selbst keine Gelder (Bargeld) darstellen</a:t>
            </a:r>
          </a:p>
          <a:p>
            <a:pPr marL="501750" lvl="1" indent="-285750"/>
            <a:r>
              <a:rPr lang="de-DE" sz="1600" dirty="0">
                <a:latin typeface="Titillium Web" panose="00000500000000000000" pitchFamily="2" charset="0"/>
              </a:rPr>
              <a:t>Mittelbar/unmittelbar</a:t>
            </a:r>
          </a:p>
        </p:txBody>
      </p:sp>
    </p:spTree>
    <p:extLst>
      <p:ext uri="{BB962C8B-B14F-4D97-AF65-F5344CB8AC3E}">
        <p14:creationId xmlns:p14="http://schemas.microsoft.com/office/powerpoint/2010/main" val="142369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Die vier Säulen der Exportkontrolle:</a:t>
            </a:r>
          </a:p>
        </p:txBody>
      </p:sp>
      <p:pic>
        <p:nvPicPr>
          <p:cNvPr id="10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661EB0-C14D-3990-E718-B56D564B1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4" t="5052" r="25081" b="4662"/>
          <a:stretch/>
        </p:blipFill>
        <p:spPr>
          <a:xfrm>
            <a:off x="3871142" y="1187403"/>
            <a:ext cx="4911620" cy="49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Prüfungsschritte: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74DE71A-9F51-84AC-BE43-9FAA12FFE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943081"/>
              </p:ext>
            </p:extLst>
          </p:nvPr>
        </p:nvGraphicFramePr>
        <p:xfrm>
          <a:off x="631448" y="1188206"/>
          <a:ext cx="11137895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95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Geschäftspartner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D5A4D9-1129-4BC0-7ECF-094C4C32CB83}"/>
              </a:ext>
            </a:extLst>
          </p:cNvPr>
          <p:cNvSpPr txBox="1"/>
          <p:nvPr/>
        </p:nvSpPr>
        <p:spPr>
          <a:xfrm>
            <a:off x="485937" y="1413035"/>
            <a:ext cx="102898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sz="1600" dirty="0">
                <a:latin typeface="Titillium Web" panose="00000500000000000000" pitchFamily="2" charset="0"/>
              </a:rPr>
              <a:t>Gibt es Maßnahmen gegen Personen, Gruppen und Organisationen?</a:t>
            </a:r>
          </a:p>
          <a:p>
            <a:pPr marL="0" lvl="1"/>
            <a:endParaRPr lang="de-DE" sz="1600" dirty="0">
              <a:latin typeface="Titillium Web" panose="00000500000000000000" pitchFamily="2" charset="0"/>
            </a:endParaRPr>
          </a:p>
          <a:p>
            <a:pPr marL="0" lvl="1"/>
            <a:r>
              <a:rPr lang="de-DE" sz="1600" dirty="0">
                <a:latin typeface="Titillium Web" panose="00000500000000000000" pitchFamily="2" charset="0"/>
              </a:rPr>
              <a:t>Finanzsanktionen:</a:t>
            </a:r>
          </a:p>
          <a:p>
            <a:pPr marL="0" lvl="1"/>
            <a:endParaRPr lang="de-DE" sz="1600" dirty="0">
              <a:latin typeface="Titillium Web" panose="00000500000000000000" pitchFamily="2" charset="0"/>
            </a:endParaRPr>
          </a:p>
          <a:p>
            <a:pPr marL="0" lvl="1"/>
            <a:r>
              <a:rPr lang="de-DE" sz="1600" dirty="0">
                <a:latin typeface="Titillium Web" panose="00000500000000000000" pitchFamily="2" charset="0"/>
                <a:hlinkClick r:id="rId4"/>
              </a:rPr>
              <a:t>https://justiz.de/onlinedienste/finanz_sanktionsliste/index.php</a:t>
            </a:r>
            <a:endParaRPr lang="de-DE" sz="1600" dirty="0">
              <a:latin typeface="Titillium Web" panose="00000500000000000000" pitchFamily="2" charset="0"/>
            </a:endParaRP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Sanktionslisten: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EG-VO  881/2002 über die Anwendung bestimmter spezifischer restriktiver Maßnahmen gegen bestimmte Personen und Organisationen, die mit den ISIL (</a:t>
            </a:r>
            <a:r>
              <a:rPr lang="de-DE" sz="1600" dirty="0" err="1">
                <a:latin typeface="Titillium Web" panose="00000500000000000000" pitchFamily="2" charset="0"/>
              </a:rPr>
              <a:t>Da'esh</a:t>
            </a:r>
            <a:r>
              <a:rPr lang="de-DE" sz="1600" dirty="0">
                <a:latin typeface="Titillium Web" panose="00000500000000000000" pitchFamily="2" charset="0"/>
              </a:rPr>
              <a:t>)- und Al-Qaida-Organisationen in Verbindung stehen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VO(EG) 2580/2001  über spezifische, gegen bestimmte Personen und Organisationen gerichtete restriktive Maßnahmen zur Bekämpfung des Terrorismus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Weitere …</a:t>
            </a:r>
          </a:p>
          <a:p>
            <a:pPr marL="0" lvl="1"/>
            <a:endParaRPr lang="de-DE" sz="1600" dirty="0">
              <a:latin typeface="Titillium Web" panose="00000500000000000000" pitchFamily="2" charset="0"/>
            </a:endParaRPr>
          </a:p>
          <a:p>
            <a:pPr marL="0" lvl="1"/>
            <a:r>
              <a:rPr lang="de-DE" sz="1600" dirty="0">
                <a:latin typeface="Titillium Web" panose="00000500000000000000" pitchFamily="2" charset="0"/>
              </a:rPr>
              <a:t>Embargoverordnungen:</a:t>
            </a:r>
          </a:p>
          <a:p>
            <a:pPr marL="501750" lvl="1" indent="-285750">
              <a:buFont typeface="Wingdings" panose="05000000000000000000" pitchFamily="2" charset="2"/>
              <a:buChar char="Ø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Russland-Embargo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Iran-Embargo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7865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Geschäftspartner!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D5A4D9-1129-4BC0-7ECF-094C4C32CB83}"/>
              </a:ext>
            </a:extLst>
          </p:cNvPr>
          <p:cNvSpPr txBox="1"/>
          <p:nvPr/>
        </p:nvSpPr>
        <p:spPr>
          <a:xfrm>
            <a:off x="557980" y="1486307"/>
            <a:ext cx="1028980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latin typeface="Titillium Web" panose="00000500000000000000" pitchFamily="2" charset="0"/>
              </a:rPr>
              <a:t>Ist Personal- und Besucherüberprüfung notwendig?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Ist ein Screening des Personals anhand folgender Terrorlisten zwingend erforderlich?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(</a:t>
            </a:r>
            <a:r>
              <a:rPr lang="de-DE" sz="1600" dirty="0" err="1">
                <a:latin typeface="Titillium Web" panose="00000500000000000000" pitchFamily="2" charset="0"/>
              </a:rPr>
              <a:t>VOen</a:t>
            </a:r>
            <a:r>
              <a:rPr lang="de-DE" sz="1600" dirty="0">
                <a:latin typeface="Titillium Web" panose="00000500000000000000" pitchFamily="2" charset="0"/>
              </a:rPr>
              <a:t> (EG) Nummern 2580/2001 und 881/2002 und VO (EU) Nr. 753/2011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Es besteht das Verbot der Zusammenarbeit von gelisteten Personen und Organisationen. 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	Indirekte Prüfpflicht!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CFSP:	Consolidated Financial </a:t>
            </a:r>
            <a:r>
              <a:rPr lang="de-DE" sz="1600" dirty="0" err="1">
                <a:latin typeface="Titillium Web" panose="00000500000000000000" pitchFamily="2" charset="0"/>
              </a:rPr>
              <a:t>Sancions</a:t>
            </a:r>
            <a:r>
              <a:rPr lang="de-DE" sz="1600" dirty="0">
                <a:latin typeface="Titillium Web" panose="00000500000000000000" pitchFamily="2" charset="0"/>
              </a:rPr>
              <a:t> List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EUDU:	</a:t>
            </a:r>
            <a:r>
              <a:rPr lang="en-US" sz="1600" dirty="0">
                <a:latin typeface="Titillium Web" panose="00000500000000000000" pitchFamily="2" charset="0"/>
              </a:rPr>
              <a:t>EU Restrictions for dual-use goods intended for listed organizations</a:t>
            </a:r>
          </a:p>
          <a:p>
            <a:r>
              <a:rPr lang="en-US" sz="1600" dirty="0">
                <a:latin typeface="Titillium Web" panose="00000500000000000000" pitchFamily="2" charset="0"/>
              </a:rPr>
              <a:t>EUCM:	EU </a:t>
            </a:r>
            <a:r>
              <a:rPr lang="de-DE" sz="1600" dirty="0" err="1">
                <a:latin typeface="Titillium Web" panose="00000500000000000000" pitchFamily="2" charset="0"/>
              </a:rPr>
              <a:t>Restrictions</a:t>
            </a:r>
            <a:r>
              <a:rPr lang="de-DE" sz="1600" dirty="0">
                <a:latin typeface="Titillium Web" panose="00000500000000000000" pitchFamily="2" charset="0"/>
              </a:rPr>
              <a:t> on </a:t>
            </a:r>
            <a:r>
              <a:rPr lang="de-DE" sz="1600" dirty="0" err="1">
                <a:latin typeface="Titillium Web" panose="00000500000000000000" pitchFamily="2" charset="0"/>
              </a:rPr>
              <a:t>access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to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the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capital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market</a:t>
            </a:r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Praxistipp: Abgleich Listen anderer Länder wie beispielsweise USA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US </a:t>
            </a:r>
            <a:r>
              <a:rPr lang="de-DE" sz="1600" dirty="0" err="1">
                <a:latin typeface="Titillium Web" panose="00000500000000000000" pitchFamily="2" charset="0"/>
              </a:rPr>
              <a:t>Denied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Persons</a:t>
            </a:r>
            <a:r>
              <a:rPr lang="de-DE" sz="1600" dirty="0">
                <a:latin typeface="Titillium Web" panose="00000500000000000000" pitchFamily="2" charset="0"/>
              </a:rPr>
              <a:t> List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US Entity List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UK </a:t>
            </a:r>
            <a:r>
              <a:rPr lang="de-DE" sz="1600" dirty="0" err="1">
                <a:latin typeface="Titillium Web" panose="00000500000000000000" pitchFamily="2" charset="0"/>
              </a:rPr>
              <a:t>Sanctions</a:t>
            </a:r>
            <a:r>
              <a:rPr lang="de-DE" sz="1600" dirty="0">
                <a:latin typeface="Titillium Web" panose="00000500000000000000" pitchFamily="2" charset="0"/>
              </a:rPr>
              <a:t> List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CH SECO Consolidated List usw. 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327409E-2322-20E4-4B39-D152E22B4BE9}"/>
              </a:ext>
            </a:extLst>
          </p:cNvPr>
          <p:cNvSpPr/>
          <p:nvPr/>
        </p:nvSpPr>
        <p:spPr>
          <a:xfrm>
            <a:off x="818056" y="3057945"/>
            <a:ext cx="526159" cy="15468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21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15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Lieferland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D5A4D9-1129-4BC0-7ECF-094C4C32CB83}"/>
              </a:ext>
            </a:extLst>
          </p:cNvPr>
          <p:cNvSpPr txBox="1"/>
          <p:nvPr/>
        </p:nvSpPr>
        <p:spPr>
          <a:xfrm>
            <a:off x="518731" y="1675522"/>
            <a:ext cx="102898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sz="1600" dirty="0">
                <a:latin typeface="Titillium Web" panose="00000500000000000000" pitchFamily="2" charset="0"/>
              </a:rPr>
              <a:t>Gibt es Maßnahmen gegen ein bestimmtes Land?</a:t>
            </a:r>
          </a:p>
          <a:p>
            <a:pPr marL="0" lvl="1"/>
            <a:endParaRPr lang="de-DE" sz="1600" dirty="0">
              <a:latin typeface="Titillium Web" panose="00000500000000000000" pitchFamily="2" charset="0"/>
            </a:endParaRPr>
          </a:p>
          <a:p>
            <a:pPr marL="0" lvl="1"/>
            <a:r>
              <a:rPr lang="de-DE" sz="1600" dirty="0">
                <a:latin typeface="Titillium Web" panose="00000500000000000000" pitchFamily="2" charset="0"/>
                <a:hlinkClick r:id="rId4"/>
              </a:rPr>
              <a:t>https://www.bafa.de/DE/Aussenwirtschaft/Ausfuhrkontrolle/Embargos/embargos_node.html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</a:p>
          <a:p>
            <a:pPr marL="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Totalembargo</a:t>
            </a:r>
          </a:p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Umfassende Handelsverbote 	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Teilembargo</a:t>
            </a:r>
          </a:p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Beschränkungen für bestimmte Handlungen oder Rechtsgeschäfte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Waffenembargo</a:t>
            </a:r>
          </a:p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Verbote für Waffen und Munition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56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Lieferland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BD0670-A2DD-D958-5FCF-F17887CE1FC1}"/>
              </a:ext>
            </a:extLst>
          </p:cNvPr>
          <p:cNvSpPr txBox="1"/>
          <p:nvPr/>
        </p:nvSpPr>
        <p:spPr>
          <a:xfrm>
            <a:off x="485937" y="1692237"/>
            <a:ext cx="500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https://www.sanctionsmap.eu/#/main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B31E31E-680A-AA15-0260-1B96F0934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28" y="815272"/>
            <a:ext cx="5599183" cy="53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17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Lieferland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20A04DB-F895-45D4-0DF3-8CBD971CAD9B}"/>
              </a:ext>
            </a:extLst>
          </p:cNvPr>
          <p:cNvSpPr txBox="1"/>
          <p:nvPr/>
        </p:nvSpPr>
        <p:spPr>
          <a:xfrm>
            <a:off x="5342669" y="913582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afk_embargo_uebersicht_laenderbezogene_embargos.pdf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024EF3-4430-E83B-3CED-E173F8E2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362" y="1224587"/>
            <a:ext cx="7438052" cy="50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was liefere ich?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D5A4D9-1129-4BC0-7ECF-094C4C32CB83}"/>
              </a:ext>
            </a:extLst>
          </p:cNvPr>
          <p:cNvSpPr txBox="1"/>
          <p:nvPr/>
        </p:nvSpPr>
        <p:spPr>
          <a:xfrm>
            <a:off x="485937" y="1512236"/>
            <a:ext cx="1028980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Genehmigungspflicht für Güter in: 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Anhang I der Verordnung (EU) 2021/821 („EU-Dual-Use-VO“) in der jeweils aktuellen Fassung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	und/oder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Teil I der Ausfuhrliste der Außenwirtschaftsverordnung (Anlage zur AWV) 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Ausfuhrbeschränkungen aufgrund folgender Regelungen: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Anti-Folter-Verordnung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Embargoverordnungen (z. B. Iran, Nordkorea oder Russland)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Feuerwaffenverordnung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Verwendung (z. B. im Zusammengang mit konventionellen Waffen oder Massenvernichtungswaffen)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Merke: Freiverkäufliche Waren sind in der Regel nicht genehmigungspflichtig </a:t>
            </a:r>
          </a:p>
        </p:txBody>
      </p:sp>
    </p:spTree>
    <p:extLst>
      <p:ext uri="{BB962C8B-B14F-4D97-AF65-F5344CB8AC3E}">
        <p14:creationId xmlns:p14="http://schemas.microsoft.com/office/powerpoint/2010/main" val="491610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19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Prüfungsschritt was liefere ich?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D5A4D9-1129-4BC0-7ECF-094C4C32CB83}"/>
              </a:ext>
            </a:extLst>
          </p:cNvPr>
          <p:cNvSpPr txBox="1"/>
          <p:nvPr/>
        </p:nvSpPr>
        <p:spPr>
          <a:xfrm>
            <a:off x="518731" y="1675522"/>
            <a:ext cx="102898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lvl="1"/>
            <a:r>
              <a:rPr lang="de-DE" sz="1600" dirty="0">
                <a:latin typeface="Titillium Web" panose="00000500000000000000" pitchFamily="2" charset="0"/>
              </a:rPr>
              <a:t>Anhang I Dual-Use-Verordnung</a:t>
            </a: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Unterteilung in Kategorien und Gattungen.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Alphabetische Folge im gemeinsamen Stichwortverzeichnis zu Teil I der Ausfuhrliste und Anhang I der EU-Dual-Use-VO stellt mit Verweis auf eine oder mehrere Güterlistennummern.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0 (Kerntechnische Materialien, Anlagen und Ausrüstungen)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1 (Besondere Werkstoffe und Materialien und zugehörige Ausrüstung)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2 (Werkstoffbearbeitung)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3 (Allgemeine Elektronik)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4 (Rechner)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5 (Telekommunikation und Informationssicherheit)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6 (Sensoren und Laser)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7 (Luftfahrtelektronik und Navigation)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8 (Meeres- und Schiffstechnik)</a:t>
            </a:r>
          </a:p>
          <a:p>
            <a:pPr marL="501750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latin typeface="Titillium Web" panose="00000500000000000000" pitchFamily="2" charset="0"/>
              </a:rPr>
              <a:t>Kategorie 9 (Luftfahrt, Raumfahrt und Antriebe)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5017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  <a:p>
            <a:pPr marL="216000" lvl="1"/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9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3891C8-11E8-48B1-AA7F-106A4E11867D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D395D5-6F08-4840-AB01-164A177246DD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7946A5-268F-44F8-89C4-4A1FC32A7F12}"/>
              </a:ext>
            </a:extLst>
          </p:cNvPr>
          <p:cNvSpPr txBox="1"/>
          <p:nvPr/>
        </p:nvSpPr>
        <p:spPr>
          <a:xfrm>
            <a:off x="517573" y="1000570"/>
            <a:ext cx="11539930" cy="32624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Ihr Tagesplan: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Grundlagen der Exportkontrolle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Die vier Prüfschritte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Das interne Exportkontrollprogramm </a:t>
            </a:r>
          </a:p>
          <a:p>
            <a:br>
              <a:rPr lang="de-DE" sz="2000" b="1" dirty="0">
                <a:solidFill>
                  <a:srgbClr val="1D4592"/>
                </a:solidFill>
                <a:latin typeface="Titillium Web" panose="00000500000000000000" pitchFamily="2" charset="0"/>
                <a:cs typeface="Calibri"/>
              </a:rPr>
            </a:br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000" b="1" dirty="0">
              <a:solidFill>
                <a:srgbClr val="1D4592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48B4432-E2B9-4370-AA06-F699106FE618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20" name="Grafik 20" descr="Tageskalender">
            <a:extLst>
              <a:ext uri="{FF2B5EF4-FFF2-40B4-BE49-F238E27FC236}">
                <a16:creationId xmlns:a16="http://schemas.microsoft.com/office/drawing/2014/main" id="{3DEDB8D2-3070-42E2-8798-6247468CC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51" y="1069010"/>
            <a:ext cx="416768" cy="424544"/>
          </a:xfrm>
          <a:prstGeom prst="rect">
            <a:avLst/>
          </a:prstGeom>
        </p:spPr>
      </p:pic>
      <p:pic>
        <p:nvPicPr>
          <p:cNvPr id="14" name="Grafik 14" descr="Kopf mit Zahnrädern">
            <a:extLst>
              <a:ext uri="{FF2B5EF4-FFF2-40B4-BE49-F238E27FC236}">
                <a16:creationId xmlns:a16="http://schemas.microsoft.com/office/drawing/2014/main" id="{AC69C4C2-B7D7-4082-9A7B-94F1E728B5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168" y="4271774"/>
            <a:ext cx="424544" cy="424544"/>
          </a:xfrm>
          <a:prstGeom prst="rect">
            <a:avLst/>
          </a:prstGeom>
        </p:spPr>
      </p:pic>
      <p:pic>
        <p:nvPicPr>
          <p:cNvPr id="7" name="Grafik 6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5377D0B0-7964-461C-8D77-108F99A4E5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A6BC81-3003-4F6B-8575-7B003EFD6714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4534E722-18EF-42E5-ABC2-E904FD5D899A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364D0A0-8FB3-4567-9DC0-91D2183B25F1}"/>
              </a:ext>
            </a:extLst>
          </p:cNvPr>
          <p:cNvSpPr txBox="1"/>
          <p:nvPr/>
        </p:nvSpPr>
        <p:spPr>
          <a:xfrm>
            <a:off x="557981" y="4271773"/>
            <a:ext cx="638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Ihre</a:t>
            </a:r>
            <a:r>
              <a:rPr lang="de-DE" sz="2400" dirty="0">
                <a:solidFill>
                  <a:srgbClr val="004359"/>
                </a:solidFill>
                <a:latin typeface="Titillium Web" panose="00000500000000000000" pitchFamily="2" charset="0"/>
              </a:rPr>
              <a:t> </a:t>
            </a:r>
            <a:r>
              <a:rPr lang="de-DE" sz="2400" b="1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Expertin:</a:t>
            </a:r>
          </a:p>
          <a:p>
            <a:r>
              <a:rPr lang="de-DE" sz="2000" dirty="0">
                <a:solidFill>
                  <a:srgbClr val="004359"/>
                </a:solidFill>
                <a:latin typeface="Titillium Web" panose="00000500000000000000" pitchFamily="2" charset="0"/>
                <a:cs typeface="Calibri"/>
              </a:rPr>
              <a:t>Birgit Susdorf</a:t>
            </a:r>
          </a:p>
          <a:p>
            <a:endParaRPr lang="de-DE" sz="20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DA6E052B-0139-40D5-AC79-E0228DA14395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>
            <a:extLst>
              <a:ext uri="{FF2B5EF4-FFF2-40B4-BE49-F238E27FC236}">
                <a16:creationId xmlns:a16="http://schemas.microsoft.com/office/drawing/2014/main" id="{065803FB-F328-4AEC-A825-D149343F69A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Unterschiedliche Genehmigungsarten: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10807C-94D7-A2E6-6965-481A992F52F6}"/>
              </a:ext>
            </a:extLst>
          </p:cNvPr>
          <p:cNvSpPr txBox="1"/>
          <p:nvPr/>
        </p:nvSpPr>
        <p:spPr>
          <a:xfrm>
            <a:off x="608441" y="1502556"/>
            <a:ext cx="104574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Titillium Web" panose="00000500000000000000" pitchFamily="2" charset="0"/>
              </a:rPr>
              <a:t>Einzelausfuhrgenehmigung</a:t>
            </a:r>
          </a:p>
          <a:p>
            <a:r>
              <a:rPr lang="de-DE" dirty="0">
                <a:latin typeface="Titillium Web" panose="00000500000000000000" pitchFamily="2" charset="0"/>
              </a:rPr>
              <a:t>	Eine Ausfuhr an einen Empfänger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b="1" dirty="0">
                <a:latin typeface="Titillium Web" panose="00000500000000000000" pitchFamily="2" charset="0"/>
              </a:rPr>
              <a:t>Höchstbetragsgenehmigung </a:t>
            </a:r>
            <a:r>
              <a:rPr lang="de-DE" dirty="0">
                <a:latin typeface="Titillium Web" panose="00000500000000000000" pitchFamily="2" charset="0"/>
              </a:rPr>
              <a:t>(Sonderform der Einzelausfuhrgenehmigung)</a:t>
            </a:r>
          </a:p>
          <a:p>
            <a:r>
              <a:rPr lang="de-DE" dirty="0">
                <a:latin typeface="Titillium Web" panose="00000500000000000000" pitchFamily="2" charset="0"/>
              </a:rPr>
              <a:t>	Mehrere Aufträge an einen Empfänger mit Höchstbetrag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b="1" dirty="0">
                <a:latin typeface="Titillium Web" panose="00000500000000000000" pitchFamily="2" charset="0"/>
              </a:rPr>
              <a:t>Sammelausfuhrgenehmigung </a:t>
            </a:r>
            <a:r>
              <a:rPr lang="de-DE" dirty="0">
                <a:latin typeface="Titillium Web" panose="00000500000000000000" pitchFamily="2" charset="0"/>
              </a:rPr>
              <a:t>(Globalgenehmigung)</a:t>
            </a:r>
          </a:p>
          <a:p>
            <a:r>
              <a:rPr lang="de-DE" dirty="0">
                <a:latin typeface="Titillium Web" panose="00000500000000000000" pitchFamily="2" charset="0"/>
              </a:rPr>
              <a:t>	Vielzahl von gelisteten Gütern in unterschiedliche Bestimmungsländer</a:t>
            </a:r>
          </a:p>
          <a:p>
            <a:r>
              <a:rPr lang="de-DE" dirty="0">
                <a:latin typeface="Titillium Web" panose="00000500000000000000" pitchFamily="2" charset="0"/>
              </a:rPr>
              <a:t>	Voraussetzung Internal Compliance </a:t>
            </a:r>
            <a:r>
              <a:rPr lang="de-DE" dirty="0" err="1">
                <a:latin typeface="Titillium Web" panose="00000500000000000000" pitchFamily="2" charset="0"/>
              </a:rPr>
              <a:t>Program</a:t>
            </a:r>
            <a:r>
              <a:rPr lang="de-DE" dirty="0">
                <a:latin typeface="Titillium Web" panose="00000500000000000000" pitchFamily="2" charset="0"/>
              </a:rPr>
              <a:t> (ICP)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b="1" dirty="0">
                <a:latin typeface="Titillium Web" panose="00000500000000000000" pitchFamily="2" charset="0"/>
              </a:rPr>
              <a:t>Allgemeine Genehmigungen</a:t>
            </a:r>
          </a:p>
          <a:p>
            <a:pPr lvl="2"/>
            <a:r>
              <a:rPr lang="de-DE" dirty="0">
                <a:latin typeface="Titillium Web" panose="00000500000000000000" pitchFamily="2" charset="0"/>
              </a:rPr>
              <a:t>Vereinfachungen für bestimmte Waren, bestimmte Länder, bestimmte Warenwerte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6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Allgemeinen Genehmigungen AGG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10807C-94D7-A2E6-6965-481A992F52F6}"/>
              </a:ext>
            </a:extLst>
          </p:cNvPr>
          <p:cNvSpPr txBox="1"/>
          <p:nvPr/>
        </p:nvSpPr>
        <p:spPr>
          <a:xfrm>
            <a:off x="557980" y="1547862"/>
            <a:ext cx="1045744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Erteilung „von Amts wegen“: Veröffentlichung auf der BAFA-Internetseite oder im EU-Amtsblatt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Kein Genehmigungsantrag beim BAFA erforderlich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Sofortige Liefermöglichkeit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Einmalige Registrierung beim BAFA bis spätestens 30 Tage nach der ersten Ausfuhr/ Verbringung, Ausnahme: AGG 28 und AGG 33 (vor Nutzung)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Nebenbestimmungen beachten, wie z. B. halbjährliche Meldungen an das BAFA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Angabe der jeweiligen Codierung in der Zoll-Ausfuhranmeldung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Nationale AGG</a:t>
            </a: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 (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BAFA) sind befristet gültig (31. März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EU-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AGG gelten unbefristet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>
              <a:latin typeface="Titillium Web" panose="00000500000000000000" pitchFamily="2" charset="0"/>
            </a:endParaRPr>
          </a:p>
          <a:p>
            <a:r>
              <a:rPr lang="de-DE" sz="1800" dirty="0">
                <a:latin typeface="Titillium Web" panose="00000500000000000000" pitchFamily="2" charset="0"/>
              </a:rPr>
              <a:t>Link Tipp: AGG-Finder:</a:t>
            </a:r>
          </a:p>
          <a:p>
            <a:r>
              <a:rPr lang="de-DE" sz="1800" dirty="0">
                <a:latin typeface="Titillium Web" panose="00000500000000000000" pitchFamily="2" charset="0"/>
                <a:hlinkClick r:id="rId4"/>
              </a:rPr>
              <a:t>https://elan1.bafa.bund.de/bafa-portal/agg-finder/</a:t>
            </a:r>
            <a:endParaRPr lang="de-DE" sz="1800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r>
              <a:rPr lang="de-DE" sz="1400" dirty="0">
                <a:latin typeface="Titillium Web" panose="00000500000000000000" pitchFamily="2" charset="0"/>
              </a:rPr>
              <a:t> </a:t>
            </a:r>
          </a:p>
          <a:p>
            <a:endParaRPr lang="de-DE" sz="18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8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Allgemeinen Genehmigungen AGG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10807C-94D7-A2E6-6965-481A992F52F6}"/>
              </a:ext>
            </a:extLst>
          </p:cNvPr>
          <p:cNvSpPr txBox="1"/>
          <p:nvPr/>
        </p:nvSpPr>
        <p:spPr>
          <a:xfrm>
            <a:off x="608441" y="1502556"/>
            <a:ext cx="104574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Checkliste:</a:t>
            </a:r>
          </a:p>
          <a:p>
            <a:endParaRPr lang="de-DE" b="0" i="0" u="none" strike="noStrike" baseline="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Welche AGG könnte in Fragen kommen?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Gut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Fallgruppe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Rangverhältnisse beachten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Wahlrecht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Registrierung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Ausfuhr</a:t>
            </a: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 oder Verbringung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Eventuelle Meldung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 </a:t>
            </a:r>
            <a:endParaRPr lang="de-DE" sz="1800" dirty="0">
              <a:latin typeface="Titillium Web" panose="00000500000000000000" pitchFamily="2" charset="0"/>
            </a:endParaRPr>
          </a:p>
          <a:p>
            <a:endParaRPr lang="de-DE" sz="18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86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24640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Allgemeine</a:t>
            </a:r>
          </a:p>
          <a:p>
            <a:r>
              <a:rPr lang="de-DE" sz="2500" b="1" dirty="0">
                <a:latin typeface="Titillium Web" panose="00000500000000000000" pitchFamily="2" charset="0"/>
              </a:rPr>
              <a:t>Genehmigungen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853D083-62E3-8E6A-CD8C-A9FFCD4F7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692" y="847172"/>
            <a:ext cx="7310319" cy="53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932A-5C15-7791-4498-9A9C1147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3401B94-1969-4EF3-193F-616EC287CF7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E016CEE-E01C-6D3A-1D04-2600CD1C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36923E1-9D8D-B6ED-1048-103753ACC01E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8089D2E-64A1-122C-23B4-D8E37AC17FBE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B0BBDC53-69BE-A5A2-B39D-3EDABD4A0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FA62D2B-54CD-FAC9-8B7F-4FCDA23D123B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F832DE63-0745-F0B2-3884-1D1AC849BF6D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83D5C78A-5260-3E73-E385-5C19D512E36B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8C3FF6EE-7BA5-2DF3-F769-E60B63D29300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13B21C-C156-181C-9149-751DA61A2070}"/>
              </a:ext>
            </a:extLst>
          </p:cNvPr>
          <p:cNvSpPr txBox="1"/>
          <p:nvPr/>
        </p:nvSpPr>
        <p:spPr>
          <a:xfrm>
            <a:off x="485937" y="847378"/>
            <a:ext cx="24640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Allgemeine </a:t>
            </a:r>
          </a:p>
          <a:p>
            <a:r>
              <a:rPr lang="de-DE" sz="2500" b="1" dirty="0">
                <a:latin typeface="Titillium Web" panose="00000500000000000000" pitchFamily="2" charset="0"/>
              </a:rPr>
              <a:t>Genehmigungen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49F55E-932A-38D4-3308-3C001E66B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86" y="929189"/>
            <a:ext cx="7259925" cy="52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25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Neuerungen Allgemeinen Genehmigungen AGG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0814D1-9EE4-4A5A-028E-BF4E0B4CF85E}"/>
              </a:ext>
            </a:extLst>
          </p:cNvPr>
          <p:cNvSpPr txBox="1"/>
          <p:nvPr/>
        </p:nvSpPr>
        <p:spPr>
          <a:xfrm>
            <a:off x="10830438" y="5862391"/>
            <a:ext cx="1111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BAFA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29E914-CE94-8463-56ED-2C8722040A6B}"/>
              </a:ext>
            </a:extLst>
          </p:cNvPr>
          <p:cNvSpPr txBox="1"/>
          <p:nvPr/>
        </p:nvSpPr>
        <p:spPr>
          <a:xfrm>
            <a:off x="602299" y="1686438"/>
            <a:ext cx="10047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Titillium Web" panose="00000500000000000000" pitchFamily="2" charset="0"/>
              </a:rPr>
              <a:t>Rangfolge und Wahlrecht:</a:t>
            </a:r>
          </a:p>
          <a:p>
            <a:endParaRPr lang="de-DE" dirty="0"/>
          </a:p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Allgemeine Genehmigung Nr. EU001 geht allen anderen Allgemeinen Genehmigungen 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Sonstige EU-Allgemeinen Genehmigungen gehen den nationalen Allgemeinen Genehmigungen vor (Ausnahme: AGG16 und EU008)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Wahlrecht: 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innerhalb der sonstigen EU-Allgemeinen Genehmigungen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Wahlrecht: </a:t>
            </a:r>
            <a:r>
              <a:rPr lang="de-DE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innerhalb der nationalen Allgemeinen Genehmigungen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99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Neuerungen Allgemeinen Genehmigungen AGG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0814D1-9EE4-4A5A-028E-BF4E0B4CF85E}"/>
              </a:ext>
            </a:extLst>
          </p:cNvPr>
          <p:cNvSpPr txBox="1"/>
          <p:nvPr/>
        </p:nvSpPr>
        <p:spPr>
          <a:xfrm>
            <a:off x="10830438" y="5862391"/>
            <a:ext cx="1111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Quelle: BAFA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429E914-CE94-8463-56ED-2C8722040A6B}"/>
              </a:ext>
            </a:extLst>
          </p:cNvPr>
          <p:cNvSpPr txBox="1"/>
          <p:nvPr/>
        </p:nvSpPr>
        <p:spPr>
          <a:xfrm>
            <a:off x="602299" y="1686438"/>
            <a:ext cx="10047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Sie können AGGs </a:t>
            </a:r>
            <a:r>
              <a:rPr lang="de-DE" sz="1800" b="1" i="0" u="none" strike="noStrike" baseline="0" dirty="0">
                <a:solidFill>
                  <a:srgbClr val="FF0000"/>
                </a:solidFill>
                <a:latin typeface="BundesSans Office"/>
              </a:rPr>
              <a:t>NICHT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 nutzen:</a:t>
            </a:r>
          </a:p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Zusammenhang mit ABC-Waffen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Militärische Endverwendung in Waffenembargoländern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Lieferungen in Freizonen und Freilager (es gibt jedoch Ausnahmen)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Verboten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solidFill>
                  <a:srgbClr val="000000"/>
                </a:solidFill>
                <a:latin typeface="BundesSans Office"/>
              </a:rPr>
              <a:t>Ausschlusstatbestände der jeweiligen AGG beachten!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0000"/>
                </a:solidFill>
                <a:latin typeface="BundesSans Office"/>
              </a:rPr>
              <a:t>Güterkreis Dual-Use-Verordnung Anhang II Abschnitt </a:t>
            </a:r>
            <a:r>
              <a:rPr lang="de-DE">
                <a:solidFill>
                  <a:srgbClr val="000000"/>
                </a:solidFill>
                <a:latin typeface="BundesSans Office"/>
              </a:rPr>
              <a:t>I ausgeschlossen!</a:t>
            </a:r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  <a:p>
            <a:endParaRPr lang="de-DE" sz="1800" b="0" i="0" u="none" strike="noStrike" baseline="0" dirty="0">
              <a:solidFill>
                <a:srgbClr val="000000"/>
              </a:solidFill>
              <a:latin typeface="BundesSans Office"/>
            </a:endParaRPr>
          </a:p>
        </p:txBody>
      </p:sp>
    </p:spTree>
    <p:extLst>
      <p:ext uri="{BB962C8B-B14F-4D97-AF65-F5344CB8AC3E}">
        <p14:creationId xmlns:p14="http://schemas.microsoft.com/office/powerpoint/2010/main" val="78086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0" y="6334292"/>
            <a:ext cx="425389" cy="365125"/>
          </a:xfrm>
        </p:spPr>
        <p:txBody>
          <a:bodyPr>
            <a:normAutofit/>
          </a:bodyPr>
          <a:lstStyle/>
          <a:p>
            <a:r>
              <a:rPr lang="de-DE" sz="1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35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Exportkontrolle und Ausfuhranmeldung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67169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Die Umsetzung der Exportkontrolle in ATLAS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9478BCE-B67B-CCA4-220D-7C0179D61D3C}"/>
              </a:ext>
            </a:extLst>
          </p:cNvPr>
          <p:cNvSpPr txBox="1"/>
          <p:nvPr/>
        </p:nvSpPr>
        <p:spPr>
          <a:xfrm>
            <a:off x="485937" y="1344223"/>
            <a:ext cx="1122012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Codierungen beachten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Ausfuhranmeldung für Dual-Use-Güter immer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Abschreibung von Genehmigung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Ausführerrolle beachten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1500" dirty="0">
                <a:latin typeface="Titillium Web" panose="00000500000000000000" pitchFamily="2" charset="0"/>
                <a:hlinkClick r:id="rId4"/>
              </a:rPr>
              <a:t>https://www.zoll.de/SharedDocs/Downloads/DE/FormulareMerkblaetter/Zollrecht/ATLAS/merkblatt_online_abschreibung.html</a:t>
            </a:r>
            <a:r>
              <a:rPr lang="de-DE" sz="1500" dirty="0">
                <a:latin typeface="Titillium Web" panose="00000500000000000000" pitchFamily="2" charset="0"/>
              </a:rPr>
              <a:t> </a:t>
            </a: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>
              <a:latin typeface="Titillium Web" panose="00000500000000000000" pitchFamily="2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191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054AD-A7DA-1DA9-5FA3-48C8AE10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4E807ED-2367-0882-7FA4-2340D14263E7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000880-3337-7A8E-25B4-0F8E3B8E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F61F03-FEA7-DA01-FE4A-9754EDF692E2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976CD4B-BA58-64FD-CD8B-BB59C09E313A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FA17149E-7CED-1982-FC65-C8F89BBC15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AF07E62-9CDA-B740-1D90-B6FB8F392019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9697CFFE-6A52-53FC-FDBF-ABEE5775EB60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614DCD48-FAB0-4107-E9E3-022EB314733E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A0D27F0F-05E5-52AC-EE6E-296B8CEF7C4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14F200-CB00-4BE5-17AD-6EEB5068F081}"/>
              </a:ext>
            </a:extLst>
          </p:cNvPr>
          <p:cNvSpPr txBox="1"/>
          <p:nvPr/>
        </p:nvSpPr>
        <p:spPr>
          <a:xfrm>
            <a:off x="485937" y="867169"/>
            <a:ext cx="642649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359"/>
                </a:solidFill>
                <a:latin typeface="Titillium Web" panose="00000500000000000000" pitchFamily="2" charset="0"/>
              </a:rPr>
              <a:t>Achtung!</a:t>
            </a:r>
          </a:p>
          <a:p>
            <a:endParaRPr lang="de-DE" sz="2500" b="1" dirty="0">
              <a:solidFill>
                <a:srgbClr val="004359"/>
              </a:solidFill>
              <a:latin typeface="Titillium Web" panose="00000500000000000000" pitchFamily="2" charset="0"/>
            </a:endParaRPr>
          </a:p>
          <a:p>
            <a:r>
              <a:rPr lang="de-DE" sz="2500" b="1" dirty="0">
                <a:solidFill>
                  <a:srgbClr val="004359"/>
                </a:solidFill>
                <a:latin typeface="Titillium Web" panose="00000500000000000000" pitchFamily="2" charset="0"/>
              </a:rPr>
              <a:t>Exportkontrolle ist ein laufender Prozess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215152-15F2-D44B-52B6-BA60A6AE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80" y="2895913"/>
            <a:ext cx="4117738" cy="26638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93D0FC2-EABF-D027-0847-26A1D07337EF}"/>
              </a:ext>
            </a:extLst>
          </p:cNvPr>
          <p:cNvSpPr txBox="1"/>
          <p:nvPr/>
        </p:nvSpPr>
        <p:spPr>
          <a:xfrm>
            <a:off x="6094462" y="2497367"/>
            <a:ext cx="5443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Aktuelles aus den letzten Wochen:</a:t>
            </a:r>
          </a:p>
          <a:p>
            <a:r>
              <a:rPr lang="de-DE" b="1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</a:p>
          <a:p>
            <a:r>
              <a:rPr lang="de-DE" b="1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  <a:endParaRPr lang="de-DE" b="1" dirty="0">
              <a:solidFill>
                <a:srgbClr val="004359"/>
              </a:solidFill>
              <a:latin typeface="Titillium Web" panose="00000500000000000000" pitchFamily="2" charset="0"/>
            </a:endParaRP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19. Sanktionspaket Russland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Iran Wiedereinführung der Sanktionen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50 % Rule der USA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</a:p>
          <a:p>
            <a:r>
              <a:rPr lang="de-DE" b="1" dirty="0">
                <a:solidFill>
                  <a:srgbClr val="004359"/>
                </a:solidFill>
                <a:latin typeface="Titillium Web" panose="00000500000000000000" pitchFamily="2" charset="0"/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089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DCEE-6AD0-9BF2-24D6-B5F89E3C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14AB0B8-9C72-6388-DA85-C3A10FF870DD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30734E-ECE2-5A45-0C0E-BE9AE089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29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7B6D3CC-3185-C118-B2AF-DCC3CEBBDE60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B693A6-7FF1-B337-E109-CD122D1E77D3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3C44FD0E-BBDB-4FCE-18F4-B100F50CA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AFE1899-AEF7-CD6A-F10E-D7CBCD41EFFC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E1E04996-9B7F-5CEE-1253-A853AD6C8020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F572015B-CFC3-8D1A-7241-9D71DE26269F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EBA15D95-1FCE-ABCB-BD8D-15E13B71C20D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1DC313-80B3-AA69-6A59-CCA5D66D5109}"/>
              </a:ext>
            </a:extLst>
          </p:cNvPr>
          <p:cNvSpPr txBox="1"/>
          <p:nvPr/>
        </p:nvSpPr>
        <p:spPr>
          <a:xfrm>
            <a:off x="485937" y="867169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Umsetzung der AGG in die innerbetriebliche Praxis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641CD-7B71-8B47-055F-1796DDF79D99}"/>
              </a:ext>
            </a:extLst>
          </p:cNvPr>
          <p:cNvSpPr txBox="1"/>
          <p:nvPr/>
        </p:nvSpPr>
        <p:spPr>
          <a:xfrm>
            <a:off x="485937" y="1344223"/>
            <a:ext cx="7179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Bewusstsein schaffen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Einkauf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Verkauf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Geschäftsleitung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Produktmanagement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Forschung und Entwicklung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Ausreichend Zeit einplanen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Nach Bedarf externen Berater oder Dienstleister beauftragen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Stammdatenpflege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Schulung der Mitarbeiter und Kollegen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8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08840-A9CB-DAF1-2E80-002226920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4365287-D614-083C-3DC1-E409F9E8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B82F243-04C6-D2C1-F4C3-C77DF797C068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95159A-728E-E115-46DF-62F50821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C7927F8-A211-2C8A-31C0-DDE9D6EBB641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28AA7B-CBE2-DE33-58D1-92B2DC652B93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37488FF2-FB53-813A-CFD5-D37768669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8010347-712E-44F1-6CA4-A3313CB7DAA5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8EFDAD8F-EF85-ABA6-BDEF-6D649CD5ABA3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1491413-EBA5-D47E-B3E7-A0E8C1BA73D2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92545A9A-DEA7-80E4-B29D-0171A7696C80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6049783C-6CD1-9B5C-4100-C9AE0F05EA89}"/>
              </a:ext>
            </a:extLst>
          </p:cNvPr>
          <p:cNvSpPr txBox="1">
            <a:spLocks/>
          </p:cNvSpPr>
          <p:nvPr/>
        </p:nvSpPr>
        <p:spPr>
          <a:xfrm>
            <a:off x="527051" y="1808381"/>
            <a:ext cx="11137900" cy="3522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Titillium Web" panose="00000500000000000000" pitchFamily="2" charset="0"/>
              </a:rPr>
              <a:t>Schutz der Sicherheit und des auswärtigen Interesses</a:t>
            </a:r>
          </a:p>
          <a:p>
            <a:pPr lvl="3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Sicherheitsinteressen Deutschlands wahren </a:t>
            </a:r>
          </a:p>
          <a:p>
            <a:pPr lvl="3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Störung des friedlichen Zusammenlebens der Völker verhindern</a:t>
            </a:r>
          </a:p>
          <a:p>
            <a:pPr lvl="3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Verhüten, dass die auswärtigen Beziehungen von Deutschland gestört werden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Verhinderung der Verbreitung von Massenvernichtungswaffen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Keine unkontrollierte Verbreitung von Rüstungsgütern 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Terrorismusbekämpfung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Vermeidung von Imageschaden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Menschenrechtsverletzungen und interne Repression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5F9AC5-87CA-780A-D9DA-073008611039}"/>
              </a:ext>
            </a:extLst>
          </p:cNvPr>
          <p:cNvSpPr txBox="1"/>
          <p:nvPr/>
        </p:nvSpPr>
        <p:spPr>
          <a:xfrm>
            <a:off x="527051" y="933350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Ziel der Exportkontrolle</a:t>
            </a:r>
          </a:p>
        </p:txBody>
      </p:sp>
    </p:spTree>
    <p:extLst>
      <p:ext uri="{BB962C8B-B14F-4D97-AF65-F5344CB8AC3E}">
        <p14:creationId xmlns:p14="http://schemas.microsoft.com/office/powerpoint/2010/main" val="2637496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30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Innerbetriebliches Exportkontrollsystem</a:t>
            </a:r>
          </a:p>
          <a:p>
            <a:r>
              <a:rPr lang="de-DE" sz="2500" b="1" dirty="0">
                <a:latin typeface="Titillium Web" panose="00000500000000000000" pitchFamily="2" charset="0"/>
              </a:rPr>
              <a:t>Internal Compliance </a:t>
            </a:r>
            <a:r>
              <a:rPr lang="de-DE" sz="2500" b="1" dirty="0" err="1">
                <a:latin typeface="Titillium Web" panose="00000500000000000000" pitchFamily="2" charset="0"/>
              </a:rPr>
              <a:t>Program</a:t>
            </a:r>
            <a:r>
              <a:rPr lang="de-DE" sz="2500" b="1" dirty="0">
                <a:latin typeface="Titillium Web" panose="00000500000000000000" pitchFamily="2" charset="0"/>
              </a:rPr>
              <a:t> (ICP)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0611A0-6B29-7A51-019D-39BE2090DEB2}"/>
              </a:ext>
            </a:extLst>
          </p:cNvPr>
          <p:cNvSpPr txBox="1"/>
          <p:nvPr/>
        </p:nvSpPr>
        <p:spPr>
          <a:xfrm>
            <a:off x="480341" y="1920867"/>
            <a:ext cx="114663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tillium Web" panose="00000500000000000000" pitchFamily="2" charset="0"/>
              </a:rPr>
              <a:t>Ziel:	Verhinderung der Verbreitung von Massenvernichtungswaffen (Proliferation)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	Kontrolle der Ausfuhr kritischer Güter in sensitive Länder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	Überwachung der Lieferung konventioneller Rüstungsgüter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Risiko:	Direkt oder indirekte Beteiligung 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Gefahr:	Unzureichende Kenntnis der Rechtsvorgaben und der aktuellen Lage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Pflicht:	Kenntnis und Einhaltung bestehender Beschränkungen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	Kennen der technischen Beschaffenheit von Produkten (“</a:t>
            </a:r>
            <a:r>
              <a:rPr lang="de-DE" sz="1600" dirty="0" err="1">
                <a:latin typeface="Titillium Web" panose="00000500000000000000" pitchFamily="2" charset="0"/>
              </a:rPr>
              <a:t>Know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your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product</a:t>
            </a:r>
            <a:r>
              <a:rPr lang="de-DE" sz="1600" dirty="0">
                <a:latin typeface="Titillium Web" panose="00000500000000000000" pitchFamily="2" charset="0"/>
              </a:rPr>
              <a:t>”)</a:t>
            </a:r>
          </a:p>
          <a:p>
            <a:r>
              <a:rPr lang="de-DE" sz="1600" dirty="0">
                <a:latin typeface="Titillium Web" panose="00000500000000000000" pitchFamily="2" charset="0"/>
              </a:rPr>
              <a:t>	Kennen potentieller Kunden im Ausland (“</a:t>
            </a:r>
            <a:r>
              <a:rPr lang="de-DE" sz="1600" dirty="0" err="1">
                <a:latin typeface="Titillium Web" panose="00000500000000000000" pitchFamily="2" charset="0"/>
              </a:rPr>
              <a:t>Know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your</a:t>
            </a: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dirty="0" err="1">
                <a:latin typeface="Titillium Web" panose="00000500000000000000" pitchFamily="2" charset="0"/>
              </a:rPr>
              <a:t>customer</a:t>
            </a:r>
            <a:r>
              <a:rPr lang="de-DE" sz="1600" dirty="0">
                <a:latin typeface="Titillium Web" panose="00000500000000000000" pitchFamily="2" charset="0"/>
              </a:rPr>
              <a:t>”)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Chance:	Rechtzeitiges Erkennen von Beschaffungsbemühungen und Verhinderung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Plan:	Enge, vertrauensvolle und transparente Zusammenarbeit zwischen Industrie und Behörden, zur Erreichung des 	gemeinsamen Ziels. 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5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31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869091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Innerbetriebliches Exportkontrollsystem</a:t>
            </a:r>
          </a:p>
          <a:p>
            <a:r>
              <a:rPr lang="de-DE" sz="2500" b="1" dirty="0">
                <a:latin typeface="Titillium Web" panose="00000500000000000000" pitchFamily="2" charset="0"/>
              </a:rPr>
              <a:t>Internal Compliance </a:t>
            </a:r>
            <a:r>
              <a:rPr lang="de-DE" sz="2500" b="1" dirty="0" err="1">
                <a:latin typeface="Titillium Web" panose="00000500000000000000" pitchFamily="2" charset="0"/>
              </a:rPr>
              <a:t>Program</a:t>
            </a:r>
            <a:r>
              <a:rPr lang="de-DE" sz="2500" b="1" dirty="0">
                <a:latin typeface="Titillium Web" panose="00000500000000000000" pitchFamily="2" charset="0"/>
              </a:rPr>
              <a:t> (ICP)</a:t>
            </a:r>
          </a:p>
          <a:p>
            <a:endParaRPr lang="de-DE" sz="2500" b="1" dirty="0">
              <a:latin typeface="Titillium Web" panose="00000500000000000000" pitchFamily="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0611A0-6B29-7A51-019D-39BE2090DEB2}"/>
              </a:ext>
            </a:extLst>
          </p:cNvPr>
          <p:cNvSpPr txBox="1"/>
          <p:nvPr/>
        </p:nvSpPr>
        <p:spPr>
          <a:xfrm>
            <a:off x="480341" y="1920867"/>
            <a:ext cx="114663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tillium Web" panose="00000500000000000000" pitchFamily="2" charset="0"/>
              </a:rPr>
              <a:t>Gesetzliche Verpflichtungen: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dirty="0">
                <a:latin typeface="Titillium Web" panose="00000500000000000000" pitchFamily="2" charset="0"/>
              </a:rPr>
              <a:t>Unternehmen: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mit gelisteten Gütern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Teilnahme am Außenwirtschaftsverkehr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Güter, die einem kritischem Verwendungszweck zugeführt werden können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Titillium Web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§ 8 Abs. 2 Außenwirtschaftsgesetz (AWG)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Anerkennung durch Unternehmensleitung mit Unterzeichnung der AV1-Benennung (Ausfuhrverantwortlichkeit)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 § 130 Ordnungswidrigkeitengesetz (OWiG)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>
                <a:latin typeface="Titillium Web" panose="00000500000000000000" pitchFamily="2" charset="0"/>
              </a:rPr>
              <a:t>allgemeinen Sorgfaltspflichten der </a:t>
            </a:r>
            <a:r>
              <a:rPr lang="de-DE" sz="1600" dirty="0">
                <a:latin typeface="Titillium Web" panose="00000500000000000000" pitchFamily="2" charset="0"/>
              </a:rPr>
              <a:t>Unternehmensleitung (vgl. § 93 AktG, § 43 GmbHG) (Organisationsverschulden)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Sammelgenehmigung und Allgemeine Genehmigungen: Dual-Use-Verordnung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E2A3-1885-9657-28B8-F810C9DD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6A71152-2F01-27AD-AC89-2D285398CE0C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de-DE" dirty="0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4A3604-BAB0-B5C6-1616-8C14F9A7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32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4C8B3CE-DA78-5435-13D3-C9DA9C82EF14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3C048B5-C646-A7E8-CF9A-F6D879ECAFF2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457ED19F-7859-F8E9-685F-8E93E7558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E8D9E62-F652-2CBD-E686-0D43EFB554A8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CC898804-2A50-FDD5-B4B9-CE59FC3E6185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1FB04593-E9CC-7BD9-C29A-1B218D21A9B1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DE42D1E3-79CA-8246-1470-CB32C6DBE238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AD2FD4-4CF2-6F46-E29A-73575656DE7E}"/>
              </a:ext>
            </a:extLst>
          </p:cNvPr>
          <p:cNvSpPr txBox="1"/>
          <p:nvPr/>
        </p:nvSpPr>
        <p:spPr>
          <a:xfrm>
            <a:off x="73774" y="2613392"/>
            <a:ext cx="18290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Aufbau </a:t>
            </a:r>
          </a:p>
          <a:p>
            <a:r>
              <a:rPr lang="de-DE" sz="2500" b="1" dirty="0">
                <a:latin typeface="Titillium Web" panose="00000500000000000000" pitchFamily="2" charset="0"/>
              </a:rPr>
              <a:t>Internal</a:t>
            </a:r>
          </a:p>
          <a:p>
            <a:r>
              <a:rPr lang="de-DE" sz="2500" b="1" dirty="0" err="1">
                <a:latin typeface="Titillium Web" panose="00000500000000000000" pitchFamily="2" charset="0"/>
              </a:rPr>
              <a:t>ComplianceProgram</a:t>
            </a:r>
            <a:endParaRPr lang="de-DE" sz="2500" b="1" dirty="0">
              <a:latin typeface="Titillium Web" panose="00000500000000000000" pitchFamily="2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87C09C3-69A6-F00C-AAAC-7E57A91CC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28599"/>
              </p:ext>
            </p:extLst>
          </p:nvPr>
        </p:nvGraphicFramePr>
        <p:xfrm>
          <a:off x="2296886" y="798547"/>
          <a:ext cx="8490857" cy="541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2215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33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6" y="847378"/>
            <a:ext cx="115107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Praxistipps ICP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FE67BB-AF92-413A-2C2F-025E96A8344F}"/>
              </a:ext>
            </a:extLst>
          </p:cNvPr>
          <p:cNvSpPr txBox="1"/>
          <p:nvPr/>
        </p:nvSpPr>
        <p:spPr>
          <a:xfrm>
            <a:off x="557980" y="1494798"/>
            <a:ext cx="1020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In welchem Bereich des Unternehmens soll die Exportkontrolle angesiedelt sein?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Wie überzeuge ich die Geschäftsleitung, den Vertrieb und die Kollegen?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Welche Möglichkeiten bleiben ohne Unterstützung im Unternehmen?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ICP auch ohne Exporte in sensitive Länder?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ICP ist Teil oder Voraussetzung zollrechtlicher Bewilligungen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Einsatz von Software oder externer Dienstleister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Informationspflicht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Aus- und Weiterbildung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Arbeitsablauf entsprechend planen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Verantwortlichkeiten festlegen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Titillium Web" panose="00000500000000000000" pitchFamily="2" charset="0"/>
              </a:rPr>
              <a:t>Eventuell „</a:t>
            </a:r>
            <a:r>
              <a:rPr lang="de-DE" dirty="0" err="1">
                <a:latin typeface="Titillium Web" panose="00000500000000000000" pitchFamily="2" charset="0"/>
              </a:rPr>
              <a:t>hot</a:t>
            </a:r>
            <a:r>
              <a:rPr lang="de-DE" dirty="0">
                <a:latin typeface="Titillium Web" panose="00000500000000000000" pitchFamily="2" charset="0"/>
              </a:rPr>
              <a:t> </a:t>
            </a:r>
            <a:r>
              <a:rPr lang="de-DE" dirty="0" err="1">
                <a:latin typeface="Titillium Web" panose="00000500000000000000" pitchFamily="2" charset="0"/>
              </a:rPr>
              <a:t>line</a:t>
            </a:r>
            <a:r>
              <a:rPr lang="de-DE" dirty="0">
                <a:latin typeface="Titillium Web" panose="00000500000000000000" pitchFamily="2" charset="0"/>
              </a:rPr>
              <a:t>“ als erste Anlaufstelle für Kollegen einrichten</a:t>
            </a:r>
          </a:p>
        </p:txBody>
      </p:sp>
    </p:spTree>
    <p:extLst>
      <p:ext uri="{BB962C8B-B14F-4D97-AF65-F5344CB8AC3E}">
        <p14:creationId xmlns:p14="http://schemas.microsoft.com/office/powerpoint/2010/main" val="426574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" y="-9762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34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  <a:p>
            <a:pPr algn="ctr"/>
            <a:endParaRPr lang="de-DE" sz="16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2959" y="109786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a typeface="+mn-lt"/>
                <a:cs typeface="+mn-lt"/>
              </a:rPr>
              <a:t>Fragen?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151EAAC4-945D-4C79-9C48-4C9975CDCCB8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1CBDC284-142A-4B2C-A4A8-1ED36D1E12CC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DC77D248-D073-414F-A2CC-47E6DF490DC9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2A6DF6-9430-51B9-0B41-467624768C73}"/>
              </a:ext>
            </a:extLst>
          </p:cNvPr>
          <p:cNvSpPr txBox="1"/>
          <p:nvPr/>
        </p:nvSpPr>
        <p:spPr>
          <a:xfrm>
            <a:off x="243510" y="845656"/>
            <a:ext cx="11813994" cy="2876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dirty="0">
                <a:latin typeface="Titillium Web" panose="00000500000000000000" pitchFamily="2" charset="0"/>
              </a:rPr>
              <a:t>Haben Sie Fragen?</a:t>
            </a:r>
            <a:endParaRPr lang="de-DE" sz="1200" dirty="0">
              <a:solidFill>
                <a:srgbClr val="004359"/>
              </a:solidFill>
              <a:latin typeface="Titillium Web" panose="00000500000000000000" pitchFamily="2" charset="0"/>
              <a:cs typeface="Calibri"/>
            </a:endParaRPr>
          </a:p>
          <a:p>
            <a:endParaRPr lang="de-DE" sz="2800" dirty="0">
              <a:solidFill>
                <a:srgbClr val="004359"/>
              </a:solidFill>
              <a:cs typeface="Calibri"/>
            </a:endParaRPr>
          </a:p>
          <a:p>
            <a:endParaRPr lang="de-DE" sz="2800" dirty="0">
              <a:solidFill>
                <a:srgbClr val="004359"/>
              </a:solidFill>
              <a:cs typeface="Calibri"/>
            </a:endParaRPr>
          </a:p>
          <a:p>
            <a:endParaRPr lang="de-DE" sz="2800" dirty="0">
              <a:solidFill>
                <a:srgbClr val="004359"/>
              </a:solidFill>
              <a:cs typeface="Calibri"/>
            </a:endParaRPr>
          </a:p>
          <a:p>
            <a:endParaRPr lang="de-DE" sz="2800" dirty="0">
              <a:solidFill>
                <a:srgbClr val="004359"/>
              </a:solidFill>
              <a:cs typeface="Calibri"/>
            </a:endParaRPr>
          </a:p>
          <a:p>
            <a:endParaRPr lang="de-DE" sz="2800" dirty="0">
              <a:cs typeface="Calibri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3E664F3-9557-60D5-A561-78D58C66FD6B}"/>
              </a:ext>
            </a:extLst>
          </p:cNvPr>
          <p:cNvSpPr txBox="1"/>
          <p:nvPr/>
        </p:nvSpPr>
        <p:spPr>
          <a:xfrm>
            <a:off x="7721037" y="5643012"/>
            <a:ext cx="6165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>
                <a:latin typeface="Titillium Web" panose="00000500000000000000" pitchFamily="2" charset="0"/>
              </a:rPr>
              <a:t>Vielen Dank für Ihr Interesse!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F7A1B76-769B-6CA8-0772-37F8E232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9" y="1622464"/>
            <a:ext cx="6843061" cy="40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4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Gesetzliche Grundlagen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B8BE4-391C-9B26-CBA9-7586891D90D8}"/>
              </a:ext>
            </a:extLst>
          </p:cNvPr>
          <p:cNvSpPr txBox="1">
            <a:spLocks/>
          </p:cNvSpPr>
          <p:nvPr/>
        </p:nvSpPr>
        <p:spPr>
          <a:xfrm>
            <a:off x="525512" y="1324432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 b="1"/>
            </a:pPr>
            <a:r>
              <a:rPr lang="de-DE" sz="1600" b="1" dirty="0">
                <a:latin typeface="Titillium Web" panose="00000500000000000000" pitchFamily="2" charset="0"/>
              </a:rPr>
              <a:t>Nationale Gesetze</a:t>
            </a:r>
            <a:r>
              <a:rPr lang="de-DE" sz="1600" dirty="0">
                <a:latin typeface="Titillium Web" panose="00000500000000000000" pitchFamily="2" charset="0"/>
              </a:rPr>
              <a:t>: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Außenwirtschaftsgesetz (AWG) und dazugehörige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Außenwirtschaftsverordnung (AWV)</a:t>
            </a:r>
          </a:p>
          <a:p>
            <a:pPr lvl="2">
              <a:defRPr sz="1800"/>
            </a:pPr>
            <a:r>
              <a:rPr lang="de-DE" sz="1600" dirty="0">
                <a:latin typeface="Titillium Web" panose="00000500000000000000" pitchFamily="2" charset="0"/>
              </a:rPr>
              <a:t>Anlage I: Güterliste</a:t>
            </a:r>
          </a:p>
          <a:p>
            <a:pPr lvl="3">
              <a:defRPr sz="1600"/>
            </a:pPr>
            <a:r>
              <a:rPr lang="de-DE" sz="1600" dirty="0">
                <a:latin typeface="Titillium Web" panose="00000500000000000000" pitchFamily="2" charset="0"/>
              </a:rPr>
              <a:t>Teil I Abschnitt A: Liste für Waffen, Munition, Rüstungsmaterial</a:t>
            </a:r>
          </a:p>
          <a:p>
            <a:pPr lvl="3">
              <a:defRPr sz="1600"/>
            </a:pPr>
            <a:r>
              <a:rPr lang="de-DE" sz="1600" dirty="0">
                <a:latin typeface="Titillium Web" panose="00000500000000000000" pitchFamily="2" charset="0"/>
              </a:rPr>
              <a:t>Teil I Abschnitt B: Liste für national erfasste Dual-Use-Güter</a:t>
            </a:r>
          </a:p>
          <a:p>
            <a:pPr lvl="3">
              <a:defRPr sz="1600"/>
            </a:pPr>
            <a:r>
              <a:rPr lang="de-DE" sz="1600" dirty="0">
                <a:latin typeface="Titillium Web" panose="00000500000000000000" pitchFamily="2" charset="0"/>
              </a:rPr>
              <a:t>Teil II: nennt die Waren pflanzlichen Ursprungs, auf die sich die in § 10 AWV angeordneten Beschränkungen beziehen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Kriegswaffenkontrollgesetz (</a:t>
            </a:r>
            <a:r>
              <a:rPr lang="de-DE" sz="1600" dirty="0" err="1">
                <a:latin typeface="Titillium Web" panose="00000500000000000000" pitchFamily="2" charset="0"/>
              </a:rPr>
              <a:t>KrWaffKontrG</a:t>
            </a:r>
            <a:r>
              <a:rPr lang="de-DE" sz="1600" dirty="0">
                <a:latin typeface="Titillium Web" panose="00000500000000000000" pitchFamily="2" charset="0"/>
              </a:rPr>
              <a:t>)</a:t>
            </a:r>
          </a:p>
          <a:p>
            <a:pPr marL="457200" lvl="1" indent="0">
              <a:buNone/>
              <a:defRPr sz="2000"/>
            </a:pPr>
            <a:endParaRPr lang="de-DE" sz="1600" dirty="0"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r>
              <a:rPr lang="de-DE" sz="1600" dirty="0">
                <a:latin typeface="Titillium Web" panose="00000500000000000000" pitchFamily="2" charset="0"/>
              </a:rPr>
              <a:t> </a:t>
            </a:r>
            <a:r>
              <a:rPr lang="de-DE" sz="1600" b="1" dirty="0">
                <a:latin typeface="Titillium Web" panose="00000500000000000000" pitchFamily="2" charset="0"/>
              </a:rPr>
              <a:t>Regelungen auf der Ebene der Europäischen Union (EU):</a:t>
            </a:r>
            <a:endParaRPr lang="de-DE" sz="1600" dirty="0">
              <a:latin typeface="Titillium Web" panose="00000500000000000000" pitchFamily="2" charset="0"/>
            </a:endParaRP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Dual-Use-Verordnung Verordnung (EU) 2021/821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Gemeinsamer Standpunkt der EU zu Rüstungsexporten 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EU-Sanktionsverordnungen (Russland, Iran usw.)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Anti-Folter-Verordnung  (EU) 2019/125</a:t>
            </a: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Taliban-Verordnung (EG) Nr. 881/2002</a:t>
            </a:r>
          </a:p>
          <a:p>
            <a:pPr marL="0" lvl="1" indent="0">
              <a:spcBef>
                <a:spcPts val="1000"/>
              </a:spcBef>
              <a:buNone/>
              <a:defRPr b="1"/>
            </a:pPr>
            <a:endParaRPr lang="de-DE" sz="1600" dirty="0"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1324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7D475-2D99-E8C1-3B1B-040DDC22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7E285EC-71B6-37B5-5951-84D72E9811BF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3179A92-4769-815A-DB57-57EBD299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0" y="6334292"/>
            <a:ext cx="425389" cy="365125"/>
          </a:xfrm>
        </p:spPr>
        <p:txBody>
          <a:bodyPr>
            <a:normAutofit/>
          </a:bodyPr>
          <a:lstStyle/>
          <a:p>
            <a:r>
              <a:rPr lang="de-DE" sz="1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35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8BCDB62-C5DB-A149-DFA9-6C1879F10FC9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48BDE-FA6B-80F0-808A-DE1806933D29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Exportkontrolle und Ausfuhranmeldung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34F7C911-1B3A-ABB6-54C8-293B37565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53115DF-2BF1-78F8-C4CF-118F980DC16A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8B78FC13-7630-4572-6439-E2DC418DD460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13A1D015-5C06-E428-DE3A-8673BCD24AC8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8B251943-6832-7C70-3505-F59D6B5207A6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A052C5-3330-71E1-5147-8B4465147AAB}"/>
              </a:ext>
            </a:extLst>
          </p:cNvPr>
          <p:cNvSpPr txBox="1"/>
          <p:nvPr/>
        </p:nvSpPr>
        <p:spPr>
          <a:xfrm>
            <a:off x="485937" y="867169"/>
            <a:ext cx="86909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Rechtssysteme anderer Länder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71304F-D270-50F1-B9FE-C297E801226B}"/>
              </a:ext>
            </a:extLst>
          </p:cNvPr>
          <p:cNvSpPr txBox="1"/>
          <p:nvPr/>
        </p:nvSpPr>
        <p:spPr>
          <a:xfrm>
            <a:off x="485937" y="1344223"/>
            <a:ext cx="11220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tillium Web" panose="00000500000000000000" pitchFamily="2" charset="0"/>
              </a:rPr>
              <a:t>Sowohl die USA als auch China beanspruchen ihr Exportkontrollrecht extraterritorial.</a:t>
            </a:r>
          </a:p>
          <a:p>
            <a:endParaRPr lang="de-DE" sz="1600" dirty="0">
              <a:latin typeface="Titillium Web" panose="00000500000000000000" pitchFamily="2" charset="0"/>
            </a:endParaRPr>
          </a:p>
          <a:p>
            <a:r>
              <a:rPr lang="de-DE" sz="1600" b="1" dirty="0">
                <a:latin typeface="Titillium Web" panose="00000500000000000000" pitchFamily="2" charset="0"/>
              </a:rPr>
              <a:t>USA: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Das US-Exportkontrollrecht gilt weltweit, nicht nur für Vorgänge innerhalb der USA.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Es betrifft auch nicht-amerikanische Unternehmen, wenn sie mit US-Gütern, -Technologien oder -Software handeln – selbst wenn diese außerhalb der USA verwendet oder weiterexportiert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Besonders relevant ist das bei sogenannten Re-Exporten oder bei der Nutzung von US-Technologie in Produkten, die dann in Drittstaaten geliefert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>
              <a:latin typeface="Titillium Web" panose="00000500000000000000" pitchFamily="2" charset="0"/>
            </a:endParaRPr>
          </a:p>
          <a:p>
            <a:r>
              <a:rPr lang="de-DE" sz="1600" b="1" dirty="0">
                <a:latin typeface="Titillium Web" panose="00000500000000000000" pitchFamily="2" charset="0"/>
              </a:rPr>
              <a:t>China: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Es betrifft auch ausländische Unternehmen, insbesondere solche mit Tochtergesellschaften in China oder mit Zugang zu chinesischer Technologie.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Die Regelungen ähneln in Teilen dem US-System, insbesondere was Re-Exporte und technische Informationen betrifft.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Titillium Web" panose="00000500000000000000" pitchFamily="2" charset="0"/>
              </a:rPr>
              <a:t>Die genaue Umsetzung und Durchsetzung ist allerdings noch nicht so weitreichend und etabliert wie bei den USA.</a:t>
            </a:r>
          </a:p>
        </p:txBody>
      </p:sp>
    </p:spTree>
    <p:extLst>
      <p:ext uri="{BB962C8B-B14F-4D97-AF65-F5344CB8AC3E}">
        <p14:creationId xmlns:p14="http://schemas.microsoft.com/office/powerpoint/2010/main" val="5447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6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Zuständigkeiten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B8BE4-391C-9B26-CBA9-7586891D90D8}"/>
              </a:ext>
            </a:extLst>
          </p:cNvPr>
          <p:cNvSpPr txBox="1">
            <a:spLocks/>
          </p:cNvSpPr>
          <p:nvPr/>
        </p:nvSpPr>
        <p:spPr>
          <a:xfrm>
            <a:off x="527051" y="1601093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Bundesamt für Wirtschaft und Ausfuhrkontrolle - BAFA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b="1"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Frankfurter Straße 29 – 35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65760 Eschborn 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Telefon : 06196 9080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E-Mail: 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bundessansweb"/>
              </a:rPr>
              <a:t>poststelle@bafa.bund.de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Kontaktformular: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5"/>
              </a:rPr>
              <a:t>https://www.bafa.de/SiteGlobals/Forms/Kontakt/Kontakt_Einstieg_Formular.html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Internet: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6"/>
              </a:rPr>
              <a:t>https://www.bafa.de/DE/Aussenwirtschaft/Ausfuhrkontrolle/ausfuhrkontrolle_node.html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</a:t>
            </a: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Ansprechpartner: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hlinkClick r:id="rId7"/>
              </a:rPr>
              <a:t>https://www.bafa.de/DE/Service/Aufgabenuebersicht/modul_aufgabenuebersicht_node.html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 </a:t>
            </a:r>
          </a:p>
          <a:p>
            <a:pPr marL="0" indent="0"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  <a:defRPr b="1"/>
            </a:pPr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E990-F3CB-43CD-5FD0-E59CE73E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1080A7-2EE3-F620-24E1-14CF1CE6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2A02E9A-69A1-8F0F-70A5-10C292878433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98DA89-57E3-78CA-9193-5A0B3D9E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7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B00152E-4F0F-AC4B-9888-3885A12636D3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C65794-C3BF-0A13-E934-74A0412E3912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AA8E4E2D-E96C-C172-373F-37D30480E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D3B6A33-F960-4E5C-4435-F1131E0117C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6BE2B0E4-8BC4-CCD7-2E4F-BE841D8AE003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9A8C888-EAAF-8203-8466-23DE930AA692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56BA52D8-E879-42AC-BB16-07C38CB1430A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F3409C-00DD-5FBF-F0DC-6134930788AB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Begriffserklärung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45690C-E5A6-C1B1-D223-B3E9B6FA6864}"/>
              </a:ext>
            </a:extLst>
          </p:cNvPr>
          <p:cNvSpPr txBox="1">
            <a:spLocks/>
          </p:cNvSpPr>
          <p:nvPr/>
        </p:nvSpPr>
        <p:spPr>
          <a:xfrm>
            <a:off x="525512" y="1434218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 sz="2000"/>
            </a:pPr>
            <a:endParaRPr lang="de-DE" sz="1600" dirty="0">
              <a:latin typeface="Titillium Web" panose="00000500000000000000" pitchFamily="2" charset="0"/>
            </a:endParaRP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Ausfuhrverantwortlicher: 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Geschäftsführer, ein persönlich verantwortliches Mitglied des Vorstands oder ein vertretungsberechtigter Gesellschafter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Wird mit Formblatt beim BAFA benannt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Übernimmt die Haftung und Verantwortung</a:t>
            </a:r>
          </a:p>
          <a:p>
            <a:pPr lvl="2">
              <a:defRPr sz="2000"/>
            </a:pPr>
            <a:endParaRPr lang="de-DE" sz="1600" dirty="0">
              <a:latin typeface="Titillium Web" panose="00000500000000000000" pitchFamily="2" charset="0"/>
            </a:endParaRPr>
          </a:p>
          <a:p>
            <a:pPr lvl="1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Beauftragter für die Ausfuhrkontrolle: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Prüfung und Organisation der Im- und Exportvorgänge im Tagesgeschäft unter Berücksichtigung der aktuellen gesetzlichen Vorgaben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Klassifizierung der Güter (Ausfuhrlistennummern usw.)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Kontakt zu Behörden (Zoll, Ausfuhr- und Ausgangszollstelle, Bundesamt für Wirtschaft und Ausfuhrkontrolle (BAFA), Ministerien usw.)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 Ansprechpartner für Dienstleister (Spediteure usw.)</a:t>
            </a:r>
          </a:p>
          <a:p>
            <a:pPr lvl="2">
              <a:defRPr sz="2000"/>
            </a:pPr>
            <a:r>
              <a:rPr lang="de-DE" sz="1600" dirty="0">
                <a:latin typeface="Titillium Web" panose="00000500000000000000" pitchFamily="2" charset="0"/>
              </a:rPr>
              <a:t>Exportkontrollrelevante Funktionen und Pflichten zu (fachbezogene Stopp- und Wei­sungsbefugnisse)</a:t>
            </a:r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663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8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Begriffserklärung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5B8BE4-391C-9B26-CBA9-7586891D90D8}"/>
              </a:ext>
            </a:extLst>
          </p:cNvPr>
          <p:cNvSpPr txBox="1">
            <a:spLocks/>
          </p:cNvSpPr>
          <p:nvPr/>
        </p:nvSpPr>
        <p:spPr>
          <a:xfrm>
            <a:off x="527051" y="1601093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Compliance: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	Rechtskonformes Handeln, Einhaltung der Regelungen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Dual-Use-Güter: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Güter, die sowohl zivil als auch militärisch genutzt werden können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	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Güter mit doppeltem Verwendungszweck </a:t>
            </a:r>
          </a:p>
          <a:p>
            <a:pPr>
              <a:spcBef>
                <a:spcPts val="0"/>
              </a:spcBef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Güter:</a:t>
            </a:r>
          </a:p>
          <a:p>
            <a:pPr marL="0" indent="0">
              <a:spcBef>
                <a:spcPts val="0"/>
              </a:spcBef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	Güter können Waren, Software und Technologie sein</a:t>
            </a:r>
          </a:p>
          <a:p>
            <a:pPr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Ausführer:</a:t>
            </a:r>
          </a:p>
          <a:p>
            <a:pPr marL="914400" lvl="2" indent="0"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Ausführer ist derjenige, für den die Ausfuhranmeldung abgegeben wird. </a:t>
            </a:r>
          </a:p>
          <a:p>
            <a:pPr marL="914400" lvl="2" indent="0"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Zum Zeitpunkt der Ausfuhr Vertragspartner des Empfängers im Drittland ist.</a:t>
            </a:r>
          </a:p>
          <a:p>
            <a:pPr marL="914400" lvl="2" indent="0">
              <a:buNone/>
              <a:defRPr b="1"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Verfügungsgewalt über die Versendung der Güter aus der Europäischen Union hat.</a:t>
            </a:r>
          </a:p>
          <a:p>
            <a:pPr marL="914400" lvl="2" indent="0"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Achtung: kann vom zollrechtlichen Ausführer abweichen!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 </a:t>
            </a: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  <a:defRPr b="1"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  <a:p>
            <a:pPr marL="0" indent="0">
              <a:buNone/>
              <a:defRPr b="1"/>
            </a:pPr>
            <a:r>
              <a:rPr lang="de-DE" sz="1600" dirty="0">
                <a:solidFill>
                  <a:prstClr val="black"/>
                </a:solidFill>
                <a:latin typeface="Titillium Web" panose="00000500000000000000" pitchFamily="2" charset="0"/>
              </a:rPr>
              <a:t> </a:t>
            </a:r>
          </a:p>
          <a:p>
            <a:pPr marL="0" indent="0">
              <a:buNone/>
              <a:defRPr b="1"/>
            </a:pPr>
            <a:endParaRPr lang="de-DE" sz="1600" dirty="0">
              <a:solidFill>
                <a:prstClr val="black"/>
              </a:solidFill>
              <a:latin typeface="Titillium Web" panose="000005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  <a:defRPr b="1"/>
            </a:pPr>
            <a:endParaRPr lang="de-DE" sz="16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0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EE6312-5FCD-40FA-890C-29F067C8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EC2815A-FF13-4299-9520-7738A0CD6194}"/>
              </a:ext>
            </a:extLst>
          </p:cNvPr>
          <p:cNvSpPr/>
          <p:nvPr/>
        </p:nvSpPr>
        <p:spPr>
          <a:xfrm>
            <a:off x="11344102" y="6273338"/>
            <a:ext cx="713401" cy="487034"/>
          </a:xfrm>
          <a:prstGeom prst="rect">
            <a:avLst/>
          </a:prstGeom>
          <a:solidFill>
            <a:srgbClr val="BA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0F6EA8-427B-4658-8D03-A101566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011" y="6334292"/>
            <a:ext cx="325582" cy="365125"/>
          </a:xfrm>
        </p:spPr>
        <p:txBody>
          <a:bodyPr/>
          <a:lstStyle/>
          <a:p>
            <a:fld id="{FAC1C434-31DD-49E2-A4ED-9B6F0DB5DE80}" type="slidenum">
              <a:rPr lang="de-DE" sz="1400" smtClean="0">
                <a:solidFill>
                  <a:schemeClr val="bg1"/>
                </a:solidFill>
              </a:rPr>
              <a:t>9</a:t>
            </a:fld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7C1113-1F4C-4AFE-A043-149A274F3E9F}"/>
              </a:ext>
            </a:extLst>
          </p:cNvPr>
          <p:cNvSpPr/>
          <p:nvPr/>
        </p:nvSpPr>
        <p:spPr>
          <a:xfrm>
            <a:off x="1530132" y="6273338"/>
            <a:ext cx="9725301" cy="487034"/>
          </a:xfrm>
          <a:prstGeom prst="rect">
            <a:avLst/>
          </a:prstGeom>
          <a:solidFill>
            <a:srgbClr val="00435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	 	29.10.2025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FC03EA-DC16-4631-AF16-8ECB63BE9314}"/>
              </a:ext>
            </a:extLst>
          </p:cNvPr>
          <p:cNvSpPr/>
          <p:nvPr/>
        </p:nvSpPr>
        <p:spPr>
          <a:xfrm>
            <a:off x="131421" y="109787"/>
            <a:ext cx="11926082" cy="627805"/>
          </a:xfrm>
          <a:prstGeom prst="rect">
            <a:avLst/>
          </a:prstGeom>
          <a:solidFill>
            <a:srgbClr val="00435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tillium Web" panose="00000500000000000000" pitchFamily="2" charset="0"/>
              </a:rPr>
              <a:t>Grundlagen der Exportkontrolle</a:t>
            </a:r>
          </a:p>
        </p:txBody>
      </p:sp>
      <p:pic>
        <p:nvPicPr>
          <p:cNvPr id="11" name="Grafik 10" descr="Ein Bild, das Schild, sitzend, dunkel, Frau enthält.&#10;&#10;Automatisch generierte Beschreibung">
            <a:extLst>
              <a:ext uri="{FF2B5EF4-FFF2-40B4-BE49-F238E27FC236}">
                <a16:creationId xmlns:a16="http://schemas.microsoft.com/office/drawing/2014/main" id="{2E331DDF-3ECE-4091-9D55-D2043459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3"/>
          <a:stretch/>
        </p:blipFill>
        <p:spPr>
          <a:xfrm>
            <a:off x="73774" y="6274501"/>
            <a:ext cx="1382584" cy="48587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9CEFFBB-1206-45E4-BF37-ADF4E172EBA1}"/>
              </a:ext>
            </a:extLst>
          </p:cNvPr>
          <p:cNvSpPr/>
          <p:nvPr/>
        </p:nvSpPr>
        <p:spPr>
          <a:xfrm>
            <a:off x="131421" y="109786"/>
            <a:ext cx="426561" cy="627805"/>
          </a:xfrm>
          <a:prstGeom prst="rect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8AAE"/>
              </a:solidFill>
              <a:latin typeface="+mj-lt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23EA5CC2-8C9E-43BB-93CD-D70B7C515FDB}"/>
              </a:ext>
            </a:extLst>
          </p:cNvPr>
          <p:cNvSpPr/>
          <p:nvPr/>
        </p:nvSpPr>
        <p:spPr>
          <a:xfrm rot="5400000">
            <a:off x="1339236" y="6464236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F451F08-1876-4027-9979-14455020E7D7}"/>
              </a:ext>
            </a:extLst>
          </p:cNvPr>
          <p:cNvSpPr/>
          <p:nvPr/>
        </p:nvSpPr>
        <p:spPr>
          <a:xfrm rot="16200000">
            <a:off x="10964892" y="6464442"/>
            <a:ext cx="487032" cy="105240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leichschenkliges Dreieck 38">
            <a:extLst>
              <a:ext uri="{FF2B5EF4-FFF2-40B4-BE49-F238E27FC236}">
                <a16:creationId xmlns:a16="http://schemas.microsoft.com/office/drawing/2014/main" id="{6602F46D-63D2-414D-845A-35C08119CE8F}"/>
              </a:ext>
            </a:extLst>
          </p:cNvPr>
          <p:cNvSpPr/>
          <p:nvPr/>
        </p:nvSpPr>
        <p:spPr>
          <a:xfrm rot="5400000">
            <a:off x="294540" y="373227"/>
            <a:ext cx="627805" cy="100924"/>
          </a:xfrm>
          <a:prstGeom prst="triangle">
            <a:avLst/>
          </a:prstGeom>
          <a:solidFill>
            <a:srgbClr val="00A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197B60-D438-1E1A-1CDF-BE152065ECE3}"/>
              </a:ext>
            </a:extLst>
          </p:cNvPr>
          <p:cNvSpPr txBox="1"/>
          <p:nvPr/>
        </p:nvSpPr>
        <p:spPr>
          <a:xfrm>
            <a:off x="485937" y="847378"/>
            <a:ext cx="616250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latin typeface="Titillium Web" panose="00000500000000000000" pitchFamily="2" charset="0"/>
              </a:rPr>
              <a:t>Genehmigungspflichten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3AD14345-FB43-20D7-5A2F-8405E565198C}"/>
              </a:ext>
            </a:extLst>
          </p:cNvPr>
          <p:cNvSpPr txBox="1">
            <a:spLocks/>
          </p:cNvSpPr>
          <p:nvPr/>
        </p:nvSpPr>
        <p:spPr>
          <a:xfrm>
            <a:off x="527051" y="1601093"/>
            <a:ext cx="11137900" cy="44954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latin typeface="Titillium Web" panose="00000500000000000000" pitchFamily="2" charset="0"/>
              </a:rPr>
              <a:t>Genehmigungspflichten gelten für: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Waren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Software (zukünftige Entwicklung beachten)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Technische Unterstützung (Dienstleistung/Ausbildung/Forschungseinrichtungen)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Technologie (Ausfuhr/Verbringung/Bereitstellung/Cloud-Computing)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Verwendungszweck (von nicht gelisteten Gütern)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Nutzung elektronischer Medien wie: E-Mails, Intranet und Internet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Zahlungsverkehr (Deutsche Bundesbank)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Handlungs- /Vermittlungsgeschäfte (</a:t>
            </a:r>
            <a:r>
              <a:rPr lang="de-DE" sz="1800" dirty="0" err="1">
                <a:latin typeface="Titillium Web" panose="00000500000000000000" pitchFamily="2" charset="0"/>
              </a:rPr>
              <a:t>Brokering</a:t>
            </a:r>
            <a:r>
              <a:rPr lang="de-DE" sz="1800" dirty="0">
                <a:latin typeface="Titillium Web" panose="00000500000000000000" pitchFamily="2" charset="0"/>
              </a:rPr>
              <a:t>)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Durchfuhr </a:t>
            </a:r>
          </a:p>
          <a:p>
            <a:r>
              <a:rPr lang="de-DE" sz="1800" dirty="0">
                <a:latin typeface="Titillium Web" panose="00000500000000000000" pitchFamily="2" charset="0"/>
              </a:rPr>
              <a:t>Angebotsabgabe bzw. Geschäftskorrespondenz (z. B. Iran und Russland)</a:t>
            </a:r>
          </a:p>
        </p:txBody>
      </p:sp>
    </p:spTree>
    <p:extLst>
      <p:ext uri="{BB962C8B-B14F-4D97-AF65-F5344CB8AC3E}">
        <p14:creationId xmlns:p14="http://schemas.microsoft.com/office/powerpoint/2010/main" val="148953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9" ma:contentTypeDescription="Ein neues Dokument erstellen." ma:contentTypeScope="" ma:versionID="4aad56192ecd19f4f069302595cd5be2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8909d7aa013001d7e330b31e9b4a8eec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B8C69-8FDB-41A7-BE02-8C34DD2A7A6E}"/>
</file>

<file path=customXml/itemProps2.xml><?xml version="1.0" encoding="utf-8"?>
<ds:datastoreItem xmlns:ds="http://schemas.openxmlformats.org/officeDocument/2006/customXml" ds:itemID="{3440547E-DAB0-4DEC-90DE-DEBED8BCF3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24B0710-27A2-4E59-865A-11A12597D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Microsoft Office PowerPoint</Application>
  <PresentationFormat>Breitbild</PresentationFormat>
  <Paragraphs>525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Arial</vt:lpstr>
      <vt:lpstr>BundesSans Office</vt:lpstr>
      <vt:lpstr>bundessansweb</vt:lpstr>
      <vt:lpstr>Calibri</vt:lpstr>
      <vt:lpstr>Calibri Light</vt:lpstr>
      <vt:lpstr>Courier New</vt:lpstr>
      <vt:lpstr>Titillium Web</vt:lpstr>
      <vt:lpstr>Wingdings</vt:lpstr>
      <vt:lpstr>Office</vt:lpstr>
      <vt:lpstr>zum Webinar Grundlagen der Exportkontrolle – Prüfprozesse richtig aufsetzen mit Birgit Susdorf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PaR - Patrick Reuber</dc:creator>
  <cp:lastModifiedBy>CBe - Christopher Berlandi</cp:lastModifiedBy>
  <cp:revision>3</cp:revision>
  <dcterms:created xsi:type="dcterms:W3CDTF">2020-07-03T07:38:39Z</dcterms:created>
  <dcterms:modified xsi:type="dcterms:W3CDTF">2025-10-27T09:53:03Z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MediaServiceImageTags">
    <vt:lpwstr/>
  </property>
</Properties>
</file>