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2"/>
  </p:notesMasterIdLst>
  <p:sldIdLst>
    <p:sldId id="256" r:id="rId5"/>
    <p:sldId id="1765" r:id="rId6"/>
    <p:sldId id="1801" r:id="rId7"/>
    <p:sldId id="2307" r:id="rId8"/>
    <p:sldId id="2308" r:id="rId9"/>
    <p:sldId id="2309" r:id="rId10"/>
    <p:sldId id="2310" r:id="rId11"/>
    <p:sldId id="2311" r:id="rId12"/>
    <p:sldId id="2312" r:id="rId13"/>
    <p:sldId id="2313" r:id="rId14"/>
    <p:sldId id="2314" r:id="rId15"/>
    <p:sldId id="2315" r:id="rId16"/>
    <p:sldId id="2316" r:id="rId17"/>
    <p:sldId id="2317" r:id="rId18"/>
    <p:sldId id="2319" r:id="rId19"/>
    <p:sldId id="2320" r:id="rId20"/>
    <p:sldId id="2321" r:id="rId21"/>
    <p:sldId id="2322" r:id="rId22"/>
    <p:sldId id="2323" r:id="rId23"/>
    <p:sldId id="2324" r:id="rId24"/>
    <p:sldId id="2325" r:id="rId25"/>
    <p:sldId id="2326" r:id="rId26"/>
    <p:sldId id="2327" r:id="rId27"/>
    <p:sldId id="2328" r:id="rId28"/>
    <p:sldId id="2329" r:id="rId29"/>
    <p:sldId id="2330" r:id="rId30"/>
    <p:sldId id="2331" r:id="rId31"/>
    <p:sldId id="2332" r:id="rId32"/>
    <p:sldId id="2333" r:id="rId33"/>
    <p:sldId id="2334" r:id="rId34"/>
    <p:sldId id="2335" r:id="rId35"/>
    <p:sldId id="2336" r:id="rId36"/>
    <p:sldId id="2337" r:id="rId37"/>
    <p:sldId id="2340" r:id="rId38"/>
    <p:sldId id="2338" r:id="rId39"/>
    <p:sldId id="2256" r:id="rId40"/>
    <p:sldId id="1899" r:id="rId41"/>
  </p:sldIdLst>
  <p:sldSz cx="12192000" cy="6858000"/>
  <p:notesSz cx="6888163" cy="10018713"/>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ES - Glenda Elise Steinkühler" initials="G-GES" lastIdx="12" clrIdx="0">
    <p:extLst>
      <p:ext uri="{19B8F6BF-5375-455C-9EA6-DF929625EA0E}">
        <p15:presenceInfo xmlns:p15="http://schemas.microsoft.com/office/powerpoint/2012/main" userId="S::ges@vnr.de::784db2d4-8210-4299-adde-3fe0ba102c42" providerId="AD"/>
      </p:ext>
    </p:extLst>
  </p:cmAuthor>
  <p:cmAuthor id="2" name="CBe - Cornelia Berlandi" initials="C-CB" lastIdx="8" clrIdx="1">
    <p:extLst>
      <p:ext uri="{19B8F6BF-5375-455C-9EA6-DF929625EA0E}">
        <p15:presenceInfo xmlns:p15="http://schemas.microsoft.com/office/powerpoint/2012/main" userId="S::cbe@vnr.de::d661b78c-69fd-4667-86e1-6f4ed453663a" providerId="AD"/>
      </p:ext>
    </p:extLst>
  </p:cmAuthor>
  <p:cmAuthor id="3" name="LaK - Laura Knieps" initials="L-LK" lastIdx="6" clrIdx="2">
    <p:extLst>
      <p:ext uri="{19B8F6BF-5375-455C-9EA6-DF929625EA0E}">
        <p15:presenceInfo xmlns:p15="http://schemas.microsoft.com/office/powerpoint/2012/main" userId="S::lak@vnr.de::3a391a98-baeb-49d0-80d1-22986b3e471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DBC"/>
    <a:srgbClr val="BACF31"/>
    <a:srgbClr val="0043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495" autoAdjust="0"/>
    <p:restoredTop sz="94660"/>
  </p:normalViewPr>
  <p:slideViewPr>
    <p:cSldViewPr snapToGrid="0">
      <p:cViewPr varScale="1">
        <p:scale>
          <a:sx n="110" d="100"/>
          <a:sy n="110" d="100"/>
        </p:scale>
        <p:origin x="348" y="114"/>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3" d="100"/>
          <a:sy n="83" d="100"/>
        </p:scale>
        <p:origin x="3852"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commentAuthors" Target="commen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84871" cy="502676"/>
          </a:xfrm>
          <a:prstGeom prst="rect">
            <a:avLst/>
          </a:prstGeom>
        </p:spPr>
        <p:txBody>
          <a:bodyPr vert="horz" lIns="96606" tIns="48303" rIns="96606" bIns="48303" rtlCol="0"/>
          <a:lstStyle>
            <a:lvl1pPr algn="l">
              <a:defRPr sz="1300"/>
            </a:lvl1pPr>
          </a:lstStyle>
          <a:p>
            <a:endParaRPr lang="de-DE"/>
          </a:p>
        </p:txBody>
      </p:sp>
      <p:sp>
        <p:nvSpPr>
          <p:cNvPr id="3" name="Datumsplatzhalter 2"/>
          <p:cNvSpPr>
            <a:spLocks noGrp="1"/>
          </p:cNvSpPr>
          <p:nvPr>
            <p:ph type="dt" idx="1"/>
          </p:nvPr>
        </p:nvSpPr>
        <p:spPr>
          <a:xfrm>
            <a:off x="3901698" y="0"/>
            <a:ext cx="2984871" cy="502676"/>
          </a:xfrm>
          <a:prstGeom prst="rect">
            <a:avLst/>
          </a:prstGeom>
        </p:spPr>
        <p:txBody>
          <a:bodyPr vert="horz" lIns="96606" tIns="48303" rIns="96606" bIns="48303" rtlCol="0"/>
          <a:lstStyle>
            <a:lvl1pPr algn="r">
              <a:defRPr sz="1300"/>
            </a:lvl1pPr>
          </a:lstStyle>
          <a:p>
            <a:fld id="{178CAB96-D376-43CA-92F5-8D53488A2F56}" type="datetimeFigureOut">
              <a:rPr lang="de-DE" smtClean="0"/>
              <a:t>09.12.2025</a:t>
            </a:fld>
            <a:endParaRPr lang="de-DE"/>
          </a:p>
        </p:txBody>
      </p:sp>
      <p:sp>
        <p:nvSpPr>
          <p:cNvPr id="4" name="Folienbildplatzhalter 3"/>
          <p:cNvSpPr>
            <a:spLocks noGrp="1" noRot="1" noChangeAspect="1"/>
          </p:cNvSpPr>
          <p:nvPr>
            <p:ph type="sldImg" idx="2"/>
          </p:nvPr>
        </p:nvSpPr>
        <p:spPr>
          <a:xfrm>
            <a:off x="439738" y="1252538"/>
            <a:ext cx="6008687" cy="3381375"/>
          </a:xfrm>
          <a:prstGeom prst="rect">
            <a:avLst/>
          </a:prstGeom>
          <a:noFill/>
          <a:ln w="12700">
            <a:solidFill>
              <a:prstClr val="black"/>
            </a:solidFill>
          </a:ln>
        </p:spPr>
        <p:txBody>
          <a:bodyPr vert="horz" lIns="96606" tIns="48303" rIns="96606" bIns="48303" rtlCol="0" anchor="ctr"/>
          <a:lstStyle/>
          <a:p>
            <a:endParaRPr lang="de-DE"/>
          </a:p>
        </p:txBody>
      </p:sp>
      <p:sp>
        <p:nvSpPr>
          <p:cNvPr id="5" name="Notizenplatzhalter 4"/>
          <p:cNvSpPr>
            <a:spLocks noGrp="1"/>
          </p:cNvSpPr>
          <p:nvPr>
            <p:ph type="body" sz="quarter" idx="3"/>
          </p:nvPr>
        </p:nvSpPr>
        <p:spPr>
          <a:xfrm>
            <a:off x="688817" y="4821506"/>
            <a:ext cx="5510530" cy="3944868"/>
          </a:xfrm>
          <a:prstGeom prst="rect">
            <a:avLst/>
          </a:prstGeom>
        </p:spPr>
        <p:txBody>
          <a:bodyPr vert="horz" lIns="96606" tIns="48303" rIns="96606" bIns="48303"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516039"/>
            <a:ext cx="2984871" cy="502674"/>
          </a:xfrm>
          <a:prstGeom prst="rect">
            <a:avLst/>
          </a:prstGeom>
        </p:spPr>
        <p:txBody>
          <a:bodyPr vert="horz" lIns="96606" tIns="48303" rIns="96606" bIns="48303" rtlCol="0" anchor="b"/>
          <a:lstStyle>
            <a:lvl1pPr algn="l">
              <a:defRPr sz="1300"/>
            </a:lvl1pPr>
          </a:lstStyle>
          <a:p>
            <a:endParaRPr lang="de-DE"/>
          </a:p>
        </p:txBody>
      </p:sp>
      <p:sp>
        <p:nvSpPr>
          <p:cNvPr id="7" name="Foliennummernplatzhalter 6"/>
          <p:cNvSpPr>
            <a:spLocks noGrp="1"/>
          </p:cNvSpPr>
          <p:nvPr>
            <p:ph type="sldNum" sz="quarter" idx="5"/>
          </p:nvPr>
        </p:nvSpPr>
        <p:spPr>
          <a:xfrm>
            <a:off x="3901698" y="9516039"/>
            <a:ext cx="2984871" cy="502674"/>
          </a:xfrm>
          <a:prstGeom prst="rect">
            <a:avLst/>
          </a:prstGeom>
        </p:spPr>
        <p:txBody>
          <a:bodyPr vert="horz" lIns="96606" tIns="48303" rIns="96606" bIns="48303" rtlCol="0" anchor="b"/>
          <a:lstStyle>
            <a:lvl1pPr algn="r">
              <a:defRPr sz="1300"/>
            </a:lvl1pPr>
          </a:lstStyle>
          <a:p>
            <a:fld id="{50F15E36-3EDC-421B-8674-D22C0A975341}" type="slidenum">
              <a:rPr lang="de-DE" smtClean="0"/>
              <a:t>‹Nr.›</a:t>
            </a:fld>
            <a:endParaRPr lang="de-DE"/>
          </a:p>
        </p:txBody>
      </p:sp>
    </p:spTree>
    <p:extLst>
      <p:ext uri="{BB962C8B-B14F-4D97-AF65-F5344CB8AC3E}">
        <p14:creationId xmlns:p14="http://schemas.microsoft.com/office/powerpoint/2010/main" val="5586082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dirty="0"/>
          </a:p>
        </p:txBody>
      </p:sp>
      <p:sp>
        <p:nvSpPr>
          <p:cNvPr id="4" name="Slide Number Placeholder 3"/>
          <p:cNvSpPr>
            <a:spLocks noGrp="1"/>
          </p:cNvSpPr>
          <p:nvPr>
            <p:ph type="sldNum" sz="quarter" idx="10"/>
          </p:nvPr>
        </p:nvSpPr>
        <p:spPr/>
        <p:txBody>
          <a:bodyPr/>
          <a:lstStyle/>
          <a:p>
            <a:fld id="{C1BF483A-D15B-40CA-913D-B24C5489BA7C}" type="slidenum">
              <a:rPr lang="de-DE" smtClean="0"/>
              <a:t>2</a:t>
            </a:fld>
            <a:endParaRPr lang="de-DE"/>
          </a:p>
        </p:txBody>
      </p:sp>
    </p:spTree>
    <p:extLst>
      <p:ext uri="{BB962C8B-B14F-4D97-AF65-F5344CB8AC3E}">
        <p14:creationId xmlns:p14="http://schemas.microsoft.com/office/powerpoint/2010/main" val="19335131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C96B92-3E86-517A-8ABF-3E79069EA4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F414D9-C412-F576-49C9-5B5366796A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2E87A8-2471-F452-60AF-CF3BC5AF268B}"/>
              </a:ext>
            </a:extLst>
          </p:cNvPr>
          <p:cNvSpPr>
            <a:spLocks noGrp="1"/>
          </p:cNvSpPr>
          <p:nvPr>
            <p:ph type="body" idx="1"/>
          </p:nvPr>
        </p:nvSpPr>
        <p:spPr/>
        <p:txBody>
          <a:bodyPr/>
          <a:lstStyle/>
          <a:p>
            <a:endParaRPr lang="de-CH"/>
          </a:p>
        </p:txBody>
      </p:sp>
      <p:sp>
        <p:nvSpPr>
          <p:cNvPr id="4" name="Slide Number Placeholder 3">
            <a:extLst>
              <a:ext uri="{FF2B5EF4-FFF2-40B4-BE49-F238E27FC236}">
                <a16:creationId xmlns:a16="http://schemas.microsoft.com/office/drawing/2014/main" id="{65F4318D-D68A-F3A4-75F1-40896FD4AA32}"/>
              </a:ext>
            </a:extLst>
          </p:cNvPr>
          <p:cNvSpPr>
            <a:spLocks noGrp="1"/>
          </p:cNvSpPr>
          <p:nvPr>
            <p:ph type="sldNum" sz="quarter" idx="5"/>
          </p:nvPr>
        </p:nvSpPr>
        <p:spPr/>
        <p:txBody>
          <a:bodyPr/>
          <a:lstStyle/>
          <a:p>
            <a:fld id="{C1BF483A-D15B-40CA-913D-B24C5489BA7C}" type="slidenum">
              <a:rPr lang="de-DE" smtClean="0"/>
              <a:t>11</a:t>
            </a:fld>
            <a:endParaRPr lang="de-DE"/>
          </a:p>
        </p:txBody>
      </p:sp>
    </p:spTree>
    <p:extLst>
      <p:ext uri="{BB962C8B-B14F-4D97-AF65-F5344CB8AC3E}">
        <p14:creationId xmlns:p14="http://schemas.microsoft.com/office/powerpoint/2010/main" val="42832525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92B76D-7F8D-18B7-4BA1-61EEA409D9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9047CE-4744-2170-4374-AF220AB066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EC69F3-CFB1-CD2C-8637-2439EE0E0A67}"/>
              </a:ext>
            </a:extLst>
          </p:cNvPr>
          <p:cNvSpPr>
            <a:spLocks noGrp="1"/>
          </p:cNvSpPr>
          <p:nvPr>
            <p:ph type="body" idx="1"/>
          </p:nvPr>
        </p:nvSpPr>
        <p:spPr/>
        <p:txBody>
          <a:bodyPr/>
          <a:lstStyle/>
          <a:p>
            <a:endParaRPr lang="de-CH"/>
          </a:p>
        </p:txBody>
      </p:sp>
      <p:sp>
        <p:nvSpPr>
          <p:cNvPr id="4" name="Slide Number Placeholder 3">
            <a:extLst>
              <a:ext uri="{FF2B5EF4-FFF2-40B4-BE49-F238E27FC236}">
                <a16:creationId xmlns:a16="http://schemas.microsoft.com/office/drawing/2014/main" id="{B733E3A6-88FB-9FF0-DD68-7909C996F340}"/>
              </a:ext>
            </a:extLst>
          </p:cNvPr>
          <p:cNvSpPr>
            <a:spLocks noGrp="1"/>
          </p:cNvSpPr>
          <p:nvPr>
            <p:ph type="sldNum" sz="quarter" idx="5"/>
          </p:nvPr>
        </p:nvSpPr>
        <p:spPr/>
        <p:txBody>
          <a:bodyPr/>
          <a:lstStyle/>
          <a:p>
            <a:fld id="{C1BF483A-D15B-40CA-913D-B24C5489BA7C}" type="slidenum">
              <a:rPr lang="de-DE" smtClean="0"/>
              <a:t>15</a:t>
            </a:fld>
            <a:endParaRPr lang="de-DE"/>
          </a:p>
        </p:txBody>
      </p:sp>
    </p:spTree>
    <p:extLst>
      <p:ext uri="{BB962C8B-B14F-4D97-AF65-F5344CB8AC3E}">
        <p14:creationId xmlns:p14="http://schemas.microsoft.com/office/powerpoint/2010/main" val="17674834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43EA92-0F77-B3E5-987E-0D3338D21D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32CB17-EBA6-8D76-E879-2CD20E8142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BF73F6-C1B6-C57C-9B1E-88C3968524AA}"/>
              </a:ext>
            </a:extLst>
          </p:cNvPr>
          <p:cNvSpPr>
            <a:spLocks noGrp="1"/>
          </p:cNvSpPr>
          <p:nvPr>
            <p:ph type="body" idx="1"/>
          </p:nvPr>
        </p:nvSpPr>
        <p:spPr/>
        <p:txBody>
          <a:bodyPr/>
          <a:lstStyle/>
          <a:p>
            <a:endParaRPr lang="de-CH"/>
          </a:p>
        </p:txBody>
      </p:sp>
      <p:sp>
        <p:nvSpPr>
          <p:cNvPr id="4" name="Slide Number Placeholder 3">
            <a:extLst>
              <a:ext uri="{FF2B5EF4-FFF2-40B4-BE49-F238E27FC236}">
                <a16:creationId xmlns:a16="http://schemas.microsoft.com/office/drawing/2014/main" id="{61ABCBA7-BCF7-164D-D5FA-4FFECC00C0B1}"/>
              </a:ext>
            </a:extLst>
          </p:cNvPr>
          <p:cNvSpPr>
            <a:spLocks noGrp="1"/>
          </p:cNvSpPr>
          <p:nvPr>
            <p:ph type="sldNum" sz="quarter" idx="5"/>
          </p:nvPr>
        </p:nvSpPr>
        <p:spPr/>
        <p:txBody>
          <a:bodyPr/>
          <a:lstStyle/>
          <a:p>
            <a:fld id="{C1BF483A-D15B-40CA-913D-B24C5489BA7C}" type="slidenum">
              <a:rPr lang="de-DE" smtClean="0"/>
              <a:t>20</a:t>
            </a:fld>
            <a:endParaRPr lang="de-DE"/>
          </a:p>
        </p:txBody>
      </p:sp>
    </p:spTree>
    <p:extLst>
      <p:ext uri="{BB962C8B-B14F-4D97-AF65-F5344CB8AC3E}">
        <p14:creationId xmlns:p14="http://schemas.microsoft.com/office/powerpoint/2010/main" val="28796390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52D955-1BA2-0FE9-28EE-190182A866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CDEEDB-783C-57DE-236E-35E1570D11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EACE6B-EB7B-0F73-5474-9D2B8CFC4522}"/>
              </a:ext>
            </a:extLst>
          </p:cNvPr>
          <p:cNvSpPr>
            <a:spLocks noGrp="1"/>
          </p:cNvSpPr>
          <p:nvPr>
            <p:ph type="body" idx="1"/>
          </p:nvPr>
        </p:nvSpPr>
        <p:spPr/>
        <p:txBody>
          <a:bodyPr/>
          <a:lstStyle/>
          <a:p>
            <a:endParaRPr lang="de-CH"/>
          </a:p>
        </p:txBody>
      </p:sp>
      <p:sp>
        <p:nvSpPr>
          <p:cNvPr id="4" name="Slide Number Placeholder 3">
            <a:extLst>
              <a:ext uri="{FF2B5EF4-FFF2-40B4-BE49-F238E27FC236}">
                <a16:creationId xmlns:a16="http://schemas.microsoft.com/office/drawing/2014/main" id="{CEAA47C2-4C2F-FA27-F406-D8B223594553}"/>
              </a:ext>
            </a:extLst>
          </p:cNvPr>
          <p:cNvSpPr>
            <a:spLocks noGrp="1"/>
          </p:cNvSpPr>
          <p:nvPr>
            <p:ph type="sldNum" sz="quarter" idx="5"/>
          </p:nvPr>
        </p:nvSpPr>
        <p:spPr/>
        <p:txBody>
          <a:bodyPr/>
          <a:lstStyle/>
          <a:p>
            <a:fld id="{C1BF483A-D15B-40CA-913D-B24C5489BA7C}" type="slidenum">
              <a:rPr lang="de-DE" smtClean="0"/>
              <a:t>26</a:t>
            </a:fld>
            <a:endParaRPr lang="de-DE"/>
          </a:p>
        </p:txBody>
      </p:sp>
    </p:spTree>
    <p:extLst>
      <p:ext uri="{BB962C8B-B14F-4D97-AF65-F5344CB8AC3E}">
        <p14:creationId xmlns:p14="http://schemas.microsoft.com/office/powerpoint/2010/main" val="41601857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C5A270-2A72-0521-3DFC-21513CA23B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6B0EDB-8835-24A8-54CD-30C9E10BD3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24469E-692E-0CB9-1DB2-63A6D09F98E8}"/>
              </a:ext>
            </a:extLst>
          </p:cNvPr>
          <p:cNvSpPr>
            <a:spLocks noGrp="1"/>
          </p:cNvSpPr>
          <p:nvPr>
            <p:ph type="body" idx="1"/>
          </p:nvPr>
        </p:nvSpPr>
        <p:spPr/>
        <p:txBody>
          <a:bodyPr/>
          <a:lstStyle/>
          <a:p>
            <a:endParaRPr lang="de-CH"/>
          </a:p>
        </p:txBody>
      </p:sp>
      <p:sp>
        <p:nvSpPr>
          <p:cNvPr id="4" name="Slide Number Placeholder 3">
            <a:extLst>
              <a:ext uri="{FF2B5EF4-FFF2-40B4-BE49-F238E27FC236}">
                <a16:creationId xmlns:a16="http://schemas.microsoft.com/office/drawing/2014/main" id="{611E37BE-5145-61AC-47CC-D41129416CA2}"/>
              </a:ext>
            </a:extLst>
          </p:cNvPr>
          <p:cNvSpPr>
            <a:spLocks noGrp="1"/>
          </p:cNvSpPr>
          <p:nvPr>
            <p:ph type="sldNum" sz="quarter" idx="5"/>
          </p:nvPr>
        </p:nvSpPr>
        <p:spPr/>
        <p:txBody>
          <a:bodyPr/>
          <a:lstStyle/>
          <a:p>
            <a:fld id="{C1BF483A-D15B-40CA-913D-B24C5489BA7C}" type="slidenum">
              <a:rPr lang="de-DE" smtClean="0"/>
              <a:t>29</a:t>
            </a:fld>
            <a:endParaRPr lang="de-DE"/>
          </a:p>
        </p:txBody>
      </p:sp>
    </p:spTree>
    <p:extLst>
      <p:ext uri="{BB962C8B-B14F-4D97-AF65-F5344CB8AC3E}">
        <p14:creationId xmlns:p14="http://schemas.microsoft.com/office/powerpoint/2010/main" val="35204196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78945B-9DAD-C8DA-D69E-DE35AE84E6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D7A423-101C-12F4-6F1B-02B940AED3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030C50-F4A0-57E7-F213-85CE2196AB47}"/>
              </a:ext>
            </a:extLst>
          </p:cNvPr>
          <p:cNvSpPr>
            <a:spLocks noGrp="1"/>
          </p:cNvSpPr>
          <p:nvPr>
            <p:ph type="body" idx="1"/>
          </p:nvPr>
        </p:nvSpPr>
        <p:spPr/>
        <p:txBody>
          <a:bodyPr/>
          <a:lstStyle/>
          <a:p>
            <a:endParaRPr lang="de-CH"/>
          </a:p>
        </p:txBody>
      </p:sp>
      <p:sp>
        <p:nvSpPr>
          <p:cNvPr id="4" name="Slide Number Placeholder 3">
            <a:extLst>
              <a:ext uri="{FF2B5EF4-FFF2-40B4-BE49-F238E27FC236}">
                <a16:creationId xmlns:a16="http://schemas.microsoft.com/office/drawing/2014/main" id="{22D5635E-968E-7D5C-3C4D-B303ABBDC674}"/>
              </a:ext>
            </a:extLst>
          </p:cNvPr>
          <p:cNvSpPr>
            <a:spLocks noGrp="1"/>
          </p:cNvSpPr>
          <p:nvPr>
            <p:ph type="sldNum" sz="quarter" idx="5"/>
          </p:nvPr>
        </p:nvSpPr>
        <p:spPr/>
        <p:txBody>
          <a:bodyPr/>
          <a:lstStyle/>
          <a:p>
            <a:fld id="{C1BF483A-D15B-40CA-913D-B24C5489BA7C}" type="slidenum">
              <a:rPr lang="de-DE" smtClean="0"/>
              <a:t>34</a:t>
            </a:fld>
            <a:endParaRPr lang="de-DE"/>
          </a:p>
        </p:txBody>
      </p:sp>
    </p:spTree>
    <p:extLst>
      <p:ext uri="{BB962C8B-B14F-4D97-AF65-F5344CB8AC3E}">
        <p14:creationId xmlns:p14="http://schemas.microsoft.com/office/powerpoint/2010/main" val="12475215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a:p>
        </p:txBody>
      </p:sp>
      <p:sp>
        <p:nvSpPr>
          <p:cNvPr id="4" name="Slide Number Placeholder 3"/>
          <p:cNvSpPr>
            <a:spLocks noGrp="1"/>
          </p:cNvSpPr>
          <p:nvPr>
            <p:ph type="sldNum" sz="quarter" idx="5"/>
          </p:nvPr>
        </p:nvSpPr>
        <p:spPr/>
        <p:txBody>
          <a:bodyPr/>
          <a:lstStyle/>
          <a:p>
            <a:fld id="{C1BF483A-D15B-40CA-913D-B24C5489BA7C}" type="slidenum">
              <a:rPr lang="de-DE" smtClean="0"/>
              <a:t>36</a:t>
            </a:fld>
            <a:endParaRPr lang="de-DE"/>
          </a:p>
        </p:txBody>
      </p:sp>
    </p:spTree>
    <p:extLst>
      <p:ext uri="{BB962C8B-B14F-4D97-AF65-F5344CB8AC3E}">
        <p14:creationId xmlns:p14="http://schemas.microsoft.com/office/powerpoint/2010/main" val="14645074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dirty="0"/>
          </a:p>
        </p:txBody>
      </p:sp>
      <p:sp>
        <p:nvSpPr>
          <p:cNvPr id="4" name="Slide Number Placeholder 3"/>
          <p:cNvSpPr>
            <a:spLocks noGrp="1"/>
          </p:cNvSpPr>
          <p:nvPr>
            <p:ph type="sldNum" sz="quarter" idx="5"/>
          </p:nvPr>
        </p:nvSpPr>
        <p:spPr/>
        <p:txBody>
          <a:bodyPr/>
          <a:lstStyle/>
          <a:p>
            <a:fld id="{C1BF483A-D15B-40CA-913D-B24C5489BA7C}" type="slidenum">
              <a:rPr lang="de-DE" smtClean="0"/>
              <a:t>37</a:t>
            </a:fld>
            <a:endParaRPr lang="de-DE"/>
          </a:p>
        </p:txBody>
      </p:sp>
    </p:spTree>
    <p:extLst>
      <p:ext uri="{BB962C8B-B14F-4D97-AF65-F5344CB8AC3E}">
        <p14:creationId xmlns:p14="http://schemas.microsoft.com/office/powerpoint/2010/main" val="9355740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a:p>
        </p:txBody>
      </p:sp>
      <p:sp>
        <p:nvSpPr>
          <p:cNvPr id="4" name="Slide Number Placeholder 3"/>
          <p:cNvSpPr>
            <a:spLocks noGrp="1"/>
          </p:cNvSpPr>
          <p:nvPr>
            <p:ph type="sldNum" sz="quarter" idx="5"/>
          </p:nvPr>
        </p:nvSpPr>
        <p:spPr/>
        <p:txBody>
          <a:bodyPr/>
          <a:lstStyle/>
          <a:p>
            <a:fld id="{C1BF483A-D15B-40CA-913D-B24C5489BA7C}" type="slidenum">
              <a:rPr lang="de-DE" smtClean="0"/>
              <a:t>3</a:t>
            </a:fld>
            <a:endParaRPr lang="de-DE"/>
          </a:p>
        </p:txBody>
      </p:sp>
    </p:spTree>
    <p:extLst>
      <p:ext uri="{BB962C8B-B14F-4D97-AF65-F5344CB8AC3E}">
        <p14:creationId xmlns:p14="http://schemas.microsoft.com/office/powerpoint/2010/main" val="37837521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dirty="0"/>
          </a:p>
        </p:txBody>
      </p:sp>
      <p:sp>
        <p:nvSpPr>
          <p:cNvPr id="4" name="Slide Number Placeholder 3"/>
          <p:cNvSpPr>
            <a:spLocks noGrp="1"/>
          </p:cNvSpPr>
          <p:nvPr>
            <p:ph type="sldNum" sz="quarter" idx="10"/>
          </p:nvPr>
        </p:nvSpPr>
        <p:spPr/>
        <p:txBody>
          <a:bodyPr/>
          <a:lstStyle/>
          <a:p>
            <a:fld id="{C1BF483A-D15B-40CA-913D-B24C5489BA7C}" type="slidenum">
              <a:rPr lang="de-DE" smtClean="0"/>
              <a:t>4</a:t>
            </a:fld>
            <a:endParaRPr lang="de-DE"/>
          </a:p>
        </p:txBody>
      </p:sp>
    </p:spTree>
    <p:extLst>
      <p:ext uri="{BB962C8B-B14F-4D97-AF65-F5344CB8AC3E}">
        <p14:creationId xmlns:p14="http://schemas.microsoft.com/office/powerpoint/2010/main" val="12417743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9E67E0-8281-4A06-5202-5B8D722A7A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487443-BE73-F926-54E2-022B068A31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28613E-3964-395F-6D6F-0D1EFAEB794A}"/>
              </a:ext>
            </a:extLst>
          </p:cNvPr>
          <p:cNvSpPr>
            <a:spLocks noGrp="1"/>
          </p:cNvSpPr>
          <p:nvPr>
            <p:ph type="body" idx="1"/>
          </p:nvPr>
        </p:nvSpPr>
        <p:spPr/>
        <p:txBody>
          <a:bodyPr/>
          <a:lstStyle/>
          <a:p>
            <a:endParaRPr lang="de-CH" dirty="0"/>
          </a:p>
        </p:txBody>
      </p:sp>
      <p:sp>
        <p:nvSpPr>
          <p:cNvPr id="4" name="Slide Number Placeholder 3">
            <a:extLst>
              <a:ext uri="{FF2B5EF4-FFF2-40B4-BE49-F238E27FC236}">
                <a16:creationId xmlns:a16="http://schemas.microsoft.com/office/drawing/2014/main" id="{899860F7-C9F9-00DF-EB58-723BF30CBF4F}"/>
              </a:ext>
            </a:extLst>
          </p:cNvPr>
          <p:cNvSpPr>
            <a:spLocks noGrp="1"/>
          </p:cNvSpPr>
          <p:nvPr>
            <p:ph type="sldNum" sz="quarter" idx="10"/>
          </p:nvPr>
        </p:nvSpPr>
        <p:spPr/>
        <p:txBody>
          <a:bodyPr/>
          <a:lstStyle/>
          <a:p>
            <a:fld id="{C1BF483A-D15B-40CA-913D-B24C5489BA7C}" type="slidenum">
              <a:rPr lang="de-DE" smtClean="0"/>
              <a:t>5</a:t>
            </a:fld>
            <a:endParaRPr lang="de-DE"/>
          </a:p>
        </p:txBody>
      </p:sp>
    </p:spTree>
    <p:extLst>
      <p:ext uri="{BB962C8B-B14F-4D97-AF65-F5344CB8AC3E}">
        <p14:creationId xmlns:p14="http://schemas.microsoft.com/office/powerpoint/2010/main" val="8902580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09AE38-9F33-D0A3-DC0E-D68AE2B053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794FAE-F52D-0EFF-87C6-7C260A0DF2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CDEE23-F0CC-10C1-3E06-6BB6B2C8F3F1}"/>
              </a:ext>
            </a:extLst>
          </p:cNvPr>
          <p:cNvSpPr>
            <a:spLocks noGrp="1"/>
          </p:cNvSpPr>
          <p:nvPr>
            <p:ph type="body" idx="1"/>
          </p:nvPr>
        </p:nvSpPr>
        <p:spPr/>
        <p:txBody>
          <a:bodyPr/>
          <a:lstStyle/>
          <a:p>
            <a:endParaRPr lang="de-CH" dirty="0"/>
          </a:p>
        </p:txBody>
      </p:sp>
      <p:sp>
        <p:nvSpPr>
          <p:cNvPr id="4" name="Slide Number Placeholder 3">
            <a:extLst>
              <a:ext uri="{FF2B5EF4-FFF2-40B4-BE49-F238E27FC236}">
                <a16:creationId xmlns:a16="http://schemas.microsoft.com/office/drawing/2014/main" id="{2F010B99-5FA9-66A9-B916-79CF755C415A}"/>
              </a:ext>
            </a:extLst>
          </p:cNvPr>
          <p:cNvSpPr>
            <a:spLocks noGrp="1"/>
          </p:cNvSpPr>
          <p:nvPr>
            <p:ph type="sldNum" sz="quarter" idx="10"/>
          </p:nvPr>
        </p:nvSpPr>
        <p:spPr/>
        <p:txBody>
          <a:bodyPr/>
          <a:lstStyle/>
          <a:p>
            <a:fld id="{C1BF483A-D15B-40CA-913D-B24C5489BA7C}" type="slidenum">
              <a:rPr lang="de-DE" smtClean="0"/>
              <a:t>6</a:t>
            </a:fld>
            <a:endParaRPr lang="de-DE"/>
          </a:p>
        </p:txBody>
      </p:sp>
    </p:spTree>
    <p:extLst>
      <p:ext uri="{BB962C8B-B14F-4D97-AF65-F5344CB8AC3E}">
        <p14:creationId xmlns:p14="http://schemas.microsoft.com/office/powerpoint/2010/main" val="26273676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2F3294-9ADC-C3AA-F6B8-D079BB2BCD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355D54-D3D0-9574-9108-9F5BD94D0E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C4CDBB-AAE7-8A06-E491-4066576F03FD}"/>
              </a:ext>
            </a:extLst>
          </p:cNvPr>
          <p:cNvSpPr>
            <a:spLocks noGrp="1"/>
          </p:cNvSpPr>
          <p:nvPr>
            <p:ph type="body" idx="1"/>
          </p:nvPr>
        </p:nvSpPr>
        <p:spPr/>
        <p:txBody>
          <a:bodyPr/>
          <a:lstStyle/>
          <a:p>
            <a:endParaRPr lang="de-CH" dirty="0"/>
          </a:p>
        </p:txBody>
      </p:sp>
      <p:sp>
        <p:nvSpPr>
          <p:cNvPr id="4" name="Slide Number Placeholder 3">
            <a:extLst>
              <a:ext uri="{FF2B5EF4-FFF2-40B4-BE49-F238E27FC236}">
                <a16:creationId xmlns:a16="http://schemas.microsoft.com/office/drawing/2014/main" id="{42E55350-22AB-8C75-526C-F75E46F5A252}"/>
              </a:ext>
            </a:extLst>
          </p:cNvPr>
          <p:cNvSpPr>
            <a:spLocks noGrp="1"/>
          </p:cNvSpPr>
          <p:nvPr>
            <p:ph type="sldNum" sz="quarter" idx="10"/>
          </p:nvPr>
        </p:nvSpPr>
        <p:spPr/>
        <p:txBody>
          <a:bodyPr/>
          <a:lstStyle/>
          <a:p>
            <a:fld id="{C1BF483A-D15B-40CA-913D-B24C5489BA7C}" type="slidenum">
              <a:rPr lang="de-DE" smtClean="0"/>
              <a:t>7</a:t>
            </a:fld>
            <a:endParaRPr lang="de-DE"/>
          </a:p>
        </p:txBody>
      </p:sp>
    </p:spTree>
    <p:extLst>
      <p:ext uri="{BB962C8B-B14F-4D97-AF65-F5344CB8AC3E}">
        <p14:creationId xmlns:p14="http://schemas.microsoft.com/office/powerpoint/2010/main" val="26743565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6A203A-7B7B-497E-F577-593E208566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B9B861-6677-5493-2289-6D501CD70D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12109F-3C54-2CBE-3BCA-344A17A7CE61}"/>
              </a:ext>
            </a:extLst>
          </p:cNvPr>
          <p:cNvSpPr>
            <a:spLocks noGrp="1"/>
          </p:cNvSpPr>
          <p:nvPr>
            <p:ph type="body" idx="1"/>
          </p:nvPr>
        </p:nvSpPr>
        <p:spPr/>
        <p:txBody>
          <a:bodyPr/>
          <a:lstStyle/>
          <a:p>
            <a:endParaRPr lang="de-CH" dirty="0"/>
          </a:p>
        </p:txBody>
      </p:sp>
      <p:sp>
        <p:nvSpPr>
          <p:cNvPr id="4" name="Slide Number Placeholder 3">
            <a:extLst>
              <a:ext uri="{FF2B5EF4-FFF2-40B4-BE49-F238E27FC236}">
                <a16:creationId xmlns:a16="http://schemas.microsoft.com/office/drawing/2014/main" id="{A2759B86-DA9C-94BE-1CD5-21236F099412}"/>
              </a:ext>
            </a:extLst>
          </p:cNvPr>
          <p:cNvSpPr>
            <a:spLocks noGrp="1"/>
          </p:cNvSpPr>
          <p:nvPr>
            <p:ph type="sldNum" sz="quarter" idx="10"/>
          </p:nvPr>
        </p:nvSpPr>
        <p:spPr/>
        <p:txBody>
          <a:bodyPr/>
          <a:lstStyle/>
          <a:p>
            <a:fld id="{C1BF483A-D15B-40CA-913D-B24C5489BA7C}" type="slidenum">
              <a:rPr lang="de-DE" smtClean="0"/>
              <a:t>8</a:t>
            </a:fld>
            <a:endParaRPr lang="de-DE"/>
          </a:p>
        </p:txBody>
      </p:sp>
    </p:spTree>
    <p:extLst>
      <p:ext uri="{BB962C8B-B14F-4D97-AF65-F5344CB8AC3E}">
        <p14:creationId xmlns:p14="http://schemas.microsoft.com/office/powerpoint/2010/main" val="23033868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19F736-F7A6-3E76-5096-523AE6D24B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F4CE89-4C31-54D0-D915-C1DC4DE4D0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6E4C0D-0689-EDFA-A908-D58F6685ECAB}"/>
              </a:ext>
            </a:extLst>
          </p:cNvPr>
          <p:cNvSpPr>
            <a:spLocks noGrp="1"/>
          </p:cNvSpPr>
          <p:nvPr>
            <p:ph type="body" idx="1"/>
          </p:nvPr>
        </p:nvSpPr>
        <p:spPr/>
        <p:txBody>
          <a:bodyPr/>
          <a:lstStyle/>
          <a:p>
            <a:endParaRPr lang="de-CH" dirty="0"/>
          </a:p>
        </p:txBody>
      </p:sp>
      <p:sp>
        <p:nvSpPr>
          <p:cNvPr id="4" name="Slide Number Placeholder 3">
            <a:extLst>
              <a:ext uri="{FF2B5EF4-FFF2-40B4-BE49-F238E27FC236}">
                <a16:creationId xmlns:a16="http://schemas.microsoft.com/office/drawing/2014/main" id="{32B4B845-9C19-5AF8-D2A9-CA98F644BF66}"/>
              </a:ext>
            </a:extLst>
          </p:cNvPr>
          <p:cNvSpPr>
            <a:spLocks noGrp="1"/>
          </p:cNvSpPr>
          <p:nvPr>
            <p:ph type="sldNum" sz="quarter" idx="10"/>
          </p:nvPr>
        </p:nvSpPr>
        <p:spPr/>
        <p:txBody>
          <a:bodyPr/>
          <a:lstStyle/>
          <a:p>
            <a:fld id="{C1BF483A-D15B-40CA-913D-B24C5489BA7C}" type="slidenum">
              <a:rPr lang="de-DE" smtClean="0"/>
              <a:t>9</a:t>
            </a:fld>
            <a:endParaRPr lang="de-DE"/>
          </a:p>
        </p:txBody>
      </p:sp>
    </p:spTree>
    <p:extLst>
      <p:ext uri="{BB962C8B-B14F-4D97-AF65-F5344CB8AC3E}">
        <p14:creationId xmlns:p14="http://schemas.microsoft.com/office/powerpoint/2010/main" val="23095822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A47AE5-82EE-5829-E115-5F996D56E9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C6A0FB-E30A-DB06-97A1-88D9AAC121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49414C-F8C4-9C22-6687-6E5D33C89991}"/>
              </a:ext>
            </a:extLst>
          </p:cNvPr>
          <p:cNvSpPr>
            <a:spLocks noGrp="1"/>
          </p:cNvSpPr>
          <p:nvPr>
            <p:ph type="body" idx="1"/>
          </p:nvPr>
        </p:nvSpPr>
        <p:spPr/>
        <p:txBody>
          <a:bodyPr/>
          <a:lstStyle/>
          <a:p>
            <a:endParaRPr lang="de-CH" dirty="0"/>
          </a:p>
        </p:txBody>
      </p:sp>
      <p:sp>
        <p:nvSpPr>
          <p:cNvPr id="4" name="Slide Number Placeholder 3">
            <a:extLst>
              <a:ext uri="{FF2B5EF4-FFF2-40B4-BE49-F238E27FC236}">
                <a16:creationId xmlns:a16="http://schemas.microsoft.com/office/drawing/2014/main" id="{A0F50BC2-4D82-8B65-7B50-4FD31151A52F}"/>
              </a:ext>
            </a:extLst>
          </p:cNvPr>
          <p:cNvSpPr>
            <a:spLocks noGrp="1"/>
          </p:cNvSpPr>
          <p:nvPr>
            <p:ph type="sldNum" sz="quarter" idx="10"/>
          </p:nvPr>
        </p:nvSpPr>
        <p:spPr/>
        <p:txBody>
          <a:bodyPr/>
          <a:lstStyle/>
          <a:p>
            <a:fld id="{C1BF483A-D15B-40CA-913D-B24C5489BA7C}" type="slidenum">
              <a:rPr lang="de-DE" smtClean="0"/>
              <a:t>10</a:t>
            </a:fld>
            <a:endParaRPr lang="de-DE"/>
          </a:p>
        </p:txBody>
      </p:sp>
    </p:spTree>
    <p:extLst>
      <p:ext uri="{BB962C8B-B14F-4D97-AF65-F5344CB8AC3E}">
        <p14:creationId xmlns:p14="http://schemas.microsoft.com/office/powerpoint/2010/main" val="5890929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F1C07C-B752-4448-8F50-B7AD1A25AA24}"/>
              </a:ext>
            </a:extLst>
          </p:cNvPr>
          <p:cNvSpPr>
            <a:spLocks noGrp="1"/>
          </p:cNvSpPr>
          <p:nvPr>
            <p:ph type="ctrTitle"/>
          </p:nvPr>
        </p:nvSpPr>
        <p:spPr>
          <a:xfrm>
            <a:off x="1524000" y="1122363"/>
            <a:ext cx="9144000" cy="2387600"/>
          </a:xfrm>
        </p:spPr>
        <p:txBody>
          <a:bodyPr anchor="b">
            <a:normAutofit/>
          </a:bodyPr>
          <a:lstStyle>
            <a:lvl1pPr algn="ctr">
              <a:defRPr lang="de-DE" sz="6000" kern="1200" dirty="0">
                <a:solidFill>
                  <a:srgbClr val="004359"/>
                </a:solidFill>
                <a:latin typeface="Titillium Web" panose="00000500000000000000" pitchFamily="2" charset="0"/>
                <a:ea typeface="+mn-ea"/>
                <a:cs typeface="Calibri"/>
              </a:defRPr>
            </a:lvl1pPr>
          </a:lstStyle>
          <a:p>
            <a:r>
              <a:rPr lang="de-DE" dirty="0"/>
              <a:t>Mastertitelformat bearbeiten</a:t>
            </a:r>
          </a:p>
        </p:txBody>
      </p:sp>
      <p:sp>
        <p:nvSpPr>
          <p:cNvPr id="3" name="Untertitel 2">
            <a:extLst>
              <a:ext uri="{FF2B5EF4-FFF2-40B4-BE49-F238E27FC236}">
                <a16:creationId xmlns:a16="http://schemas.microsoft.com/office/drawing/2014/main" id="{4D277E59-F5E4-49B9-83FC-5355BB219831}"/>
              </a:ext>
            </a:extLst>
          </p:cNvPr>
          <p:cNvSpPr>
            <a:spLocks noGrp="1"/>
          </p:cNvSpPr>
          <p:nvPr>
            <p:ph type="subTitle" idx="1"/>
          </p:nvPr>
        </p:nvSpPr>
        <p:spPr>
          <a:xfrm>
            <a:off x="1524000" y="3602038"/>
            <a:ext cx="9144000" cy="1655762"/>
          </a:xfrm>
        </p:spPr>
        <p:txBody>
          <a:bodyPr>
            <a:noAutofit/>
          </a:bodyPr>
          <a:lstStyle>
            <a:lvl1pPr marL="0" indent="0" algn="ctr">
              <a:buNone/>
              <a:defRPr lang="de-DE" sz="2400" kern="1200" dirty="0">
                <a:solidFill>
                  <a:srgbClr val="004359"/>
                </a:solidFill>
                <a:latin typeface="Titillium Web" panose="00000500000000000000" pitchFamily="2" charset="0"/>
                <a:ea typeface="+mn-ea"/>
                <a:cs typeface="Calibri"/>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p>
        </p:txBody>
      </p:sp>
      <p:sp>
        <p:nvSpPr>
          <p:cNvPr id="7" name="Foliennummernplatzhalter 6">
            <a:extLst>
              <a:ext uri="{FF2B5EF4-FFF2-40B4-BE49-F238E27FC236}">
                <a16:creationId xmlns:a16="http://schemas.microsoft.com/office/drawing/2014/main" id="{136DA8BB-E605-4E57-BD1B-9486EF06EAD1}"/>
              </a:ext>
            </a:extLst>
          </p:cNvPr>
          <p:cNvSpPr>
            <a:spLocks noGrp="1"/>
          </p:cNvSpPr>
          <p:nvPr>
            <p:ph type="sldNum" sz="quarter" idx="10"/>
          </p:nvPr>
        </p:nvSpPr>
        <p:spPr/>
        <p:txBody>
          <a:bodyPr/>
          <a:lstStyle>
            <a:lvl1pPr>
              <a:defRPr/>
            </a:lvl1pPr>
          </a:lstStyle>
          <a:p>
            <a:fld id="{286A8A43-0D3A-4573-905F-5B213DECD7C7}" type="slidenum">
              <a:rPr lang="de-DE" smtClean="0"/>
              <a:pPr/>
              <a:t>‹Nr.›</a:t>
            </a:fld>
            <a:endParaRPr lang="de-DE" dirty="0"/>
          </a:p>
        </p:txBody>
      </p:sp>
    </p:spTree>
    <p:extLst>
      <p:ext uri="{BB962C8B-B14F-4D97-AF65-F5344CB8AC3E}">
        <p14:creationId xmlns:p14="http://schemas.microsoft.com/office/powerpoint/2010/main" val="2257416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DD1942-8FD5-4661-8475-10C991F71578}"/>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A1231A39-DC0A-4D9D-B4D7-7C8575BE3E84}"/>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Foliennummernplatzhalter 6">
            <a:extLst>
              <a:ext uri="{FF2B5EF4-FFF2-40B4-BE49-F238E27FC236}">
                <a16:creationId xmlns:a16="http://schemas.microsoft.com/office/drawing/2014/main" id="{B592C8C0-EBB8-4AFA-BAC6-871D926CE3FA}"/>
              </a:ext>
            </a:extLst>
          </p:cNvPr>
          <p:cNvSpPr>
            <a:spLocks noGrp="1"/>
          </p:cNvSpPr>
          <p:nvPr>
            <p:ph type="sldNum" sz="quarter" idx="10"/>
          </p:nvPr>
        </p:nvSpPr>
        <p:spPr/>
        <p:txBody>
          <a:bodyPr/>
          <a:lstStyle/>
          <a:p>
            <a:fld id="{2AD88AB2-BB49-49EB-AD76-750B25E71682}" type="slidenum">
              <a:rPr lang="de-DE" smtClean="0"/>
              <a:pPr/>
              <a:t>‹Nr.›</a:t>
            </a:fld>
            <a:endParaRPr lang="de-DE" dirty="0"/>
          </a:p>
        </p:txBody>
      </p:sp>
    </p:spTree>
    <p:extLst>
      <p:ext uri="{BB962C8B-B14F-4D97-AF65-F5344CB8AC3E}">
        <p14:creationId xmlns:p14="http://schemas.microsoft.com/office/powerpoint/2010/main" val="33105880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1BCAFB4C-BB5F-4A19-86FF-29AFDBDC9617}"/>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0A0FCC49-8562-437B-B6C8-8143157C78B6}"/>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Foliennummernplatzhalter 6">
            <a:extLst>
              <a:ext uri="{FF2B5EF4-FFF2-40B4-BE49-F238E27FC236}">
                <a16:creationId xmlns:a16="http://schemas.microsoft.com/office/drawing/2014/main" id="{33C27CF8-CB18-498F-8E04-5F3E0942C130}"/>
              </a:ext>
            </a:extLst>
          </p:cNvPr>
          <p:cNvSpPr>
            <a:spLocks noGrp="1"/>
          </p:cNvSpPr>
          <p:nvPr>
            <p:ph type="sldNum" sz="quarter" idx="10"/>
          </p:nvPr>
        </p:nvSpPr>
        <p:spPr/>
        <p:txBody>
          <a:bodyPr/>
          <a:lstStyle/>
          <a:p>
            <a:fld id="{2AD88AB2-BB49-49EB-AD76-750B25E71682}" type="slidenum">
              <a:rPr lang="de-DE" smtClean="0"/>
              <a:pPr/>
              <a:t>‹Nr.›</a:t>
            </a:fld>
            <a:endParaRPr lang="de-DE" dirty="0"/>
          </a:p>
        </p:txBody>
      </p:sp>
    </p:spTree>
    <p:extLst>
      <p:ext uri="{BB962C8B-B14F-4D97-AF65-F5344CB8AC3E}">
        <p14:creationId xmlns:p14="http://schemas.microsoft.com/office/powerpoint/2010/main" val="33761165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bg>
      <p:bgRef idx="1001">
        <a:schemeClr val="bg1"/>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620BC8-225C-4EB7-8122-D632144C5903}"/>
              </a:ext>
            </a:extLst>
          </p:cNvPr>
          <p:cNvSpPr>
            <a:spLocks noGrp="1"/>
          </p:cNvSpPr>
          <p:nvPr>
            <p:ph type="title"/>
          </p:nvPr>
        </p:nvSpPr>
        <p:spPr>
          <a:xfrm>
            <a:off x="761288" y="0"/>
            <a:ext cx="10515600" cy="856721"/>
          </a:xfrm>
        </p:spPr>
        <p:txBody>
          <a:bodyPr>
            <a:normAutofit/>
          </a:bodyPr>
          <a:lstStyle>
            <a:lvl1pPr>
              <a:defRPr lang="de-DE" sz="2800" kern="1200" dirty="0">
                <a:solidFill>
                  <a:schemeClr val="bg1"/>
                </a:solidFill>
                <a:latin typeface="Titillium Web" panose="00000500000000000000" pitchFamily="2" charset="0"/>
                <a:ea typeface="+mn-ea"/>
                <a:cs typeface="Calibri"/>
              </a:defRPr>
            </a:lvl1pPr>
          </a:lstStyle>
          <a:p>
            <a:r>
              <a:rPr lang="de-DE" dirty="0"/>
              <a:t>Mastertitelformat bearbeiten</a:t>
            </a:r>
          </a:p>
        </p:txBody>
      </p:sp>
      <p:sp>
        <p:nvSpPr>
          <p:cNvPr id="3" name="Inhaltsplatzhalter 2">
            <a:extLst>
              <a:ext uri="{FF2B5EF4-FFF2-40B4-BE49-F238E27FC236}">
                <a16:creationId xmlns:a16="http://schemas.microsoft.com/office/drawing/2014/main" id="{4EF5334D-FA1F-435A-AF81-5818C4916A03}"/>
              </a:ext>
            </a:extLst>
          </p:cNvPr>
          <p:cNvSpPr>
            <a:spLocks noGrp="1"/>
          </p:cNvSpPr>
          <p:nvPr>
            <p:ph idx="1"/>
          </p:nvPr>
        </p:nvSpPr>
        <p:spPr>
          <a:xfrm>
            <a:off x="838200" y="1355605"/>
            <a:ext cx="10515600" cy="4351338"/>
          </a:xfrm>
        </p:spPr>
        <p:txBody>
          <a:bodyPr>
            <a:normAutofit/>
          </a:bodyPr>
          <a:lstStyle>
            <a:lvl1pPr>
              <a:defRPr lang="de-DE" sz="1800" kern="1200" dirty="0">
                <a:solidFill>
                  <a:srgbClr val="004359"/>
                </a:solidFill>
                <a:latin typeface="Titillium Web" panose="00000500000000000000" pitchFamily="2" charset="0"/>
                <a:ea typeface="+mn-ea"/>
                <a:cs typeface="Calibri"/>
              </a:defRPr>
            </a:lvl1pPr>
            <a:lvl2pPr>
              <a:defRPr lang="de-DE" sz="1800" kern="1200" dirty="0">
                <a:solidFill>
                  <a:srgbClr val="004359"/>
                </a:solidFill>
                <a:latin typeface="Titillium Web" panose="00000500000000000000" pitchFamily="2" charset="0"/>
                <a:ea typeface="+mn-ea"/>
                <a:cs typeface="Calibri"/>
              </a:defRPr>
            </a:lvl2pPr>
            <a:lvl3pPr>
              <a:defRPr lang="de-DE" sz="1800" kern="1200" dirty="0">
                <a:solidFill>
                  <a:srgbClr val="004359"/>
                </a:solidFill>
                <a:latin typeface="Titillium Web" panose="00000500000000000000" pitchFamily="2" charset="0"/>
                <a:ea typeface="+mn-ea"/>
                <a:cs typeface="Calibri"/>
              </a:defRPr>
            </a:lvl3pPr>
            <a:lvl4pPr>
              <a:defRPr lang="de-DE" sz="1800" kern="1200" dirty="0">
                <a:solidFill>
                  <a:srgbClr val="004359"/>
                </a:solidFill>
                <a:latin typeface="Titillium Web" panose="00000500000000000000" pitchFamily="2" charset="0"/>
                <a:ea typeface="+mn-ea"/>
                <a:cs typeface="Calibri"/>
              </a:defRPr>
            </a:lvl4pPr>
            <a:lvl5pPr>
              <a:defRPr lang="de-DE" sz="1800" kern="1200" dirty="0">
                <a:solidFill>
                  <a:srgbClr val="004359"/>
                </a:solidFill>
                <a:latin typeface="Titillium Web" panose="00000500000000000000" pitchFamily="2" charset="0"/>
                <a:ea typeface="+mn-ea"/>
                <a:cs typeface="Calibri"/>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 name="Foliennummernplatzhalter 6">
            <a:extLst>
              <a:ext uri="{FF2B5EF4-FFF2-40B4-BE49-F238E27FC236}">
                <a16:creationId xmlns:a16="http://schemas.microsoft.com/office/drawing/2014/main" id="{B6BD8859-1BD1-4AEA-83BA-8EE954BBDC44}"/>
              </a:ext>
            </a:extLst>
          </p:cNvPr>
          <p:cNvSpPr>
            <a:spLocks noGrp="1"/>
          </p:cNvSpPr>
          <p:nvPr>
            <p:ph type="sldNum" sz="quarter" idx="10"/>
          </p:nvPr>
        </p:nvSpPr>
        <p:spPr/>
        <p:txBody>
          <a:bodyPr/>
          <a:lstStyle/>
          <a:p>
            <a:fld id="{2AD88AB2-BB49-49EB-AD76-750B25E71682}" type="slidenum">
              <a:rPr lang="de-DE" smtClean="0"/>
              <a:pPr/>
              <a:t>‹Nr.›</a:t>
            </a:fld>
            <a:endParaRPr lang="de-DE" dirty="0"/>
          </a:p>
        </p:txBody>
      </p:sp>
    </p:spTree>
    <p:extLst>
      <p:ext uri="{BB962C8B-B14F-4D97-AF65-F5344CB8AC3E}">
        <p14:creationId xmlns:p14="http://schemas.microsoft.com/office/powerpoint/2010/main" val="3108958419"/>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bschnitts-&#10;überschrift">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145D4802-8035-446B-B351-C13D861AD52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7" name="Foliennummernplatzhalter 6">
            <a:extLst>
              <a:ext uri="{FF2B5EF4-FFF2-40B4-BE49-F238E27FC236}">
                <a16:creationId xmlns:a16="http://schemas.microsoft.com/office/drawing/2014/main" id="{DC9C42DA-5F3D-4FF7-8DA3-1C6AF0BC3480}"/>
              </a:ext>
            </a:extLst>
          </p:cNvPr>
          <p:cNvSpPr>
            <a:spLocks noGrp="1"/>
          </p:cNvSpPr>
          <p:nvPr>
            <p:ph type="sldNum" sz="quarter" idx="10"/>
          </p:nvPr>
        </p:nvSpPr>
        <p:spPr/>
        <p:txBody>
          <a:bodyPr/>
          <a:lstStyle/>
          <a:p>
            <a:fld id="{2AD88AB2-BB49-49EB-AD76-750B25E71682}" type="slidenum">
              <a:rPr lang="de-DE" smtClean="0"/>
              <a:pPr/>
              <a:t>‹Nr.›</a:t>
            </a:fld>
            <a:endParaRPr lang="de-DE" dirty="0"/>
          </a:p>
        </p:txBody>
      </p:sp>
      <p:sp>
        <p:nvSpPr>
          <p:cNvPr id="4" name="Titel 3">
            <a:extLst>
              <a:ext uri="{FF2B5EF4-FFF2-40B4-BE49-F238E27FC236}">
                <a16:creationId xmlns:a16="http://schemas.microsoft.com/office/drawing/2014/main" id="{950F289E-AE2A-3DF1-7922-DC5BAA3D58A3}"/>
              </a:ext>
            </a:extLst>
          </p:cNvPr>
          <p:cNvSpPr>
            <a:spLocks noGrp="1"/>
          </p:cNvSpPr>
          <p:nvPr>
            <p:ph type="title"/>
          </p:nvPr>
        </p:nvSpPr>
        <p:spPr/>
        <p:txBody>
          <a:bodyPr/>
          <a:lstStyle/>
          <a:p>
            <a:r>
              <a:rPr lang="de-DE"/>
              <a:t>Mastertitelformat bearbeiten</a:t>
            </a:r>
          </a:p>
        </p:txBody>
      </p:sp>
    </p:spTree>
    <p:extLst>
      <p:ext uri="{BB962C8B-B14F-4D97-AF65-F5344CB8AC3E}">
        <p14:creationId xmlns:p14="http://schemas.microsoft.com/office/powerpoint/2010/main" val="22212645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AD33B1-7309-4382-8EF4-42A3DAB6D002}"/>
              </a:ext>
            </a:extLst>
          </p:cNvPr>
          <p:cNvSpPr>
            <a:spLocks noGrp="1"/>
          </p:cNvSpPr>
          <p:nvPr>
            <p:ph type="title"/>
          </p:nvPr>
        </p:nvSpPr>
        <p:spPr/>
        <p:txBody>
          <a:bodyPr/>
          <a:lstStyle/>
          <a:p>
            <a:r>
              <a:rPr lang="de-DE" dirty="0"/>
              <a:t>Mastertitelformat bearbeiten</a:t>
            </a:r>
          </a:p>
        </p:txBody>
      </p:sp>
      <p:sp>
        <p:nvSpPr>
          <p:cNvPr id="3" name="Inhaltsplatzhalter 2">
            <a:extLst>
              <a:ext uri="{FF2B5EF4-FFF2-40B4-BE49-F238E27FC236}">
                <a16:creationId xmlns:a16="http://schemas.microsoft.com/office/drawing/2014/main" id="{C33E3B6D-169E-42FB-B43B-0D1741B4C4AD}"/>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26E90139-E778-43A9-AF37-774616D918D8}"/>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8" name="Foliennummernplatzhalter 7">
            <a:extLst>
              <a:ext uri="{FF2B5EF4-FFF2-40B4-BE49-F238E27FC236}">
                <a16:creationId xmlns:a16="http://schemas.microsoft.com/office/drawing/2014/main" id="{CD26EB5C-FC15-44F5-80CC-70C4A1AA65CD}"/>
              </a:ext>
            </a:extLst>
          </p:cNvPr>
          <p:cNvSpPr>
            <a:spLocks noGrp="1"/>
          </p:cNvSpPr>
          <p:nvPr>
            <p:ph type="sldNum" sz="quarter" idx="10"/>
          </p:nvPr>
        </p:nvSpPr>
        <p:spPr/>
        <p:txBody>
          <a:bodyPr/>
          <a:lstStyle/>
          <a:p>
            <a:fld id="{2AD88AB2-BB49-49EB-AD76-750B25E71682}" type="slidenum">
              <a:rPr lang="de-DE" smtClean="0"/>
              <a:pPr/>
              <a:t>‹Nr.›</a:t>
            </a:fld>
            <a:endParaRPr lang="de-DE" dirty="0"/>
          </a:p>
        </p:txBody>
      </p:sp>
    </p:spTree>
    <p:extLst>
      <p:ext uri="{BB962C8B-B14F-4D97-AF65-F5344CB8AC3E}">
        <p14:creationId xmlns:p14="http://schemas.microsoft.com/office/powerpoint/2010/main" val="34744431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1D7B57-989A-4196-89C9-6CB3A35C8051}"/>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86BBA9B1-91FA-443B-8117-9471696E6D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5F982E4F-2D74-4974-8BF7-7203B07244AE}"/>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736C44F1-C1F2-474C-B378-40B319CCF24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95EAB2F2-B13C-456F-B189-15E545C893DF}"/>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0" name="Foliennummernplatzhalter 9">
            <a:extLst>
              <a:ext uri="{FF2B5EF4-FFF2-40B4-BE49-F238E27FC236}">
                <a16:creationId xmlns:a16="http://schemas.microsoft.com/office/drawing/2014/main" id="{C05E2E16-CCE8-4201-BF21-AA80EEFE1D62}"/>
              </a:ext>
            </a:extLst>
          </p:cNvPr>
          <p:cNvSpPr>
            <a:spLocks noGrp="1"/>
          </p:cNvSpPr>
          <p:nvPr>
            <p:ph type="sldNum" sz="quarter" idx="10"/>
          </p:nvPr>
        </p:nvSpPr>
        <p:spPr/>
        <p:txBody>
          <a:bodyPr/>
          <a:lstStyle/>
          <a:p>
            <a:fld id="{2AD88AB2-BB49-49EB-AD76-750B25E71682}" type="slidenum">
              <a:rPr lang="de-DE" smtClean="0"/>
              <a:pPr/>
              <a:t>‹Nr.›</a:t>
            </a:fld>
            <a:endParaRPr lang="de-DE" dirty="0"/>
          </a:p>
        </p:txBody>
      </p:sp>
    </p:spTree>
    <p:extLst>
      <p:ext uri="{BB962C8B-B14F-4D97-AF65-F5344CB8AC3E}">
        <p14:creationId xmlns:p14="http://schemas.microsoft.com/office/powerpoint/2010/main" val="41677756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C84841-D0F1-4994-83A7-F37702C4BB33}"/>
              </a:ext>
            </a:extLst>
          </p:cNvPr>
          <p:cNvSpPr>
            <a:spLocks noGrp="1"/>
          </p:cNvSpPr>
          <p:nvPr>
            <p:ph type="title"/>
          </p:nvPr>
        </p:nvSpPr>
        <p:spPr/>
        <p:txBody>
          <a:bodyPr/>
          <a:lstStyle/>
          <a:p>
            <a:r>
              <a:rPr lang="de-DE" dirty="0"/>
              <a:t>Mastertitelformat bearbeiten</a:t>
            </a:r>
          </a:p>
        </p:txBody>
      </p:sp>
      <p:sp>
        <p:nvSpPr>
          <p:cNvPr id="6" name="Foliennummernplatzhalter 5">
            <a:extLst>
              <a:ext uri="{FF2B5EF4-FFF2-40B4-BE49-F238E27FC236}">
                <a16:creationId xmlns:a16="http://schemas.microsoft.com/office/drawing/2014/main" id="{7B1FB660-5584-490F-B5BD-4BC2DFFAA989}"/>
              </a:ext>
            </a:extLst>
          </p:cNvPr>
          <p:cNvSpPr>
            <a:spLocks noGrp="1"/>
          </p:cNvSpPr>
          <p:nvPr>
            <p:ph type="sldNum" sz="quarter" idx="10"/>
          </p:nvPr>
        </p:nvSpPr>
        <p:spPr/>
        <p:txBody>
          <a:bodyPr/>
          <a:lstStyle/>
          <a:p>
            <a:fld id="{2AD88AB2-BB49-49EB-AD76-750B25E71682}" type="slidenum">
              <a:rPr lang="de-DE" smtClean="0"/>
              <a:pPr/>
              <a:t>‹Nr.›</a:t>
            </a:fld>
            <a:endParaRPr lang="de-DE" dirty="0"/>
          </a:p>
        </p:txBody>
      </p:sp>
    </p:spTree>
    <p:extLst>
      <p:ext uri="{BB962C8B-B14F-4D97-AF65-F5344CB8AC3E}">
        <p14:creationId xmlns:p14="http://schemas.microsoft.com/office/powerpoint/2010/main" val="10462566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F54C2AA5-89B3-415E-A815-8909311E959C}"/>
              </a:ext>
            </a:extLst>
          </p:cNvPr>
          <p:cNvSpPr>
            <a:spLocks noGrp="1"/>
          </p:cNvSpPr>
          <p:nvPr>
            <p:ph type="sldNum" sz="quarter" idx="10"/>
          </p:nvPr>
        </p:nvSpPr>
        <p:spPr/>
        <p:txBody>
          <a:bodyPr/>
          <a:lstStyle/>
          <a:p>
            <a:fld id="{2AD88AB2-BB49-49EB-AD76-750B25E71682}" type="slidenum">
              <a:rPr lang="de-DE" smtClean="0"/>
              <a:pPr/>
              <a:t>‹Nr.›</a:t>
            </a:fld>
            <a:endParaRPr lang="de-DE" dirty="0"/>
          </a:p>
        </p:txBody>
      </p:sp>
    </p:spTree>
    <p:extLst>
      <p:ext uri="{BB962C8B-B14F-4D97-AF65-F5344CB8AC3E}">
        <p14:creationId xmlns:p14="http://schemas.microsoft.com/office/powerpoint/2010/main" val="3885813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0E873C-F941-4BE7-AA7E-AC336092BF65}"/>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12583601-720D-4FBA-844D-028C93A1D50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1D224534-B715-45DA-8B76-A5FD5F1688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8" name="Foliennummernplatzhalter 7">
            <a:extLst>
              <a:ext uri="{FF2B5EF4-FFF2-40B4-BE49-F238E27FC236}">
                <a16:creationId xmlns:a16="http://schemas.microsoft.com/office/drawing/2014/main" id="{17682CD1-128F-4F1E-9782-A119FE2CBDD2}"/>
              </a:ext>
            </a:extLst>
          </p:cNvPr>
          <p:cNvSpPr>
            <a:spLocks noGrp="1"/>
          </p:cNvSpPr>
          <p:nvPr>
            <p:ph type="sldNum" sz="quarter" idx="10"/>
          </p:nvPr>
        </p:nvSpPr>
        <p:spPr/>
        <p:txBody>
          <a:bodyPr/>
          <a:lstStyle/>
          <a:p>
            <a:fld id="{2AD88AB2-BB49-49EB-AD76-750B25E71682}" type="slidenum">
              <a:rPr lang="de-DE" smtClean="0"/>
              <a:pPr/>
              <a:t>‹Nr.›</a:t>
            </a:fld>
            <a:endParaRPr lang="de-DE" dirty="0"/>
          </a:p>
        </p:txBody>
      </p:sp>
    </p:spTree>
    <p:extLst>
      <p:ext uri="{BB962C8B-B14F-4D97-AF65-F5344CB8AC3E}">
        <p14:creationId xmlns:p14="http://schemas.microsoft.com/office/powerpoint/2010/main" val="40814627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C8354F-C063-427B-A846-6FFB678BFE92}"/>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B3F1FC0D-4F18-477D-B619-1634DF89C8B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8D74B5EA-089C-4471-82B8-227C04BF05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8" name="Foliennummernplatzhalter 7">
            <a:extLst>
              <a:ext uri="{FF2B5EF4-FFF2-40B4-BE49-F238E27FC236}">
                <a16:creationId xmlns:a16="http://schemas.microsoft.com/office/drawing/2014/main" id="{72833C09-789B-4727-AEB2-EF55D332F0C8}"/>
              </a:ext>
            </a:extLst>
          </p:cNvPr>
          <p:cNvSpPr>
            <a:spLocks noGrp="1"/>
          </p:cNvSpPr>
          <p:nvPr>
            <p:ph type="sldNum" sz="quarter" idx="10"/>
          </p:nvPr>
        </p:nvSpPr>
        <p:spPr/>
        <p:txBody>
          <a:bodyPr/>
          <a:lstStyle/>
          <a:p>
            <a:fld id="{2AD88AB2-BB49-49EB-AD76-750B25E71682}" type="slidenum">
              <a:rPr lang="de-DE" smtClean="0"/>
              <a:pPr/>
              <a:t>‹Nr.›</a:t>
            </a:fld>
            <a:endParaRPr lang="de-DE" dirty="0"/>
          </a:p>
        </p:txBody>
      </p:sp>
    </p:spTree>
    <p:extLst>
      <p:ext uri="{BB962C8B-B14F-4D97-AF65-F5344CB8AC3E}">
        <p14:creationId xmlns:p14="http://schemas.microsoft.com/office/powerpoint/2010/main" val="41253152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B02D0ED0-BEE1-438F-8718-9510E4905757}"/>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7">
            <a:extLst>
              <a:ext uri="{FF2B5EF4-FFF2-40B4-BE49-F238E27FC236}">
                <a16:creationId xmlns:a16="http://schemas.microsoft.com/office/drawing/2014/main" id="{C2E6564A-B0D4-4400-BE3C-49B7898BFE8E}"/>
              </a:ext>
            </a:extLst>
          </p:cNvPr>
          <p:cNvSpPr/>
          <p:nvPr userDrawn="1"/>
        </p:nvSpPr>
        <p:spPr>
          <a:xfrm>
            <a:off x="11344102" y="6273338"/>
            <a:ext cx="713401" cy="487034"/>
          </a:xfrm>
          <a:prstGeom prst="rect">
            <a:avLst/>
          </a:prstGeom>
          <a:solidFill>
            <a:srgbClr val="BACF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008AAE"/>
              </a:solidFill>
              <a:latin typeface="+mj-lt"/>
            </a:endParaRPr>
          </a:p>
        </p:txBody>
      </p:sp>
      <p:sp>
        <p:nvSpPr>
          <p:cNvPr id="10" name="Rechteck 9">
            <a:extLst>
              <a:ext uri="{FF2B5EF4-FFF2-40B4-BE49-F238E27FC236}">
                <a16:creationId xmlns:a16="http://schemas.microsoft.com/office/drawing/2014/main" id="{9C3988C1-9132-4E55-8E62-7710B921F332}"/>
              </a:ext>
            </a:extLst>
          </p:cNvPr>
          <p:cNvSpPr/>
          <p:nvPr userDrawn="1"/>
        </p:nvSpPr>
        <p:spPr>
          <a:xfrm>
            <a:off x="1530132" y="6273338"/>
            <a:ext cx="9725301" cy="487034"/>
          </a:xfrm>
          <a:prstGeom prst="rect">
            <a:avLst/>
          </a:prstGeom>
          <a:solidFill>
            <a:srgbClr val="004359"/>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latin typeface="Titillium Web" panose="00000500000000000000" pitchFamily="2" charset="0"/>
              </a:rPr>
              <a:t>Die wichtigsten Änderungen im Export 2026 – 12.12.2025</a:t>
            </a:r>
          </a:p>
        </p:txBody>
      </p:sp>
      <p:pic>
        <p:nvPicPr>
          <p:cNvPr id="12" name="Grafik 11" descr="Ein Bild, das Schild, sitzend, dunkel, Frau enthält.&#10;&#10;Automatisch generierte Beschreibung">
            <a:extLst>
              <a:ext uri="{FF2B5EF4-FFF2-40B4-BE49-F238E27FC236}">
                <a16:creationId xmlns:a16="http://schemas.microsoft.com/office/drawing/2014/main" id="{71113149-A549-4F58-97D4-A10267612E57}"/>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r="18763"/>
          <a:stretch/>
        </p:blipFill>
        <p:spPr>
          <a:xfrm>
            <a:off x="73774" y="6274501"/>
            <a:ext cx="1382584" cy="485871"/>
          </a:xfrm>
          <a:prstGeom prst="rect">
            <a:avLst/>
          </a:prstGeom>
        </p:spPr>
      </p:pic>
      <p:sp>
        <p:nvSpPr>
          <p:cNvPr id="2" name="Titelplatzhalter 1">
            <a:extLst>
              <a:ext uri="{FF2B5EF4-FFF2-40B4-BE49-F238E27FC236}">
                <a16:creationId xmlns:a16="http://schemas.microsoft.com/office/drawing/2014/main" id="{652BC78C-BD17-44EE-947F-041E5B3BD2FC}"/>
              </a:ext>
            </a:extLst>
          </p:cNvPr>
          <p:cNvSpPr>
            <a:spLocks noGrp="1"/>
          </p:cNvSpPr>
          <p:nvPr>
            <p:ph type="title"/>
          </p:nvPr>
        </p:nvSpPr>
        <p:spPr>
          <a:xfrm>
            <a:off x="838200" y="833966"/>
            <a:ext cx="10515600" cy="856721"/>
          </a:xfrm>
          <a:prstGeom prst="rect">
            <a:avLst/>
          </a:prstGeom>
        </p:spPr>
        <p:txBody>
          <a:bodyPr vert="horz" lIns="91440" tIns="45720" rIns="91440" bIns="45720" rtlCol="0" anchor="ctr">
            <a:normAutofit/>
          </a:bodyPr>
          <a:lstStyle/>
          <a:p>
            <a:r>
              <a:rPr lang="de-DE" dirty="0"/>
              <a:t>Mastertitelformat bearbeiten</a:t>
            </a:r>
          </a:p>
        </p:txBody>
      </p:sp>
      <p:sp>
        <p:nvSpPr>
          <p:cNvPr id="3" name="Textplatzhalter 2">
            <a:extLst>
              <a:ext uri="{FF2B5EF4-FFF2-40B4-BE49-F238E27FC236}">
                <a16:creationId xmlns:a16="http://schemas.microsoft.com/office/drawing/2014/main" id="{6D56141C-9102-431F-9BD1-87204B2627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5" name="Gleichschenkliges Dreieck 14">
            <a:extLst>
              <a:ext uri="{FF2B5EF4-FFF2-40B4-BE49-F238E27FC236}">
                <a16:creationId xmlns:a16="http://schemas.microsoft.com/office/drawing/2014/main" id="{EA0DDBA3-772B-4594-A05B-C0C3D4BAFFF9}"/>
              </a:ext>
            </a:extLst>
          </p:cNvPr>
          <p:cNvSpPr/>
          <p:nvPr userDrawn="1"/>
        </p:nvSpPr>
        <p:spPr>
          <a:xfrm rot="5400000">
            <a:off x="1339236" y="6464236"/>
            <a:ext cx="487032" cy="105240"/>
          </a:xfrm>
          <a:prstGeom prst="triangle">
            <a:avLst/>
          </a:prstGeom>
          <a:solidFill>
            <a:srgbClr val="00AD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Gleichschenkliges Dreieck 15">
            <a:extLst>
              <a:ext uri="{FF2B5EF4-FFF2-40B4-BE49-F238E27FC236}">
                <a16:creationId xmlns:a16="http://schemas.microsoft.com/office/drawing/2014/main" id="{25A747B9-4D06-49DF-9405-FF64982B3CC9}"/>
              </a:ext>
            </a:extLst>
          </p:cNvPr>
          <p:cNvSpPr/>
          <p:nvPr userDrawn="1"/>
        </p:nvSpPr>
        <p:spPr>
          <a:xfrm rot="16200000">
            <a:off x="10964892" y="6464442"/>
            <a:ext cx="487032" cy="105240"/>
          </a:xfrm>
          <a:prstGeom prst="triangle">
            <a:avLst/>
          </a:prstGeom>
          <a:solidFill>
            <a:srgbClr val="00AD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Foliennummernplatzhalter 16">
            <a:extLst>
              <a:ext uri="{FF2B5EF4-FFF2-40B4-BE49-F238E27FC236}">
                <a16:creationId xmlns:a16="http://schemas.microsoft.com/office/drawing/2014/main" id="{0082A690-24C8-4712-9D11-B666368D81F8}"/>
              </a:ext>
            </a:extLst>
          </p:cNvPr>
          <p:cNvSpPr>
            <a:spLocks noGrp="1"/>
          </p:cNvSpPr>
          <p:nvPr>
            <p:ph type="sldNum" sz="quarter" idx="4"/>
          </p:nvPr>
        </p:nvSpPr>
        <p:spPr>
          <a:xfrm>
            <a:off x="11430124" y="6334292"/>
            <a:ext cx="552749" cy="365125"/>
          </a:xfrm>
          <a:prstGeom prst="rect">
            <a:avLst/>
          </a:prstGeom>
        </p:spPr>
        <p:txBody>
          <a:bodyPr vert="horz" lIns="91440" tIns="45720" rIns="91440" bIns="45720" rtlCol="0" anchor="ctr"/>
          <a:lstStyle>
            <a:lvl1pPr algn="ctr">
              <a:defRPr sz="1200">
                <a:solidFill>
                  <a:schemeClr val="bg1"/>
                </a:solidFill>
              </a:defRPr>
            </a:lvl1pPr>
          </a:lstStyle>
          <a:p>
            <a:fld id="{2AD88AB2-BB49-49EB-AD76-750B25E71682}" type="slidenum">
              <a:rPr lang="de-DE" smtClean="0"/>
              <a:pPr/>
              <a:t>‹Nr.›</a:t>
            </a:fld>
            <a:endParaRPr lang="de-DE" dirty="0"/>
          </a:p>
        </p:txBody>
      </p:sp>
      <p:sp>
        <p:nvSpPr>
          <p:cNvPr id="18" name="Rechteck 17">
            <a:extLst>
              <a:ext uri="{FF2B5EF4-FFF2-40B4-BE49-F238E27FC236}">
                <a16:creationId xmlns:a16="http://schemas.microsoft.com/office/drawing/2014/main" id="{CC2FA7E3-FB21-4FF3-B42A-187CB972C4EC}"/>
              </a:ext>
            </a:extLst>
          </p:cNvPr>
          <p:cNvSpPr/>
          <p:nvPr userDrawn="1"/>
        </p:nvSpPr>
        <p:spPr>
          <a:xfrm>
            <a:off x="131421" y="109787"/>
            <a:ext cx="11926082" cy="627805"/>
          </a:xfrm>
          <a:prstGeom prst="rect">
            <a:avLst/>
          </a:prstGeom>
          <a:solidFill>
            <a:srgbClr val="004359"/>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de-DE" sz="3200" b="1" dirty="0">
              <a:solidFill>
                <a:schemeClr val="bg1"/>
              </a:solidFill>
              <a:latin typeface="Titillium Web" panose="00000500000000000000" pitchFamily="2" charset="0"/>
            </a:endParaRPr>
          </a:p>
        </p:txBody>
      </p:sp>
      <p:sp>
        <p:nvSpPr>
          <p:cNvPr id="19" name="Rechteck 18">
            <a:extLst>
              <a:ext uri="{FF2B5EF4-FFF2-40B4-BE49-F238E27FC236}">
                <a16:creationId xmlns:a16="http://schemas.microsoft.com/office/drawing/2014/main" id="{CCF3998C-9AE2-437D-80D1-EEDB73BD9D1A}"/>
              </a:ext>
            </a:extLst>
          </p:cNvPr>
          <p:cNvSpPr/>
          <p:nvPr userDrawn="1"/>
        </p:nvSpPr>
        <p:spPr>
          <a:xfrm>
            <a:off x="131421" y="109786"/>
            <a:ext cx="426561" cy="627805"/>
          </a:xfrm>
          <a:prstGeom prst="rect">
            <a:avLst/>
          </a:prstGeom>
          <a:solidFill>
            <a:srgbClr val="00AD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008AAE"/>
              </a:solidFill>
              <a:latin typeface="+mj-lt"/>
            </a:endParaRPr>
          </a:p>
        </p:txBody>
      </p:sp>
      <p:sp>
        <p:nvSpPr>
          <p:cNvPr id="20" name="Gleichschenkliges Dreieck 19">
            <a:extLst>
              <a:ext uri="{FF2B5EF4-FFF2-40B4-BE49-F238E27FC236}">
                <a16:creationId xmlns:a16="http://schemas.microsoft.com/office/drawing/2014/main" id="{ADC6E3E9-3C58-4FB5-953E-E5C4E4E2AFFD}"/>
              </a:ext>
            </a:extLst>
          </p:cNvPr>
          <p:cNvSpPr/>
          <p:nvPr userDrawn="1"/>
        </p:nvSpPr>
        <p:spPr>
          <a:xfrm rot="5400000">
            <a:off x="294540" y="373227"/>
            <a:ext cx="627805" cy="100924"/>
          </a:xfrm>
          <a:prstGeom prst="triangle">
            <a:avLst/>
          </a:prstGeom>
          <a:solidFill>
            <a:srgbClr val="00AD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9684406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Titillium Web" panose="000005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tillium Web"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tillium Web"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tillium Web"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tillium Web"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tillium Web"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9.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3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hyperlink" Target="mailto:holger@schmidbaur"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hyperlink" Target="http://www.azvz.de/"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F15F88-9EAD-4D68-AAF3-DFE0FCD3EC8E}"/>
              </a:ext>
            </a:extLst>
          </p:cNvPr>
          <p:cNvSpPr>
            <a:spLocks noGrp="1"/>
          </p:cNvSpPr>
          <p:nvPr>
            <p:ph type="ctrTitle"/>
          </p:nvPr>
        </p:nvSpPr>
        <p:spPr>
          <a:xfrm>
            <a:off x="0" y="1403706"/>
            <a:ext cx="6803472" cy="900987"/>
          </a:xfrm>
        </p:spPr>
        <p:txBody>
          <a:bodyPr>
            <a:normAutofit fontScale="90000"/>
          </a:bodyPr>
          <a:lstStyle/>
          <a:p>
            <a:r>
              <a:rPr lang="de-DE" dirty="0"/>
              <a:t>Herzlich Willkommen</a:t>
            </a:r>
          </a:p>
        </p:txBody>
      </p:sp>
      <p:sp>
        <p:nvSpPr>
          <p:cNvPr id="3" name="Untertitel 2">
            <a:extLst>
              <a:ext uri="{FF2B5EF4-FFF2-40B4-BE49-F238E27FC236}">
                <a16:creationId xmlns:a16="http://schemas.microsoft.com/office/drawing/2014/main" id="{D9CA4464-E170-42EF-9D45-4F22AF334E18}"/>
              </a:ext>
            </a:extLst>
          </p:cNvPr>
          <p:cNvSpPr>
            <a:spLocks noGrp="1"/>
          </p:cNvSpPr>
          <p:nvPr>
            <p:ph type="subTitle" idx="1"/>
          </p:nvPr>
        </p:nvSpPr>
        <p:spPr>
          <a:xfrm>
            <a:off x="243281" y="2419190"/>
            <a:ext cx="6560191" cy="1655762"/>
          </a:xfrm>
        </p:spPr>
        <p:txBody>
          <a:bodyPr/>
          <a:lstStyle/>
          <a:p>
            <a:r>
              <a:rPr lang="de-DE" dirty="0"/>
              <a:t>Bei dem Live Online-Training: </a:t>
            </a:r>
          </a:p>
          <a:p>
            <a:r>
              <a:rPr lang="de-DE" sz="2000" b="1" dirty="0"/>
              <a:t>Die wichtigsten Änderungen im Export 2026</a:t>
            </a:r>
          </a:p>
          <a:p>
            <a:r>
              <a:rPr lang="de-DE" sz="2000" dirty="0"/>
              <a:t>mit</a:t>
            </a:r>
            <a:r>
              <a:rPr lang="de-DE" sz="2000" b="1" dirty="0"/>
              <a:t> Holger Schmidbaur</a:t>
            </a:r>
            <a:endParaRPr lang="de-DE" b="1" dirty="0"/>
          </a:p>
        </p:txBody>
      </p:sp>
      <p:sp>
        <p:nvSpPr>
          <p:cNvPr id="4" name="Textfeld 3">
            <a:extLst>
              <a:ext uri="{FF2B5EF4-FFF2-40B4-BE49-F238E27FC236}">
                <a16:creationId xmlns:a16="http://schemas.microsoft.com/office/drawing/2014/main" id="{997014F0-B52E-4941-A3EB-B7BF452C3159}"/>
              </a:ext>
            </a:extLst>
          </p:cNvPr>
          <p:cNvSpPr txBox="1"/>
          <p:nvPr/>
        </p:nvSpPr>
        <p:spPr>
          <a:xfrm>
            <a:off x="0" y="4703583"/>
            <a:ext cx="7206143" cy="539536"/>
          </a:xfrm>
          <a:prstGeom prst="rect">
            <a:avLst/>
          </a:prstGeom>
          <a:solidFill>
            <a:srgbClr val="BACF31"/>
          </a:solidFill>
          <a:ln>
            <a:noFill/>
          </a:ln>
        </p:spPr>
        <p:txBody>
          <a:bodyPr vert="horz" lIns="91440" tIns="45720" rIns="91440" bIns="45720" rtlCol="0">
            <a:noAutofit/>
          </a:bodyPr>
          <a:lstStyle>
            <a:lvl1pPr indent="0" algn="ctr">
              <a:lnSpc>
                <a:spcPct val="90000"/>
              </a:lnSpc>
              <a:spcBef>
                <a:spcPts val="1000"/>
              </a:spcBef>
              <a:buFont typeface="Arial" panose="020B0604020202020204" pitchFamily="34" charset="0"/>
              <a:buNone/>
              <a:defRPr lang="de-DE" sz="2400" dirty="0">
                <a:solidFill>
                  <a:srgbClr val="004359"/>
                </a:solidFill>
                <a:latin typeface="Titillium Web" panose="00000500000000000000" pitchFamily="2" charset="0"/>
                <a:cs typeface="Calibri"/>
              </a:defRPr>
            </a:lvl1pPr>
            <a:lvl2pPr indent="0" algn="ctr">
              <a:lnSpc>
                <a:spcPct val="90000"/>
              </a:lnSpc>
              <a:spcBef>
                <a:spcPts val="500"/>
              </a:spcBef>
              <a:buFont typeface="Arial" panose="020B0604020202020204" pitchFamily="34" charset="0"/>
              <a:buNone/>
              <a:defRPr sz="2000">
                <a:latin typeface="Titillium Web" panose="00000500000000000000" pitchFamily="2" charset="0"/>
              </a:defRPr>
            </a:lvl2pPr>
            <a:lvl3pPr indent="0" algn="ctr">
              <a:lnSpc>
                <a:spcPct val="90000"/>
              </a:lnSpc>
              <a:spcBef>
                <a:spcPts val="500"/>
              </a:spcBef>
              <a:buFont typeface="Arial" panose="020B0604020202020204" pitchFamily="34" charset="0"/>
              <a:buNone/>
              <a:defRPr>
                <a:latin typeface="Titillium Web" panose="00000500000000000000" pitchFamily="2" charset="0"/>
              </a:defRPr>
            </a:lvl3pPr>
            <a:lvl4pPr indent="0" algn="ctr">
              <a:lnSpc>
                <a:spcPct val="90000"/>
              </a:lnSpc>
              <a:spcBef>
                <a:spcPts val="500"/>
              </a:spcBef>
              <a:buFont typeface="Arial" panose="020B0604020202020204" pitchFamily="34" charset="0"/>
              <a:buNone/>
              <a:defRPr sz="1600">
                <a:latin typeface="Titillium Web" panose="00000500000000000000" pitchFamily="2" charset="0"/>
              </a:defRPr>
            </a:lvl4pPr>
            <a:lvl5pPr indent="0" algn="ctr">
              <a:lnSpc>
                <a:spcPct val="90000"/>
              </a:lnSpc>
              <a:spcBef>
                <a:spcPts val="500"/>
              </a:spcBef>
              <a:buFont typeface="Arial" panose="020B0604020202020204" pitchFamily="34" charset="0"/>
              <a:buNone/>
              <a:defRPr sz="1600">
                <a:latin typeface="Titillium Web" panose="00000500000000000000" pitchFamily="2" charset="0"/>
              </a:defRPr>
            </a:lvl5pPr>
            <a:lvl6pPr indent="0" algn="ctr">
              <a:lnSpc>
                <a:spcPct val="90000"/>
              </a:lnSpc>
              <a:spcBef>
                <a:spcPts val="500"/>
              </a:spcBef>
              <a:buFont typeface="Arial" panose="020B0604020202020204" pitchFamily="34" charset="0"/>
              <a:buNone/>
              <a:defRPr sz="1600"/>
            </a:lvl6pPr>
            <a:lvl7pPr indent="0" algn="ctr">
              <a:lnSpc>
                <a:spcPct val="90000"/>
              </a:lnSpc>
              <a:spcBef>
                <a:spcPts val="500"/>
              </a:spcBef>
              <a:buFont typeface="Arial" panose="020B0604020202020204" pitchFamily="34" charset="0"/>
              <a:buNone/>
              <a:defRPr sz="1600"/>
            </a:lvl7pPr>
            <a:lvl8pPr indent="0" algn="ctr">
              <a:lnSpc>
                <a:spcPct val="90000"/>
              </a:lnSpc>
              <a:spcBef>
                <a:spcPts val="500"/>
              </a:spcBef>
              <a:buFont typeface="Arial" panose="020B0604020202020204" pitchFamily="34" charset="0"/>
              <a:buNone/>
              <a:defRPr sz="1600"/>
            </a:lvl8pPr>
            <a:lvl9pPr indent="0" algn="ctr">
              <a:lnSpc>
                <a:spcPct val="90000"/>
              </a:lnSpc>
              <a:spcBef>
                <a:spcPts val="500"/>
              </a:spcBef>
              <a:buFont typeface="Arial" panose="020B0604020202020204" pitchFamily="34" charset="0"/>
              <a:buNone/>
              <a:defRPr sz="1600"/>
            </a:lvl9pPr>
          </a:lstStyle>
          <a:p>
            <a:r>
              <a:rPr lang="de-DE" sz="3200" b="1" dirty="0"/>
              <a:t>Gleich geht‘s los!</a:t>
            </a:r>
          </a:p>
        </p:txBody>
      </p:sp>
      <p:sp>
        <p:nvSpPr>
          <p:cNvPr id="6" name="Gleichschenkliges Dreieck 5">
            <a:extLst>
              <a:ext uri="{FF2B5EF4-FFF2-40B4-BE49-F238E27FC236}">
                <a16:creationId xmlns:a16="http://schemas.microsoft.com/office/drawing/2014/main" id="{29505A56-2611-4FBD-B1B9-144B0F3566E4}"/>
              </a:ext>
            </a:extLst>
          </p:cNvPr>
          <p:cNvSpPr/>
          <p:nvPr/>
        </p:nvSpPr>
        <p:spPr>
          <a:xfrm rot="16200000">
            <a:off x="6865068" y="4902043"/>
            <a:ext cx="539535" cy="142613"/>
          </a:xfrm>
          <a:prstGeom prst="triangle">
            <a:avLst/>
          </a:prstGeom>
          <a:solidFill>
            <a:srgbClr val="00AD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a:extLst>
              <a:ext uri="{FF2B5EF4-FFF2-40B4-BE49-F238E27FC236}">
                <a16:creationId xmlns:a16="http://schemas.microsoft.com/office/drawing/2014/main" id="{EEB789AA-1BC7-4F1E-88EA-1A2CAD0D6179}"/>
              </a:ext>
            </a:extLst>
          </p:cNvPr>
          <p:cNvPicPr>
            <a:picLocks noChangeAspect="1"/>
          </p:cNvPicPr>
          <p:nvPr/>
        </p:nvPicPr>
        <p:blipFill rotWithShape="1">
          <a:blip r:embed="rId2">
            <a:alphaModFix amt="35000"/>
            <a:extLst>
              <a:ext uri="{BEBA8EAE-BF5A-486C-A8C5-ECC9F3942E4B}">
                <a14:imgProps xmlns:a14="http://schemas.microsoft.com/office/drawing/2010/main">
                  <a14:imgLayer r:embed="rId3">
                    <a14:imgEffect>
                      <a14:backgroundRemoval t="9605" b="90113" l="1290" r="90000">
                        <a14:foregroundMark x1="7742" y1="31073" x2="7742" y2="31073"/>
                        <a14:foregroundMark x1="2742" y1="24576" x2="2742" y2="24576"/>
                        <a14:foregroundMark x1="12581" y1="52542" x2="12581" y2="52542"/>
                        <a14:foregroundMark x1="11532" y1="54802" x2="11532" y2="54802"/>
                        <a14:foregroundMark x1="12419" y1="58757" x2="11694" y2="45480"/>
                        <a14:foregroundMark x1="1532" y1="72034" x2="1532" y2="72034"/>
                        <a14:foregroundMark x1="1290" y1="90113" x2="1290" y2="90113"/>
                        <a14:foregroundMark x1="27500" y1="10169" x2="27500" y2="10169"/>
                      </a14:backgroundRemoval>
                    </a14:imgEffect>
                  </a14:imgLayer>
                </a14:imgProps>
              </a:ext>
              <a:ext uri="{28A0092B-C50C-407E-A947-70E740481C1C}">
                <a14:useLocalDpi xmlns:a14="http://schemas.microsoft.com/office/drawing/2010/main" val="0"/>
              </a:ext>
            </a:extLst>
          </a:blip>
          <a:srcRect r="71441"/>
          <a:stretch/>
        </p:blipFill>
        <p:spPr>
          <a:xfrm>
            <a:off x="7976183" y="1311311"/>
            <a:ext cx="3872918" cy="3871519"/>
          </a:xfrm>
          <a:prstGeom prst="rect">
            <a:avLst/>
          </a:prstGeom>
        </p:spPr>
      </p:pic>
      <p:sp>
        <p:nvSpPr>
          <p:cNvPr id="10" name="Rechteck 9">
            <a:extLst>
              <a:ext uri="{FF2B5EF4-FFF2-40B4-BE49-F238E27FC236}">
                <a16:creationId xmlns:a16="http://schemas.microsoft.com/office/drawing/2014/main" id="{7D9C57D5-2AD7-4C22-9FE7-1A904FEDE6D7}"/>
              </a:ext>
            </a:extLst>
          </p:cNvPr>
          <p:cNvSpPr/>
          <p:nvPr/>
        </p:nvSpPr>
        <p:spPr>
          <a:xfrm>
            <a:off x="11591925" y="6394579"/>
            <a:ext cx="257176" cy="304838"/>
          </a:xfrm>
          <a:prstGeom prst="rect">
            <a:avLst/>
          </a:prstGeom>
          <a:solidFill>
            <a:srgbClr val="BACF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2343293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2E5258-A049-8137-25D7-4FCD125335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B1879E-2661-C91E-76CC-5D5CA900BA8C}"/>
              </a:ext>
            </a:extLst>
          </p:cNvPr>
          <p:cNvSpPr>
            <a:spLocks noGrp="1"/>
          </p:cNvSpPr>
          <p:nvPr>
            <p:ph type="title"/>
          </p:nvPr>
        </p:nvSpPr>
        <p:spPr/>
        <p:txBody>
          <a:bodyPr>
            <a:normAutofit/>
          </a:bodyPr>
          <a:lstStyle/>
          <a:p>
            <a:r>
              <a:rPr lang="de-DE" dirty="0"/>
              <a:t>Fazit: Exportkontrolle</a:t>
            </a:r>
          </a:p>
        </p:txBody>
      </p:sp>
      <p:sp>
        <p:nvSpPr>
          <p:cNvPr id="4" name="Google Shape;189;p23">
            <a:extLst>
              <a:ext uri="{FF2B5EF4-FFF2-40B4-BE49-F238E27FC236}">
                <a16:creationId xmlns:a16="http://schemas.microsoft.com/office/drawing/2014/main" id="{ECDB09DB-3422-2DAE-FF1B-EFF74E27D7C8}"/>
              </a:ext>
            </a:extLst>
          </p:cNvPr>
          <p:cNvSpPr txBox="1"/>
          <p:nvPr/>
        </p:nvSpPr>
        <p:spPr>
          <a:xfrm>
            <a:off x="926388" y="1423988"/>
            <a:ext cx="10185400" cy="3877985"/>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600" b="0" i="0" u="none" strike="noStrike" cap="none" dirty="0">
                <a:solidFill>
                  <a:srgbClr val="1E293B"/>
                </a:solidFill>
                <a:latin typeface="Poppins"/>
                <a:ea typeface="Poppins"/>
                <a:cs typeface="Poppins"/>
                <a:sym typeface="Poppins"/>
              </a:rPr>
              <a:t>“</a:t>
            </a:r>
            <a:r>
              <a:rPr lang="en-US" sz="3600" b="0" i="0" u="none" strike="noStrike" cap="none" dirty="0" err="1">
                <a:solidFill>
                  <a:srgbClr val="1E293B"/>
                </a:solidFill>
                <a:latin typeface="Poppins"/>
                <a:ea typeface="Poppins"/>
                <a:cs typeface="Poppins"/>
                <a:sym typeface="Poppins"/>
              </a:rPr>
              <a:t>Unwissenheit</a:t>
            </a:r>
            <a:r>
              <a:rPr lang="en-US" sz="3600" b="0" i="0" u="none" strike="noStrike" cap="none" dirty="0">
                <a:solidFill>
                  <a:srgbClr val="1E293B"/>
                </a:solidFill>
                <a:latin typeface="Poppins"/>
                <a:ea typeface="Poppins"/>
                <a:cs typeface="Poppins"/>
                <a:sym typeface="Poppins"/>
              </a:rPr>
              <a:t> </a:t>
            </a:r>
            <a:r>
              <a:rPr lang="en-US" sz="3600" b="0" i="0" u="none" strike="noStrike" cap="none" dirty="0" err="1">
                <a:solidFill>
                  <a:srgbClr val="1E293B"/>
                </a:solidFill>
                <a:latin typeface="Poppins"/>
                <a:ea typeface="Poppins"/>
                <a:cs typeface="Poppins"/>
                <a:sym typeface="Poppins"/>
              </a:rPr>
              <a:t>schützt</a:t>
            </a:r>
            <a:r>
              <a:rPr lang="en-US" sz="3600" b="0" i="0" u="none" strike="noStrike" cap="none" dirty="0">
                <a:solidFill>
                  <a:srgbClr val="1E293B"/>
                </a:solidFill>
                <a:latin typeface="Poppins"/>
                <a:ea typeface="Poppins"/>
                <a:cs typeface="Poppins"/>
                <a:sym typeface="Poppins"/>
              </a:rPr>
              <a:t> nicht </a:t>
            </a:r>
            <a:r>
              <a:rPr lang="en-US" sz="3600" b="0" i="0" u="none" strike="noStrike" cap="none" dirty="0" err="1">
                <a:solidFill>
                  <a:srgbClr val="1E293B"/>
                </a:solidFill>
                <a:latin typeface="Poppins"/>
                <a:ea typeface="Poppins"/>
                <a:cs typeface="Poppins"/>
                <a:sym typeface="Poppins"/>
              </a:rPr>
              <a:t>vor</a:t>
            </a:r>
            <a:r>
              <a:rPr lang="en-US" sz="3600" b="0" i="0" u="none" strike="noStrike" cap="none" dirty="0">
                <a:solidFill>
                  <a:srgbClr val="1E293B"/>
                </a:solidFill>
                <a:latin typeface="Poppins"/>
                <a:ea typeface="Poppins"/>
                <a:cs typeface="Poppins"/>
                <a:sym typeface="Poppins"/>
              </a:rPr>
              <a:t> Strafe – die </a:t>
            </a:r>
            <a:r>
              <a:rPr lang="en-US" sz="3600" b="0" i="0" u="none" strike="noStrike" cap="none" dirty="0" err="1">
                <a:solidFill>
                  <a:srgbClr val="1E293B"/>
                </a:solidFill>
                <a:latin typeface="Poppins"/>
                <a:ea typeface="Poppins"/>
                <a:cs typeface="Poppins"/>
                <a:sym typeface="Poppins"/>
              </a:rPr>
              <a:t>Verantwortung</a:t>
            </a:r>
            <a:r>
              <a:rPr lang="en-US" sz="3600" b="0" i="0" u="none" strike="noStrike" cap="none" dirty="0">
                <a:solidFill>
                  <a:srgbClr val="1E293B"/>
                </a:solidFill>
                <a:latin typeface="Poppins"/>
                <a:ea typeface="Poppins"/>
                <a:cs typeface="Poppins"/>
                <a:sym typeface="Poppins"/>
              </a:rPr>
              <a:t> (und das </a:t>
            </a:r>
            <a:r>
              <a:rPr lang="en-US" sz="3600" b="0" i="0" u="none" strike="noStrike" cap="none" dirty="0" err="1">
                <a:solidFill>
                  <a:srgbClr val="1E293B"/>
                </a:solidFill>
                <a:latin typeface="Poppins"/>
                <a:ea typeface="Poppins"/>
                <a:cs typeface="Poppins"/>
                <a:sym typeface="Poppins"/>
              </a:rPr>
              <a:t>Haftungsrisiko</a:t>
            </a:r>
            <a:r>
              <a:rPr lang="en-US" sz="3600" b="0" i="0" u="none" strike="noStrike" cap="none" dirty="0">
                <a:solidFill>
                  <a:srgbClr val="1E293B"/>
                </a:solidFill>
                <a:latin typeface="Poppins"/>
                <a:ea typeface="Poppins"/>
                <a:cs typeface="Poppins"/>
                <a:sym typeface="Poppins"/>
              </a:rPr>
              <a:t>) </a:t>
            </a:r>
            <a:r>
              <a:rPr lang="en-US" sz="3600" b="0" i="0" u="none" strike="noStrike" cap="none" dirty="0" err="1">
                <a:solidFill>
                  <a:srgbClr val="1E293B"/>
                </a:solidFill>
                <a:latin typeface="Poppins"/>
                <a:ea typeface="Poppins"/>
                <a:cs typeface="Poppins"/>
                <a:sym typeface="Poppins"/>
              </a:rPr>
              <a:t>liegt</a:t>
            </a:r>
            <a:r>
              <a:rPr lang="en-US" sz="3600" b="0" i="0" u="none" strike="noStrike" cap="none" dirty="0">
                <a:solidFill>
                  <a:srgbClr val="1E293B"/>
                </a:solidFill>
                <a:latin typeface="Poppins"/>
                <a:ea typeface="Poppins"/>
                <a:cs typeface="Poppins"/>
                <a:sym typeface="Poppins"/>
              </a:rPr>
              <a:t> immer </a:t>
            </a:r>
            <a:r>
              <a:rPr lang="en-US" sz="3600" b="0" i="0" u="none" strike="noStrike" cap="none" dirty="0" err="1">
                <a:solidFill>
                  <a:srgbClr val="1E293B"/>
                </a:solidFill>
                <a:latin typeface="Poppins"/>
                <a:ea typeface="Poppins"/>
                <a:cs typeface="Poppins"/>
                <a:sym typeface="Poppins"/>
              </a:rPr>
              <a:t>beim</a:t>
            </a:r>
            <a:r>
              <a:rPr lang="en-US" sz="3600" b="0" i="0" u="none" strike="noStrike" cap="none" dirty="0">
                <a:solidFill>
                  <a:srgbClr val="1E293B"/>
                </a:solidFill>
                <a:latin typeface="Poppins"/>
                <a:ea typeface="Poppins"/>
                <a:cs typeface="Poppins"/>
                <a:sym typeface="Poppins"/>
              </a:rPr>
              <a:t> </a:t>
            </a:r>
            <a:r>
              <a:rPr lang="en-US" sz="3600" b="0" i="0" u="none" strike="noStrike" cap="none" dirty="0" err="1">
                <a:solidFill>
                  <a:srgbClr val="1E293B"/>
                </a:solidFill>
                <a:latin typeface="Poppins"/>
                <a:ea typeface="Poppins"/>
                <a:cs typeface="Poppins"/>
                <a:sym typeface="Poppins"/>
              </a:rPr>
              <a:t>Ausführer</a:t>
            </a:r>
            <a:r>
              <a:rPr lang="en-US" sz="3600" b="0" i="0" u="none" strike="noStrike" cap="none" dirty="0">
                <a:solidFill>
                  <a:srgbClr val="1E293B"/>
                </a:solidFill>
                <a:latin typeface="Poppins"/>
                <a:ea typeface="Poppins"/>
                <a:cs typeface="Poppins"/>
                <a:sym typeface="Poppins"/>
              </a:rPr>
              <a:t>. Ein </a:t>
            </a:r>
            <a:r>
              <a:rPr lang="en-US" sz="3600" b="0" i="0" u="none" strike="noStrike" cap="none" dirty="0" err="1">
                <a:solidFill>
                  <a:srgbClr val="1E293B"/>
                </a:solidFill>
                <a:latin typeface="Poppins"/>
                <a:ea typeface="Poppins"/>
                <a:cs typeface="Poppins"/>
                <a:sym typeface="Poppins"/>
              </a:rPr>
              <a:t>funktionierendes</a:t>
            </a:r>
            <a:r>
              <a:rPr lang="en-US" sz="3600" b="0" i="0" u="none" strike="noStrike" cap="none" dirty="0">
                <a:solidFill>
                  <a:srgbClr val="1E293B"/>
                </a:solidFill>
                <a:latin typeface="Poppins"/>
                <a:ea typeface="Poppins"/>
                <a:cs typeface="Poppins"/>
                <a:sym typeface="Poppins"/>
              </a:rPr>
              <a:t> Compliance-</a:t>
            </a:r>
            <a:r>
              <a:rPr lang="en-US" sz="3600" b="0" i="0" u="none" strike="noStrike" cap="none" dirty="0" err="1">
                <a:solidFill>
                  <a:srgbClr val="1E293B"/>
                </a:solidFill>
                <a:latin typeface="Poppins"/>
                <a:ea typeface="Poppins"/>
                <a:cs typeface="Poppins"/>
                <a:sym typeface="Poppins"/>
              </a:rPr>
              <a:t>Programm</a:t>
            </a:r>
            <a:r>
              <a:rPr lang="en-US" sz="3600" b="0" i="0" u="none" strike="noStrike" cap="none" dirty="0">
                <a:solidFill>
                  <a:srgbClr val="1E293B"/>
                </a:solidFill>
                <a:latin typeface="Poppins"/>
                <a:ea typeface="Poppins"/>
                <a:cs typeface="Poppins"/>
                <a:sym typeface="Poppins"/>
              </a:rPr>
              <a:t> </a:t>
            </a:r>
            <a:r>
              <a:rPr lang="en-US" sz="3600" b="0" i="0" u="none" strike="noStrike" cap="none" dirty="0" err="1">
                <a:solidFill>
                  <a:srgbClr val="1E293B"/>
                </a:solidFill>
                <a:latin typeface="Poppins"/>
                <a:ea typeface="Poppins"/>
                <a:cs typeface="Poppins"/>
                <a:sym typeface="Poppins"/>
              </a:rPr>
              <a:t>ist</a:t>
            </a:r>
            <a:r>
              <a:rPr lang="en-US" sz="3600" b="0" i="0" u="none" strike="noStrike" cap="none" dirty="0">
                <a:solidFill>
                  <a:srgbClr val="1E293B"/>
                </a:solidFill>
                <a:latin typeface="Poppins"/>
                <a:ea typeface="Poppins"/>
                <a:cs typeface="Poppins"/>
                <a:sym typeface="Poppins"/>
              </a:rPr>
              <a:t> die </a:t>
            </a:r>
            <a:r>
              <a:rPr lang="en-US" sz="3600" b="0" i="0" u="none" strike="noStrike" cap="none" dirty="0" err="1">
                <a:solidFill>
                  <a:srgbClr val="1E293B"/>
                </a:solidFill>
                <a:latin typeface="Poppins"/>
                <a:ea typeface="Poppins"/>
                <a:cs typeface="Poppins"/>
                <a:sym typeface="Poppins"/>
              </a:rPr>
              <a:t>einzige</a:t>
            </a:r>
            <a:r>
              <a:rPr lang="en-US" sz="3600" b="0" i="0" u="none" strike="noStrike" cap="none" dirty="0">
                <a:solidFill>
                  <a:srgbClr val="1E293B"/>
                </a:solidFill>
                <a:latin typeface="Poppins"/>
                <a:ea typeface="Poppins"/>
                <a:cs typeface="Poppins"/>
                <a:sym typeface="Poppins"/>
              </a:rPr>
              <a:t> </a:t>
            </a:r>
            <a:r>
              <a:rPr lang="en-US" sz="3600" b="0" i="0" u="none" strike="noStrike" cap="none" dirty="0" err="1">
                <a:solidFill>
                  <a:srgbClr val="1E293B"/>
                </a:solidFill>
                <a:latin typeface="Poppins"/>
                <a:ea typeface="Poppins"/>
                <a:cs typeface="Poppins"/>
                <a:sym typeface="Poppins"/>
              </a:rPr>
              <a:t>Verteidigungslinie</a:t>
            </a:r>
            <a:r>
              <a:rPr lang="en-US" sz="3600" b="0" i="0" u="none" strike="noStrike" cap="none" dirty="0">
                <a:solidFill>
                  <a:srgbClr val="1E293B"/>
                </a:solidFill>
                <a:latin typeface="Poppins"/>
                <a:ea typeface="Poppins"/>
                <a:cs typeface="Poppins"/>
                <a:sym typeface="Poppins"/>
              </a:rPr>
              <a:t>.”</a:t>
            </a:r>
            <a:endParaRPr dirty="0"/>
          </a:p>
        </p:txBody>
      </p:sp>
    </p:spTree>
    <p:extLst>
      <p:ext uri="{BB962C8B-B14F-4D97-AF65-F5344CB8AC3E}">
        <p14:creationId xmlns:p14="http://schemas.microsoft.com/office/powerpoint/2010/main" val="18065123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95A04D-E672-B053-8A0E-069D24FDC32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C8C7E35-C45D-AD62-0367-E8E5603C00D4}"/>
              </a:ext>
            </a:extLst>
          </p:cNvPr>
          <p:cNvSpPr>
            <a:spLocks noGrp="1"/>
          </p:cNvSpPr>
          <p:nvPr>
            <p:ph type="ctrTitle"/>
          </p:nvPr>
        </p:nvSpPr>
        <p:spPr>
          <a:xfrm>
            <a:off x="450011" y="3642360"/>
            <a:ext cx="11291977" cy="2387600"/>
          </a:xfrm>
        </p:spPr>
        <p:txBody>
          <a:bodyPr>
            <a:normAutofit/>
          </a:bodyPr>
          <a:lstStyle/>
          <a:p>
            <a:r>
              <a:rPr lang="sv-SE" sz="4800" dirty="0"/>
              <a:t>2. CCE: Zentrale Ausfuhranmeldung</a:t>
            </a:r>
          </a:p>
        </p:txBody>
      </p:sp>
      <p:pic>
        <p:nvPicPr>
          <p:cNvPr id="4" name="Grafik 3">
            <a:extLst>
              <a:ext uri="{FF2B5EF4-FFF2-40B4-BE49-F238E27FC236}">
                <a16:creationId xmlns:a16="http://schemas.microsoft.com/office/drawing/2014/main" id="{FEB44014-9802-57C0-0837-0A921EEFD5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2406" y="855253"/>
            <a:ext cx="6515101" cy="4343400"/>
          </a:xfrm>
          <a:prstGeom prst="rect">
            <a:avLst/>
          </a:prstGeom>
        </p:spPr>
      </p:pic>
    </p:spTree>
    <p:extLst>
      <p:ext uri="{BB962C8B-B14F-4D97-AF65-F5344CB8AC3E}">
        <p14:creationId xmlns:p14="http://schemas.microsoft.com/office/powerpoint/2010/main" val="13645263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9319A7-4380-ED71-8413-841FDF30AA29}"/>
              </a:ext>
            </a:extLst>
          </p:cNvPr>
          <p:cNvSpPr>
            <a:spLocks noGrp="1"/>
          </p:cNvSpPr>
          <p:nvPr>
            <p:ph type="title"/>
          </p:nvPr>
        </p:nvSpPr>
        <p:spPr/>
        <p:txBody>
          <a:bodyPr>
            <a:normAutofit/>
          </a:bodyPr>
          <a:lstStyle/>
          <a:p>
            <a:r>
              <a:rPr lang="de-DE" dirty="0"/>
              <a:t>CCE: Das Konzept</a:t>
            </a:r>
          </a:p>
        </p:txBody>
      </p:sp>
      <p:sp>
        <p:nvSpPr>
          <p:cNvPr id="4" name="Google Shape;203;p25">
            <a:extLst>
              <a:ext uri="{FF2B5EF4-FFF2-40B4-BE49-F238E27FC236}">
                <a16:creationId xmlns:a16="http://schemas.microsoft.com/office/drawing/2014/main" id="{8CD25AD7-AD25-A964-30A8-771DB60E9AB6}"/>
              </a:ext>
            </a:extLst>
          </p:cNvPr>
          <p:cNvSpPr txBox="1"/>
          <p:nvPr/>
        </p:nvSpPr>
        <p:spPr>
          <a:xfrm>
            <a:off x="960967" y="1355605"/>
            <a:ext cx="10408206" cy="738664"/>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r>
              <a:rPr lang="en-US" sz="1500" b="0" i="0" u="none" strike="noStrike" cap="none" dirty="0">
                <a:solidFill>
                  <a:srgbClr val="1E293B"/>
                </a:solidFill>
                <a:latin typeface="Lato"/>
                <a:ea typeface="Lato"/>
                <a:cs typeface="Lato"/>
                <a:sym typeface="Lato"/>
              </a:rPr>
              <a:t>CCE (</a:t>
            </a:r>
            <a:r>
              <a:rPr lang="en-US" sz="1500" b="0" i="0" u="none" strike="noStrike" cap="none" dirty="0" err="1">
                <a:solidFill>
                  <a:srgbClr val="1E293B"/>
                </a:solidFill>
                <a:latin typeface="Lato"/>
                <a:ea typeface="Lato"/>
                <a:cs typeface="Lato"/>
                <a:sym typeface="Lato"/>
              </a:rPr>
              <a:t>Centralised</a:t>
            </a:r>
            <a:r>
              <a:rPr lang="en-US" sz="1500" b="0" i="0" u="none" strike="noStrike" cap="none" dirty="0">
                <a:solidFill>
                  <a:srgbClr val="1E293B"/>
                </a:solidFill>
                <a:latin typeface="Lato"/>
                <a:ea typeface="Lato"/>
                <a:cs typeface="Lato"/>
                <a:sym typeface="Lato"/>
              </a:rPr>
              <a:t> Clearance for Export) </a:t>
            </a:r>
            <a:r>
              <a:rPr lang="en-US" sz="1500" b="0" i="0" u="none" strike="noStrike" cap="none" dirty="0" err="1">
                <a:solidFill>
                  <a:srgbClr val="1E293B"/>
                </a:solidFill>
                <a:latin typeface="Lato"/>
                <a:ea typeface="Lato"/>
                <a:cs typeface="Lato"/>
                <a:sym typeface="Lato"/>
              </a:rPr>
              <a:t>ist</a:t>
            </a:r>
            <a:r>
              <a:rPr lang="en-US" sz="1500" b="0" i="0" u="none" strike="noStrike" cap="none" dirty="0">
                <a:solidFill>
                  <a:srgbClr val="1E293B"/>
                </a:solidFill>
                <a:latin typeface="Lato"/>
                <a:ea typeface="Lato"/>
                <a:cs typeface="Lato"/>
                <a:sym typeface="Lato"/>
              </a:rPr>
              <a:t> die </a:t>
            </a:r>
            <a:r>
              <a:rPr lang="en-US" sz="1500" b="0" i="0" u="none" strike="noStrike" cap="none" dirty="0" err="1">
                <a:solidFill>
                  <a:srgbClr val="1E293B"/>
                </a:solidFill>
                <a:latin typeface="Lato"/>
                <a:ea typeface="Lato"/>
                <a:cs typeface="Lato"/>
                <a:sym typeface="Lato"/>
              </a:rPr>
              <a:t>Spiegelung</a:t>
            </a:r>
            <a:r>
              <a:rPr lang="en-US" sz="1500" b="0" i="0" u="none" strike="noStrike" cap="none" dirty="0">
                <a:solidFill>
                  <a:srgbClr val="1E293B"/>
                </a:solidFill>
                <a:latin typeface="Lato"/>
                <a:ea typeface="Lato"/>
                <a:cs typeface="Lato"/>
                <a:sym typeface="Lato"/>
              </a:rPr>
              <a:t> von CCI für den Export. Es </a:t>
            </a:r>
            <a:r>
              <a:rPr lang="en-US" sz="1500" b="0" i="0" u="none" strike="noStrike" cap="none" dirty="0" err="1">
                <a:solidFill>
                  <a:srgbClr val="1E293B"/>
                </a:solidFill>
                <a:latin typeface="Lato"/>
                <a:ea typeface="Lato"/>
                <a:cs typeface="Lato"/>
                <a:sym typeface="Lato"/>
              </a:rPr>
              <a:t>ist</a:t>
            </a:r>
            <a:r>
              <a:rPr lang="en-US" sz="1500" b="0" i="0" u="none" strike="noStrike" cap="none" dirty="0">
                <a:solidFill>
                  <a:srgbClr val="1E293B"/>
                </a:solidFill>
                <a:latin typeface="Lato"/>
                <a:ea typeface="Lato"/>
                <a:cs typeface="Lato"/>
                <a:sym typeface="Lato"/>
              </a:rPr>
              <a:t> Teil der UZK-</a:t>
            </a:r>
            <a:r>
              <a:rPr lang="en-US" sz="1500" b="0" i="0" u="none" strike="noStrike" cap="none" dirty="0" err="1">
                <a:solidFill>
                  <a:srgbClr val="1E293B"/>
                </a:solidFill>
                <a:latin typeface="Lato"/>
                <a:ea typeface="Lato"/>
                <a:cs typeface="Lato"/>
                <a:sym typeface="Lato"/>
              </a:rPr>
              <a:t>Implementierung</a:t>
            </a:r>
            <a:r>
              <a:rPr lang="en-US" sz="1500" b="0" i="0" u="none" strike="noStrike" cap="none" dirty="0">
                <a:solidFill>
                  <a:srgbClr val="1E293B"/>
                </a:solidFill>
                <a:latin typeface="Lato"/>
                <a:ea typeface="Lato"/>
                <a:cs typeface="Lato"/>
                <a:sym typeface="Lato"/>
              </a:rPr>
              <a:t> und </a:t>
            </a:r>
            <a:r>
              <a:rPr lang="en-US" sz="1500" b="0" i="0" u="none" strike="noStrike" cap="none" dirty="0" err="1">
                <a:solidFill>
                  <a:srgbClr val="1E293B"/>
                </a:solidFill>
                <a:latin typeface="Lato"/>
                <a:ea typeface="Lato"/>
                <a:cs typeface="Lato"/>
                <a:sym typeface="Lato"/>
              </a:rPr>
              <a:t>setzt</a:t>
            </a:r>
            <a:r>
              <a:rPr lang="en-US" sz="1500" b="0" i="0" u="none" strike="noStrike" cap="none" dirty="0">
                <a:solidFill>
                  <a:srgbClr val="1E293B"/>
                </a:solidFill>
                <a:latin typeface="Lato"/>
                <a:ea typeface="Lato"/>
                <a:cs typeface="Lato"/>
                <a:sym typeface="Lato"/>
              </a:rPr>
              <a:t> den AEO-Status (C und/</a:t>
            </a:r>
            <a:r>
              <a:rPr lang="en-US" sz="1500" b="0" i="0" u="none" strike="noStrike" cap="none" dirty="0" err="1">
                <a:solidFill>
                  <a:srgbClr val="1E293B"/>
                </a:solidFill>
                <a:latin typeface="Lato"/>
                <a:ea typeface="Lato"/>
                <a:cs typeface="Lato"/>
                <a:sym typeface="Lato"/>
              </a:rPr>
              <a:t>oder</a:t>
            </a:r>
            <a:r>
              <a:rPr lang="en-US" sz="1500" b="0" i="0" u="none" strike="noStrike" cap="none" dirty="0">
                <a:solidFill>
                  <a:srgbClr val="1E293B"/>
                </a:solidFill>
                <a:latin typeface="Lato"/>
                <a:ea typeface="Lato"/>
                <a:cs typeface="Lato"/>
                <a:sym typeface="Lato"/>
              </a:rPr>
              <a:t> C + S) </a:t>
            </a:r>
            <a:r>
              <a:rPr lang="en-US" sz="1500" b="0" i="0" u="none" strike="noStrike" cap="none" dirty="0" err="1">
                <a:solidFill>
                  <a:srgbClr val="1E293B"/>
                </a:solidFill>
                <a:latin typeface="Lato"/>
                <a:ea typeface="Lato"/>
                <a:cs typeface="Lato"/>
                <a:sym typeface="Lato"/>
              </a:rPr>
              <a:t>zwingend</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voraus</a:t>
            </a:r>
            <a:r>
              <a:rPr lang="en-US" sz="1500" b="0" i="0" u="none" strike="noStrike" cap="none" dirty="0">
                <a:solidFill>
                  <a:srgbClr val="1E293B"/>
                </a:solidFill>
                <a:latin typeface="Lato"/>
                <a:ea typeface="Lato"/>
                <a:cs typeface="Lato"/>
                <a:sym typeface="Lato"/>
              </a:rPr>
              <a:t>.</a:t>
            </a:r>
            <a:endParaRPr dirty="0"/>
          </a:p>
        </p:txBody>
      </p:sp>
      <p:sp>
        <p:nvSpPr>
          <p:cNvPr id="5" name="Google Shape;204;p25">
            <a:extLst>
              <a:ext uri="{FF2B5EF4-FFF2-40B4-BE49-F238E27FC236}">
                <a16:creationId xmlns:a16="http://schemas.microsoft.com/office/drawing/2014/main" id="{8D6BE28C-F0F2-79E8-45CD-5309688C5150}"/>
              </a:ext>
            </a:extLst>
          </p:cNvPr>
          <p:cNvSpPr txBox="1"/>
          <p:nvPr/>
        </p:nvSpPr>
        <p:spPr>
          <a:xfrm>
            <a:off x="960967" y="4270255"/>
            <a:ext cx="10408206" cy="738664"/>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r>
              <a:rPr lang="en-US" sz="1500" b="1" i="0" u="none" strike="noStrike" cap="none" dirty="0" err="1">
                <a:solidFill>
                  <a:srgbClr val="1E293B"/>
                </a:solidFill>
                <a:latin typeface="Lato"/>
                <a:ea typeface="Lato"/>
                <a:cs typeface="Lato"/>
                <a:sym typeface="Lato"/>
              </a:rPr>
              <a:t>Hinweis</a:t>
            </a:r>
            <a:r>
              <a:rPr lang="en-US" sz="1500" b="1" i="0" u="none" strike="noStrike" cap="none" dirty="0">
                <a:solidFill>
                  <a:srgbClr val="1E293B"/>
                </a:solidFill>
                <a:latin typeface="Lato"/>
                <a:ea typeface="Lato"/>
                <a:cs typeface="Lato"/>
                <a:sym typeface="Lato"/>
              </a:rPr>
              <a:t>:</a:t>
            </a:r>
            <a:r>
              <a:rPr lang="en-US" sz="1500" b="0" i="0" u="none" strike="noStrike" cap="none" dirty="0">
                <a:solidFill>
                  <a:srgbClr val="1E293B"/>
                </a:solidFill>
                <a:latin typeface="Lato"/>
                <a:ea typeface="Lato"/>
                <a:cs typeface="Lato"/>
                <a:sym typeface="Lato"/>
              </a:rPr>
              <a:t> Dies </a:t>
            </a:r>
            <a:r>
              <a:rPr lang="en-US" sz="1500" b="0" i="0" u="none" strike="noStrike" cap="none" dirty="0" err="1">
                <a:solidFill>
                  <a:srgbClr val="1E293B"/>
                </a:solidFill>
                <a:latin typeface="Lato"/>
                <a:ea typeface="Lato"/>
                <a:cs typeface="Lato"/>
                <a:sym typeface="Lato"/>
              </a:rPr>
              <a:t>ist</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eine</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Bewilligung</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kein</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Standardrecht</a:t>
            </a:r>
            <a:r>
              <a:rPr lang="en-US" sz="1500" b="0" i="0" u="none" strike="noStrike" cap="none" dirty="0">
                <a:solidFill>
                  <a:srgbClr val="1E293B"/>
                </a:solidFill>
                <a:latin typeface="Lato"/>
                <a:ea typeface="Lato"/>
                <a:cs typeface="Lato"/>
                <a:sym typeface="Lato"/>
              </a:rPr>
              <a:t>. Es </a:t>
            </a:r>
            <a:r>
              <a:rPr lang="en-US" sz="1500" b="0" i="0" u="none" strike="noStrike" cap="none" dirty="0" err="1">
                <a:solidFill>
                  <a:srgbClr val="1E293B"/>
                </a:solidFill>
                <a:latin typeface="Lato"/>
                <a:ea typeface="Lato"/>
                <a:cs typeface="Lato"/>
                <a:sym typeface="Lato"/>
              </a:rPr>
              <a:t>bedarf</a:t>
            </a:r>
            <a:r>
              <a:rPr lang="en-US" sz="1500" b="0" i="0" u="none" strike="noStrike" cap="none" dirty="0">
                <a:solidFill>
                  <a:srgbClr val="1E293B"/>
                </a:solidFill>
                <a:latin typeface="Lato"/>
                <a:ea typeface="Lato"/>
                <a:cs typeface="Lato"/>
                <a:sym typeface="Lato"/>
              </a:rPr>
              <a:t> der </a:t>
            </a:r>
            <a:r>
              <a:rPr lang="en-US" sz="1500" b="0" i="0" u="none" strike="noStrike" cap="none" dirty="0" err="1">
                <a:solidFill>
                  <a:srgbClr val="1E293B"/>
                </a:solidFill>
                <a:latin typeface="Lato"/>
                <a:ea typeface="Lato"/>
                <a:cs typeface="Lato"/>
                <a:sym typeface="Lato"/>
              </a:rPr>
              <a:t>Genehmigung</a:t>
            </a:r>
            <a:r>
              <a:rPr lang="en-US" sz="1500" b="0" i="0" u="none" strike="noStrike" cap="none" dirty="0">
                <a:solidFill>
                  <a:srgbClr val="1E293B"/>
                </a:solidFill>
                <a:latin typeface="Lato"/>
                <a:ea typeface="Lato"/>
                <a:cs typeface="Lato"/>
                <a:sym typeface="Lato"/>
              </a:rPr>
              <a:t> der </a:t>
            </a:r>
            <a:r>
              <a:rPr lang="en-US" sz="1500" b="0" i="0" u="none" strike="noStrike" cap="none" dirty="0" err="1">
                <a:solidFill>
                  <a:srgbClr val="1E293B"/>
                </a:solidFill>
                <a:latin typeface="Lato"/>
                <a:ea typeface="Lato"/>
                <a:cs typeface="Lato"/>
                <a:sym typeface="Lato"/>
              </a:rPr>
              <a:t>zuständigen</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Zollbehörden</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aller</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beteiligten</a:t>
            </a:r>
            <a:r>
              <a:rPr lang="en-US" sz="1500" b="0" i="0" u="none" strike="noStrike" cap="none" dirty="0">
                <a:solidFill>
                  <a:srgbClr val="1E293B"/>
                </a:solidFill>
                <a:latin typeface="Lato"/>
                <a:ea typeface="Lato"/>
                <a:cs typeface="Lato"/>
                <a:sym typeface="Lato"/>
              </a:rPr>
              <a:t> Länder.</a:t>
            </a:r>
            <a:endParaRPr dirty="0"/>
          </a:p>
        </p:txBody>
      </p:sp>
      <p:sp>
        <p:nvSpPr>
          <p:cNvPr id="6" name="Google Shape;205;p25">
            <a:extLst>
              <a:ext uri="{FF2B5EF4-FFF2-40B4-BE49-F238E27FC236}">
                <a16:creationId xmlns:a16="http://schemas.microsoft.com/office/drawing/2014/main" id="{8E32AF34-A15A-70E3-0F73-D54E5B571A5B}"/>
              </a:ext>
            </a:extLst>
          </p:cNvPr>
          <p:cNvSpPr txBox="1"/>
          <p:nvPr/>
        </p:nvSpPr>
        <p:spPr>
          <a:xfrm>
            <a:off x="1230392" y="2460505"/>
            <a:ext cx="10220671" cy="369332"/>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r>
              <a:rPr lang="en-US" sz="1500" b="1" i="0" u="none" strike="noStrike" cap="none" dirty="0">
                <a:solidFill>
                  <a:srgbClr val="1E293B"/>
                </a:solidFill>
                <a:latin typeface="Lato"/>
                <a:ea typeface="Lato"/>
                <a:cs typeface="Lato"/>
                <a:sym typeface="Lato"/>
              </a:rPr>
              <a:t>Ziel:</a:t>
            </a:r>
            <a:r>
              <a:rPr lang="en-US" sz="1500" b="0" i="0" u="none" strike="noStrike" cap="none" dirty="0">
                <a:solidFill>
                  <a:srgbClr val="1E293B"/>
                </a:solidFill>
                <a:latin typeface="Lato"/>
                <a:ea typeface="Lato"/>
                <a:cs typeface="Lato"/>
                <a:sym typeface="Lato"/>
              </a:rPr>
              <a:t> Ein AEO (</a:t>
            </a:r>
            <a:r>
              <a:rPr lang="en-US" sz="1500" b="0" i="0" u="none" strike="noStrike" cap="none" dirty="0" err="1">
                <a:solidFill>
                  <a:srgbClr val="1E293B"/>
                </a:solidFill>
                <a:latin typeface="Lato"/>
                <a:ea typeface="Lato"/>
                <a:cs typeface="Lato"/>
                <a:sym typeface="Lato"/>
              </a:rPr>
              <a:t>z.B.</a:t>
            </a:r>
            <a:r>
              <a:rPr lang="en-US" sz="1500" b="0" i="0" u="none" strike="noStrike" cap="none" dirty="0">
                <a:solidFill>
                  <a:srgbClr val="1E293B"/>
                </a:solidFill>
                <a:latin typeface="Lato"/>
                <a:ea typeface="Lato"/>
                <a:cs typeface="Lato"/>
                <a:sym typeface="Lato"/>
              </a:rPr>
              <a:t> in DE) </a:t>
            </a:r>
            <a:r>
              <a:rPr lang="en-US" sz="1500" b="0" i="0" u="none" strike="noStrike" cap="none" dirty="0" err="1">
                <a:solidFill>
                  <a:srgbClr val="1E293B"/>
                </a:solidFill>
                <a:latin typeface="Lato"/>
                <a:ea typeface="Lato"/>
                <a:cs typeface="Lato"/>
                <a:sym typeface="Lato"/>
              </a:rPr>
              <a:t>kann</a:t>
            </a:r>
            <a:r>
              <a:rPr lang="en-US" sz="1500" b="0" i="0" u="none" strike="noStrike" cap="none" dirty="0">
                <a:solidFill>
                  <a:srgbClr val="1E293B"/>
                </a:solidFill>
                <a:latin typeface="Lato"/>
                <a:ea typeface="Lato"/>
                <a:cs typeface="Lato"/>
                <a:sym typeface="Lato"/>
              </a:rPr>
              <a:t> alle </a:t>
            </a:r>
            <a:r>
              <a:rPr lang="en-US" sz="1500" b="0" i="0" u="none" strike="noStrike" cap="none" dirty="0" err="1">
                <a:solidFill>
                  <a:srgbClr val="1E293B"/>
                </a:solidFill>
                <a:latin typeface="Lato"/>
                <a:ea typeface="Lato"/>
                <a:cs typeface="Lato"/>
                <a:sym typeface="Lato"/>
              </a:rPr>
              <a:t>Exporte</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zentral</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bei</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einer</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zentralen</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Zollstelle</a:t>
            </a:r>
            <a:r>
              <a:rPr lang="en-US" sz="1500" b="0" i="0" u="none" strike="noStrike" cap="none" dirty="0">
                <a:solidFill>
                  <a:srgbClr val="1E293B"/>
                </a:solidFill>
                <a:latin typeface="Lato"/>
                <a:ea typeface="Lato"/>
                <a:cs typeface="Lato"/>
                <a:sym typeface="Lato"/>
              </a:rPr>
              <a:t> (Central Office of Export) </a:t>
            </a:r>
            <a:r>
              <a:rPr lang="en-US" sz="1500" b="0" i="0" u="none" strike="noStrike" cap="none" dirty="0" err="1">
                <a:solidFill>
                  <a:srgbClr val="1E293B"/>
                </a:solidFill>
                <a:latin typeface="Lato"/>
                <a:ea typeface="Lato"/>
                <a:cs typeface="Lato"/>
                <a:sym typeface="Lato"/>
              </a:rPr>
              <a:t>anmelden</a:t>
            </a:r>
            <a:r>
              <a:rPr lang="en-US" sz="1500" b="0" i="0" u="none" strike="noStrike" cap="none" dirty="0">
                <a:solidFill>
                  <a:srgbClr val="1E293B"/>
                </a:solidFill>
                <a:latin typeface="Lato"/>
                <a:ea typeface="Lato"/>
                <a:cs typeface="Lato"/>
                <a:sym typeface="Lato"/>
              </a:rPr>
              <a:t>…</a:t>
            </a:r>
            <a:endParaRPr dirty="0"/>
          </a:p>
        </p:txBody>
      </p:sp>
      <p:sp>
        <p:nvSpPr>
          <p:cNvPr id="7" name="Google Shape;206;p25">
            <a:extLst>
              <a:ext uri="{FF2B5EF4-FFF2-40B4-BE49-F238E27FC236}">
                <a16:creationId xmlns:a16="http://schemas.microsoft.com/office/drawing/2014/main" id="{B20DBAFD-4EE1-C8C3-E8C3-22899B6556F7}"/>
              </a:ext>
            </a:extLst>
          </p:cNvPr>
          <p:cNvSpPr txBox="1"/>
          <p:nvPr/>
        </p:nvSpPr>
        <p:spPr>
          <a:xfrm>
            <a:off x="1230392" y="3165355"/>
            <a:ext cx="10220671" cy="738664"/>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r>
              <a:rPr lang="en-US" sz="1500" b="0" i="0" u="none" strike="noStrike" cap="none" dirty="0">
                <a:solidFill>
                  <a:srgbClr val="1E293B"/>
                </a:solidFill>
                <a:latin typeface="Lato"/>
                <a:ea typeface="Lato"/>
                <a:cs typeface="Lato"/>
                <a:sym typeface="Lato"/>
              </a:rPr>
              <a:t>...</a:t>
            </a:r>
            <a:r>
              <a:rPr lang="en-US" sz="1500" b="0" i="0" u="none" strike="noStrike" cap="none" dirty="0" err="1">
                <a:solidFill>
                  <a:srgbClr val="1E293B"/>
                </a:solidFill>
                <a:latin typeface="Lato"/>
                <a:ea typeface="Lato"/>
                <a:cs typeface="Lato"/>
                <a:sym typeface="Lato"/>
              </a:rPr>
              <a:t>selbst</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wenn</a:t>
            </a:r>
            <a:r>
              <a:rPr lang="en-US" sz="1500" b="0" i="0" u="none" strike="noStrike" cap="none" dirty="0">
                <a:solidFill>
                  <a:srgbClr val="1E293B"/>
                </a:solidFill>
                <a:latin typeface="Lato"/>
                <a:ea typeface="Lato"/>
                <a:cs typeface="Lato"/>
                <a:sym typeface="Lato"/>
              </a:rPr>
              <a:t> die Ware </a:t>
            </a:r>
            <a:r>
              <a:rPr lang="en-US" sz="1500" b="0" i="0" u="none" strike="noStrike" cap="none" dirty="0" err="1">
                <a:solidFill>
                  <a:srgbClr val="1E293B"/>
                </a:solidFill>
                <a:latin typeface="Lato"/>
                <a:ea typeface="Lato"/>
                <a:cs typeface="Lato"/>
                <a:sym typeface="Lato"/>
              </a:rPr>
              <a:t>bei</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einer</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Zollstelle</a:t>
            </a:r>
            <a:r>
              <a:rPr lang="en-US" sz="1500" b="0" i="0" u="none" strike="noStrike" cap="none" dirty="0">
                <a:solidFill>
                  <a:srgbClr val="1E293B"/>
                </a:solidFill>
                <a:latin typeface="Lato"/>
                <a:ea typeface="Lato"/>
                <a:cs typeface="Lato"/>
                <a:sym typeface="Lato"/>
              </a:rPr>
              <a:t> in </a:t>
            </a:r>
            <a:r>
              <a:rPr lang="en-US" sz="1500" b="0" i="0" u="none" strike="noStrike" cap="none" dirty="0" err="1">
                <a:solidFill>
                  <a:srgbClr val="1E293B"/>
                </a:solidFill>
                <a:latin typeface="Lato"/>
                <a:ea typeface="Lato"/>
                <a:cs typeface="Lato"/>
                <a:sym typeface="Lato"/>
              </a:rPr>
              <a:t>einem</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anderen</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Mitgliedsstaat</a:t>
            </a:r>
            <a:r>
              <a:rPr lang="en-US" sz="1500" b="0" i="0" u="none" strike="noStrike" cap="none" dirty="0">
                <a:solidFill>
                  <a:srgbClr val="1E293B"/>
                </a:solidFill>
                <a:latin typeface="Lato"/>
                <a:ea typeface="Lato"/>
                <a:cs typeface="Lato"/>
                <a:sym typeface="Lato"/>
              </a:rPr>
              <a:t> (Customs office of Export, </a:t>
            </a:r>
            <a:r>
              <a:rPr lang="en-US" sz="1500" b="0" i="0" u="none" strike="noStrike" cap="none" dirty="0" err="1">
                <a:solidFill>
                  <a:srgbClr val="1E293B"/>
                </a:solidFill>
                <a:latin typeface="Lato"/>
                <a:ea typeface="Lato"/>
                <a:cs typeface="Lato"/>
                <a:sym typeface="Lato"/>
              </a:rPr>
              <a:t>z.B.</a:t>
            </a:r>
            <a:r>
              <a:rPr lang="en-US" sz="1500" b="0" i="0" u="none" strike="noStrike" cap="none" dirty="0">
                <a:solidFill>
                  <a:srgbClr val="1E293B"/>
                </a:solidFill>
                <a:latin typeface="Lato"/>
                <a:ea typeface="Lato"/>
                <a:cs typeface="Lato"/>
                <a:sym typeface="Lato"/>
              </a:rPr>
              <a:t> NL, FR, ES) </a:t>
            </a:r>
            <a:r>
              <a:rPr lang="en-US" sz="1500" b="0" i="0" u="none" strike="noStrike" cap="none" dirty="0" err="1">
                <a:solidFill>
                  <a:srgbClr val="1E293B"/>
                </a:solidFill>
                <a:latin typeface="Lato"/>
                <a:ea typeface="Lato"/>
                <a:cs typeface="Lato"/>
                <a:sym typeface="Lato"/>
              </a:rPr>
              <a:t>angemeldet</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wird</a:t>
            </a:r>
            <a:r>
              <a:rPr lang="en-US" sz="1500" b="0" i="0" u="none" strike="noStrike" cap="none" dirty="0">
                <a:solidFill>
                  <a:srgbClr val="1E293B"/>
                </a:solidFill>
                <a:latin typeface="Lato"/>
                <a:ea typeface="Lato"/>
                <a:cs typeface="Lato"/>
                <a:sym typeface="Lato"/>
              </a:rPr>
              <a:t>.</a:t>
            </a:r>
            <a:endParaRPr dirty="0"/>
          </a:p>
        </p:txBody>
      </p:sp>
    </p:spTree>
    <p:extLst>
      <p:ext uri="{BB962C8B-B14F-4D97-AF65-F5344CB8AC3E}">
        <p14:creationId xmlns:p14="http://schemas.microsoft.com/office/powerpoint/2010/main" val="31647721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DE2329-D59F-7D65-001F-9D77DF13A4B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6A10D1E-8ABA-E236-0836-F6287989496C}"/>
              </a:ext>
            </a:extLst>
          </p:cNvPr>
          <p:cNvSpPr>
            <a:spLocks noGrp="1"/>
          </p:cNvSpPr>
          <p:nvPr>
            <p:ph type="title"/>
          </p:nvPr>
        </p:nvSpPr>
        <p:spPr/>
        <p:txBody>
          <a:bodyPr>
            <a:normAutofit/>
          </a:bodyPr>
          <a:lstStyle/>
          <a:p>
            <a:r>
              <a:rPr lang="de-DE" dirty="0"/>
              <a:t>Handlungsanweisung: Vorbereitung auf CCE</a:t>
            </a:r>
          </a:p>
        </p:txBody>
      </p:sp>
      <p:sp>
        <p:nvSpPr>
          <p:cNvPr id="3" name="Inhaltsplatzhalter 2">
            <a:extLst>
              <a:ext uri="{FF2B5EF4-FFF2-40B4-BE49-F238E27FC236}">
                <a16:creationId xmlns:a16="http://schemas.microsoft.com/office/drawing/2014/main" id="{6E2A26DA-3280-13DB-85C9-431ECE14F8E2}"/>
              </a:ext>
            </a:extLst>
          </p:cNvPr>
          <p:cNvSpPr>
            <a:spLocks noGrp="1"/>
          </p:cNvSpPr>
          <p:nvPr>
            <p:ph idx="1"/>
          </p:nvPr>
        </p:nvSpPr>
        <p:spPr/>
        <p:txBody>
          <a:bodyPr/>
          <a:lstStyle/>
          <a:p>
            <a:endParaRPr lang="de-DE"/>
          </a:p>
        </p:txBody>
      </p:sp>
      <p:pic>
        <p:nvPicPr>
          <p:cNvPr id="8" name="Google Shape;212;p26" descr="image.png">
            <a:extLst>
              <a:ext uri="{FF2B5EF4-FFF2-40B4-BE49-F238E27FC236}">
                <a16:creationId xmlns:a16="http://schemas.microsoft.com/office/drawing/2014/main" id="{1B4875DD-C389-65FD-2EB0-9B8DD3B574D2}"/>
              </a:ext>
            </a:extLst>
          </p:cNvPr>
          <p:cNvPicPr preferRelativeResize="0"/>
          <p:nvPr/>
        </p:nvPicPr>
        <p:blipFill rotWithShape="1">
          <a:blip r:embed="rId2">
            <a:alphaModFix/>
          </a:blip>
          <a:srcRect/>
          <a:stretch/>
        </p:blipFill>
        <p:spPr>
          <a:xfrm>
            <a:off x="444500" y="1254245"/>
            <a:ext cx="5286375" cy="4528246"/>
          </a:xfrm>
          <a:prstGeom prst="rect">
            <a:avLst/>
          </a:prstGeom>
          <a:noFill/>
          <a:ln>
            <a:noFill/>
          </a:ln>
        </p:spPr>
      </p:pic>
      <p:pic>
        <p:nvPicPr>
          <p:cNvPr id="9" name="Google Shape;213;p26" descr="image.png">
            <a:extLst>
              <a:ext uri="{FF2B5EF4-FFF2-40B4-BE49-F238E27FC236}">
                <a16:creationId xmlns:a16="http://schemas.microsoft.com/office/drawing/2014/main" id="{8BB4F29B-E162-4AE4-DA12-33AC8119821F}"/>
              </a:ext>
            </a:extLst>
          </p:cNvPr>
          <p:cNvPicPr preferRelativeResize="0"/>
          <p:nvPr/>
        </p:nvPicPr>
        <p:blipFill rotWithShape="1">
          <a:blip r:embed="rId3">
            <a:alphaModFix/>
          </a:blip>
          <a:srcRect/>
          <a:stretch/>
        </p:blipFill>
        <p:spPr>
          <a:xfrm>
            <a:off x="6207125" y="1254245"/>
            <a:ext cx="5286375" cy="4528246"/>
          </a:xfrm>
          <a:prstGeom prst="rect">
            <a:avLst/>
          </a:prstGeom>
          <a:noFill/>
          <a:ln>
            <a:noFill/>
          </a:ln>
        </p:spPr>
      </p:pic>
      <p:sp>
        <p:nvSpPr>
          <p:cNvPr id="10" name="Google Shape;214;p26">
            <a:extLst>
              <a:ext uri="{FF2B5EF4-FFF2-40B4-BE49-F238E27FC236}">
                <a16:creationId xmlns:a16="http://schemas.microsoft.com/office/drawing/2014/main" id="{844A4D7D-EF64-0BC4-6E60-A3FE9386AF91}"/>
              </a:ext>
            </a:extLst>
          </p:cNvPr>
          <p:cNvSpPr txBox="1"/>
          <p:nvPr/>
        </p:nvSpPr>
        <p:spPr>
          <a:xfrm>
            <a:off x="835025" y="1644770"/>
            <a:ext cx="4730591" cy="4572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400" b="1" i="0" u="none" strike="noStrike" cap="none">
                <a:solidFill>
                  <a:srgbClr val="005088"/>
                </a:solidFill>
                <a:latin typeface="Poppins"/>
                <a:ea typeface="Poppins"/>
                <a:cs typeface="Poppins"/>
                <a:sym typeface="Poppins"/>
              </a:rPr>
              <a:t>Status &amp; Strategie 2026</a:t>
            </a:r>
            <a:endParaRPr/>
          </a:p>
        </p:txBody>
      </p:sp>
      <p:sp>
        <p:nvSpPr>
          <p:cNvPr id="11" name="Google Shape;215;p26">
            <a:extLst>
              <a:ext uri="{FF2B5EF4-FFF2-40B4-BE49-F238E27FC236}">
                <a16:creationId xmlns:a16="http://schemas.microsoft.com/office/drawing/2014/main" id="{0E9C8FB4-D663-A172-9B8B-B48F9817D643}"/>
              </a:ext>
            </a:extLst>
          </p:cNvPr>
          <p:cNvSpPr txBox="1"/>
          <p:nvPr/>
        </p:nvSpPr>
        <p:spPr>
          <a:xfrm>
            <a:off x="835025" y="2292470"/>
            <a:ext cx="4505325" cy="1107996"/>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r>
              <a:rPr lang="en-US" sz="1500" b="0" i="0" u="none" strike="noStrike" cap="none" dirty="0">
                <a:solidFill>
                  <a:srgbClr val="1E293B"/>
                </a:solidFill>
                <a:latin typeface="Lato"/>
                <a:ea typeface="Lato"/>
                <a:cs typeface="Lato"/>
                <a:sym typeface="Lato"/>
              </a:rPr>
              <a:t>CCE </a:t>
            </a:r>
            <a:r>
              <a:rPr lang="en-US" sz="1500" b="0" i="0" u="none" strike="noStrike" cap="none" dirty="0" err="1">
                <a:solidFill>
                  <a:srgbClr val="1E293B"/>
                </a:solidFill>
                <a:latin typeface="Lato"/>
                <a:ea typeface="Lato"/>
                <a:cs typeface="Lato"/>
                <a:sym typeface="Lato"/>
              </a:rPr>
              <a:t>ist</a:t>
            </a:r>
            <a:r>
              <a:rPr lang="en-US" sz="1500" b="0" i="0" u="none" strike="noStrike" cap="none" dirty="0">
                <a:solidFill>
                  <a:srgbClr val="1E293B"/>
                </a:solidFill>
                <a:latin typeface="Lato"/>
                <a:ea typeface="Lato"/>
                <a:cs typeface="Lato"/>
                <a:sym typeface="Lato"/>
              </a:rPr>
              <a:t> 2026 </a:t>
            </a:r>
            <a:r>
              <a:rPr lang="en-US" sz="1500" b="0" i="0" u="none" strike="noStrike" cap="none" dirty="0" err="1">
                <a:solidFill>
                  <a:srgbClr val="1E293B"/>
                </a:solidFill>
                <a:latin typeface="Lato"/>
                <a:ea typeface="Lato"/>
                <a:cs typeface="Lato"/>
                <a:sym typeface="Lato"/>
              </a:rPr>
              <a:t>noch</a:t>
            </a:r>
            <a:r>
              <a:rPr lang="en-US" sz="1500" b="0" i="0" u="none" strike="noStrike" cap="none" dirty="0">
                <a:solidFill>
                  <a:srgbClr val="1E293B"/>
                </a:solidFill>
                <a:latin typeface="Lato"/>
                <a:ea typeface="Lato"/>
                <a:cs typeface="Lato"/>
                <a:sym typeface="Lato"/>
              </a:rPr>
              <a:t> in </a:t>
            </a:r>
            <a:r>
              <a:rPr lang="en-US" sz="1500" b="0" i="0" u="none" strike="noStrike" cap="none" dirty="0" err="1">
                <a:solidFill>
                  <a:srgbClr val="1E293B"/>
                </a:solidFill>
                <a:latin typeface="Lato"/>
                <a:ea typeface="Lato"/>
                <a:cs typeface="Lato"/>
                <a:sym typeface="Lato"/>
              </a:rPr>
              <a:t>einer</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limitierten</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Pilotphase</a:t>
            </a:r>
            <a:r>
              <a:rPr lang="en-US" sz="1500" b="0" i="0" u="none" strike="noStrike" cap="none" dirty="0">
                <a:solidFill>
                  <a:srgbClr val="1E293B"/>
                </a:solidFill>
                <a:latin typeface="Lato"/>
                <a:ea typeface="Lato"/>
                <a:cs typeface="Lato"/>
                <a:sym typeface="Lato"/>
              </a:rPr>
              <a:t> (Phase 1). Der EU-</a:t>
            </a:r>
            <a:r>
              <a:rPr lang="en-US" sz="1500" b="0" i="0" u="none" strike="noStrike" cap="none" dirty="0" err="1">
                <a:solidFill>
                  <a:srgbClr val="1E293B"/>
                </a:solidFill>
                <a:latin typeface="Lato"/>
                <a:ea typeface="Lato"/>
                <a:cs typeface="Lato"/>
                <a:sym typeface="Lato"/>
              </a:rPr>
              <a:t>weite</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verpflichtende</a:t>
            </a:r>
            <a:r>
              <a:rPr lang="en-US" sz="1500" b="0" i="0" u="none" strike="noStrike" cap="none" dirty="0">
                <a:solidFill>
                  <a:srgbClr val="1E293B"/>
                </a:solidFill>
                <a:latin typeface="Lato"/>
                <a:ea typeface="Lato"/>
                <a:cs typeface="Lato"/>
                <a:sym typeface="Lato"/>
              </a:rPr>
              <a:t> Start </a:t>
            </a:r>
            <a:r>
              <a:rPr lang="en-US" sz="1500" b="0" i="0" u="none" strike="noStrike" cap="none" dirty="0" err="1">
                <a:solidFill>
                  <a:srgbClr val="1E293B"/>
                </a:solidFill>
                <a:latin typeface="Lato"/>
                <a:ea typeface="Lato"/>
                <a:cs typeface="Lato"/>
                <a:sym typeface="Lato"/>
              </a:rPr>
              <a:t>ist</a:t>
            </a:r>
            <a:r>
              <a:rPr lang="en-US" sz="1500" b="0" i="0" u="none" strike="noStrike" cap="none" dirty="0">
                <a:solidFill>
                  <a:srgbClr val="1E293B"/>
                </a:solidFill>
                <a:latin typeface="Lato"/>
                <a:ea typeface="Lato"/>
                <a:cs typeface="Lato"/>
                <a:sym typeface="Lato"/>
              </a:rPr>
              <a:t> erst </a:t>
            </a:r>
            <a:r>
              <a:rPr lang="en-US" sz="1500" b="0" i="0" u="none" strike="noStrike" cap="none" dirty="0" err="1">
                <a:solidFill>
                  <a:srgbClr val="1E293B"/>
                </a:solidFill>
                <a:latin typeface="Lato"/>
                <a:ea typeface="Lato"/>
                <a:cs typeface="Lato"/>
                <a:sym typeface="Lato"/>
              </a:rPr>
              <a:t>nach</a:t>
            </a:r>
            <a:r>
              <a:rPr lang="en-US" sz="1500" b="0" i="0" u="none" strike="noStrike" cap="none" dirty="0">
                <a:solidFill>
                  <a:srgbClr val="1E293B"/>
                </a:solidFill>
                <a:latin typeface="Lato"/>
                <a:ea typeface="Lato"/>
                <a:cs typeface="Lato"/>
                <a:sym typeface="Lato"/>
              </a:rPr>
              <a:t> 2027 </a:t>
            </a:r>
            <a:r>
              <a:rPr lang="en-US" sz="1500" b="0" i="0" u="none" strike="noStrike" cap="none" dirty="0" err="1">
                <a:solidFill>
                  <a:srgbClr val="1E293B"/>
                </a:solidFill>
                <a:latin typeface="Lato"/>
                <a:ea typeface="Lato"/>
                <a:cs typeface="Lato"/>
                <a:sym typeface="Lato"/>
              </a:rPr>
              <a:t>geplant</a:t>
            </a:r>
            <a:r>
              <a:rPr lang="en-US" sz="1500" b="0" i="0" u="none" strike="noStrike" cap="none" dirty="0">
                <a:solidFill>
                  <a:srgbClr val="1E293B"/>
                </a:solidFill>
                <a:latin typeface="Lato"/>
                <a:ea typeface="Lato"/>
                <a:cs typeface="Lato"/>
                <a:sym typeface="Lato"/>
              </a:rPr>
              <a:t>.</a:t>
            </a:r>
            <a:endParaRPr dirty="0"/>
          </a:p>
        </p:txBody>
      </p:sp>
      <p:sp>
        <p:nvSpPr>
          <p:cNvPr id="12" name="Google Shape;216;p26">
            <a:extLst>
              <a:ext uri="{FF2B5EF4-FFF2-40B4-BE49-F238E27FC236}">
                <a16:creationId xmlns:a16="http://schemas.microsoft.com/office/drawing/2014/main" id="{4860A94A-8EF6-72E7-0411-9FB13F1EE846}"/>
              </a:ext>
            </a:extLst>
          </p:cNvPr>
          <p:cNvSpPr txBox="1"/>
          <p:nvPr/>
        </p:nvSpPr>
        <p:spPr>
          <a:xfrm>
            <a:off x="835025" y="3397370"/>
            <a:ext cx="4505325" cy="1477328"/>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lang="en-US" sz="1500" b="1" i="0" u="none" strike="noStrike" cap="none" dirty="0">
              <a:solidFill>
                <a:srgbClr val="1E293B"/>
              </a:solidFill>
              <a:latin typeface="Lato"/>
              <a:ea typeface="Lato"/>
              <a:cs typeface="Lato"/>
              <a:sym typeface="Lato"/>
            </a:endParaRPr>
          </a:p>
          <a:p>
            <a:pPr marL="0" marR="0" lvl="0" indent="0" algn="l" rtl="0">
              <a:lnSpc>
                <a:spcPct val="160000"/>
              </a:lnSpc>
              <a:spcBef>
                <a:spcPts val="0"/>
              </a:spcBef>
              <a:spcAft>
                <a:spcPts val="0"/>
              </a:spcAft>
              <a:buNone/>
            </a:pPr>
            <a:r>
              <a:rPr lang="en-US" sz="1500" b="1" i="0" u="none" strike="noStrike" cap="none" dirty="0" err="1">
                <a:solidFill>
                  <a:srgbClr val="1E293B"/>
                </a:solidFill>
                <a:latin typeface="Lato"/>
                <a:ea typeface="Lato"/>
                <a:cs typeface="Lato"/>
                <a:sym typeface="Lato"/>
              </a:rPr>
              <a:t>Entscheidung</a:t>
            </a:r>
            <a:r>
              <a:rPr lang="en-US" sz="1500" b="1" i="0" u="none" strike="noStrike" cap="none" dirty="0">
                <a:solidFill>
                  <a:srgbClr val="1E293B"/>
                </a:solidFill>
                <a:latin typeface="Lato"/>
                <a:ea typeface="Lato"/>
                <a:cs typeface="Lato"/>
                <a:sym typeface="Lato"/>
              </a:rPr>
              <a:t>:</a:t>
            </a:r>
            <a:r>
              <a:rPr lang="en-US" sz="1500" b="0" i="0" u="none" strike="noStrike" cap="none" dirty="0">
                <a:solidFill>
                  <a:srgbClr val="1E293B"/>
                </a:solidFill>
                <a:latin typeface="Lato"/>
                <a:ea typeface="Lato"/>
                <a:cs typeface="Lato"/>
                <a:sym typeface="Lato"/>
              </a:rPr>
              <a:t> Nur AEOs </a:t>
            </a:r>
            <a:r>
              <a:rPr lang="en-US" sz="1500" b="0" i="0" u="none" strike="noStrike" cap="none" dirty="0" err="1">
                <a:solidFill>
                  <a:srgbClr val="1E293B"/>
                </a:solidFill>
                <a:latin typeface="Lato"/>
                <a:ea typeface="Lato"/>
                <a:cs typeface="Lato"/>
                <a:sym typeface="Lato"/>
              </a:rPr>
              <a:t>mit</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hohem</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Exportvolumen</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über</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verschiedene</a:t>
            </a:r>
            <a:r>
              <a:rPr lang="en-US" sz="1500" b="0" i="0" u="none" strike="noStrike" cap="none" dirty="0">
                <a:solidFill>
                  <a:srgbClr val="1E293B"/>
                </a:solidFill>
                <a:latin typeface="Lato"/>
                <a:ea typeface="Lato"/>
                <a:cs typeface="Lato"/>
                <a:sym typeface="Lato"/>
              </a:rPr>
              <a:t> EU-</a:t>
            </a:r>
            <a:r>
              <a:rPr lang="en-US" sz="1500" b="0" i="0" u="none" strike="noStrike" cap="none" dirty="0" err="1">
                <a:solidFill>
                  <a:srgbClr val="1E293B"/>
                </a:solidFill>
                <a:latin typeface="Lato"/>
                <a:ea typeface="Lato"/>
                <a:cs typeface="Lato"/>
                <a:sym typeface="Lato"/>
              </a:rPr>
              <a:t>Ausgangszollstellen</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sollten</a:t>
            </a:r>
            <a:r>
              <a:rPr lang="en-US" sz="1500" b="0" i="0" u="none" strike="noStrike" cap="none" dirty="0">
                <a:solidFill>
                  <a:srgbClr val="1E293B"/>
                </a:solidFill>
                <a:latin typeface="Lato"/>
                <a:ea typeface="Lato"/>
                <a:cs typeface="Lato"/>
                <a:sym typeface="Lato"/>
              </a:rPr>
              <a:t> die Pilot-</a:t>
            </a:r>
            <a:r>
              <a:rPr lang="en-US" sz="1500" b="0" i="0" u="none" strike="noStrike" cap="none" dirty="0" err="1">
                <a:solidFill>
                  <a:srgbClr val="1E293B"/>
                </a:solidFill>
                <a:latin typeface="Lato"/>
                <a:ea typeface="Lato"/>
                <a:cs typeface="Lato"/>
                <a:sym typeface="Lato"/>
              </a:rPr>
              <a:t>Teilnahme</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prüfen</a:t>
            </a:r>
            <a:r>
              <a:rPr lang="en-US" sz="1500" b="0" i="0" u="none" strike="noStrike" cap="none" dirty="0">
                <a:solidFill>
                  <a:srgbClr val="1E293B"/>
                </a:solidFill>
                <a:latin typeface="Lato"/>
                <a:ea typeface="Lato"/>
                <a:cs typeface="Lato"/>
                <a:sym typeface="Lato"/>
              </a:rPr>
              <a:t>.</a:t>
            </a:r>
            <a:endParaRPr dirty="0"/>
          </a:p>
        </p:txBody>
      </p:sp>
      <p:sp>
        <p:nvSpPr>
          <p:cNvPr id="13" name="Google Shape;217;p26">
            <a:extLst>
              <a:ext uri="{FF2B5EF4-FFF2-40B4-BE49-F238E27FC236}">
                <a16:creationId xmlns:a16="http://schemas.microsoft.com/office/drawing/2014/main" id="{BC4B36F5-E49F-206F-915C-737225113B33}"/>
              </a:ext>
            </a:extLst>
          </p:cNvPr>
          <p:cNvSpPr txBox="1"/>
          <p:nvPr/>
        </p:nvSpPr>
        <p:spPr>
          <a:xfrm>
            <a:off x="6597650" y="1644770"/>
            <a:ext cx="4730591" cy="4572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400" b="1" i="0" u="none" strike="noStrike" cap="none">
                <a:solidFill>
                  <a:srgbClr val="005088"/>
                </a:solidFill>
                <a:latin typeface="Poppins"/>
                <a:ea typeface="Poppins"/>
                <a:cs typeface="Poppins"/>
                <a:sym typeface="Poppins"/>
              </a:rPr>
              <a:t>Intern zu veranlassen</a:t>
            </a:r>
            <a:endParaRPr/>
          </a:p>
        </p:txBody>
      </p:sp>
      <p:sp>
        <p:nvSpPr>
          <p:cNvPr id="14" name="Google Shape;218;p26">
            <a:extLst>
              <a:ext uri="{FF2B5EF4-FFF2-40B4-BE49-F238E27FC236}">
                <a16:creationId xmlns:a16="http://schemas.microsoft.com/office/drawing/2014/main" id="{763F8C6B-C82B-3E9E-EC69-80FF1279C4C4}"/>
              </a:ext>
            </a:extLst>
          </p:cNvPr>
          <p:cNvSpPr txBox="1"/>
          <p:nvPr/>
        </p:nvSpPr>
        <p:spPr>
          <a:xfrm>
            <a:off x="6597650" y="2292470"/>
            <a:ext cx="4505325" cy="12192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r>
              <a:rPr lang="en-US" sz="1500" b="1" i="0" u="none" strike="noStrike" cap="none">
                <a:solidFill>
                  <a:srgbClr val="1E293B"/>
                </a:solidFill>
                <a:latin typeface="Lato"/>
                <a:ea typeface="Lato"/>
                <a:cs typeface="Lato"/>
                <a:sym typeface="Lato"/>
              </a:rPr>
              <a:t>IT-Analyse:</a:t>
            </a:r>
            <a:r>
              <a:rPr lang="en-US" sz="1500" b="0" i="0" u="none" strike="noStrike" cap="none">
                <a:solidFill>
                  <a:srgbClr val="1E293B"/>
                </a:solidFill>
                <a:latin typeface="Lato"/>
                <a:ea typeface="Lato"/>
                <a:cs typeface="Lato"/>
                <a:sym typeface="Lato"/>
              </a:rPr>
              <a:t> Können Ihre Stammdaten (Anmelder, Ausführer, Warenort) so gemappt werden, dass die Export- und Ausgangszollstelle korrekt im System hinterlegt werden?</a:t>
            </a:r>
            <a:endParaRPr/>
          </a:p>
        </p:txBody>
      </p:sp>
      <p:sp>
        <p:nvSpPr>
          <p:cNvPr id="15" name="Google Shape;219;p26">
            <a:extLst>
              <a:ext uri="{FF2B5EF4-FFF2-40B4-BE49-F238E27FC236}">
                <a16:creationId xmlns:a16="http://schemas.microsoft.com/office/drawing/2014/main" id="{03E5424B-8513-5332-F800-113F9FBD5EE2}"/>
              </a:ext>
            </a:extLst>
          </p:cNvPr>
          <p:cNvSpPr txBox="1"/>
          <p:nvPr/>
        </p:nvSpPr>
        <p:spPr>
          <a:xfrm>
            <a:off x="6597650" y="3702170"/>
            <a:ext cx="4505325" cy="1846659"/>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lang="en-US" sz="1500" b="1" i="0" u="none" strike="noStrike" cap="none" dirty="0">
              <a:solidFill>
                <a:srgbClr val="1E293B"/>
              </a:solidFill>
              <a:latin typeface="Lato"/>
              <a:ea typeface="Lato"/>
              <a:cs typeface="Lato"/>
              <a:sym typeface="Lato"/>
            </a:endParaRPr>
          </a:p>
          <a:p>
            <a:pPr marL="0" marR="0" lvl="0" indent="0" algn="l" rtl="0">
              <a:lnSpc>
                <a:spcPct val="160000"/>
              </a:lnSpc>
              <a:spcBef>
                <a:spcPts val="0"/>
              </a:spcBef>
              <a:spcAft>
                <a:spcPts val="0"/>
              </a:spcAft>
              <a:buNone/>
            </a:pPr>
            <a:r>
              <a:rPr lang="en-US" sz="1500" b="1" i="0" u="none" strike="noStrike" cap="none" dirty="0" err="1">
                <a:solidFill>
                  <a:srgbClr val="1E293B"/>
                </a:solidFill>
                <a:latin typeface="Lato"/>
                <a:ea typeface="Lato"/>
                <a:cs typeface="Lato"/>
                <a:sym typeface="Lato"/>
              </a:rPr>
              <a:t>Prozess</a:t>
            </a:r>
            <a:r>
              <a:rPr lang="en-US" sz="1500" b="1" i="0" u="none" strike="noStrike" cap="none" dirty="0">
                <a:solidFill>
                  <a:srgbClr val="1E293B"/>
                </a:solidFill>
                <a:latin typeface="Lato"/>
                <a:ea typeface="Lato"/>
                <a:cs typeface="Lato"/>
                <a:sym typeface="Lato"/>
              </a:rPr>
              <a:t>-SOP:</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Erstellung</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einer</a:t>
            </a:r>
            <a:r>
              <a:rPr lang="en-US" sz="1500" b="0" i="0" u="none" strike="noStrike" cap="none" dirty="0">
                <a:solidFill>
                  <a:srgbClr val="1E293B"/>
                </a:solidFill>
                <a:latin typeface="Lato"/>
                <a:ea typeface="Lato"/>
                <a:cs typeface="Lato"/>
                <a:sym typeface="Lato"/>
              </a:rPr>
              <a:t> Standard Operating Procedure (SOP), die den </a:t>
            </a:r>
            <a:r>
              <a:rPr lang="en-US" sz="1500" b="0" i="0" u="none" strike="noStrike" cap="none" dirty="0" err="1">
                <a:solidFill>
                  <a:srgbClr val="1E293B"/>
                </a:solidFill>
                <a:latin typeface="Lato"/>
                <a:ea typeface="Lato"/>
                <a:cs typeface="Lato"/>
                <a:sym typeface="Lato"/>
              </a:rPr>
              <a:t>Informationsfluss</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zwischen</a:t>
            </a:r>
            <a:r>
              <a:rPr lang="en-US" sz="1500" b="0" i="0" u="none" strike="noStrike" cap="none" dirty="0">
                <a:solidFill>
                  <a:srgbClr val="1E293B"/>
                </a:solidFill>
                <a:latin typeface="Lato"/>
                <a:ea typeface="Lato"/>
                <a:cs typeface="Lato"/>
                <a:sym typeface="Lato"/>
              </a:rPr>
              <a:t> der </a:t>
            </a:r>
            <a:r>
              <a:rPr lang="en-US" sz="1500" b="0" i="0" u="none" strike="noStrike" cap="none" dirty="0" err="1">
                <a:solidFill>
                  <a:srgbClr val="1E293B"/>
                </a:solidFill>
                <a:latin typeface="Lato"/>
                <a:ea typeface="Lato"/>
                <a:cs typeface="Lato"/>
                <a:sym typeface="Lato"/>
              </a:rPr>
              <a:t>zentralen</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Zollabteilung</a:t>
            </a:r>
            <a:r>
              <a:rPr lang="en-US" sz="1500" b="0" i="0" u="none" strike="noStrike" cap="none" dirty="0">
                <a:solidFill>
                  <a:srgbClr val="1E293B"/>
                </a:solidFill>
                <a:latin typeface="Lato"/>
                <a:ea typeface="Lato"/>
                <a:cs typeface="Lato"/>
                <a:sym typeface="Lato"/>
              </a:rPr>
              <a:t> und dem </a:t>
            </a:r>
            <a:r>
              <a:rPr lang="en-US" sz="1500" b="0" i="0" u="none" strike="noStrike" cap="none" dirty="0" err="1">
                <a:solidFill>
                  <a:srgbClr val="1E293B"/>
                </a:solidFill>
                <a:latin typeface="Lato"/>
                <a:ea typeface="Lato"/>
                <a:cs typeface="Lato"/>
                <a:sym typeface="Lato"/>
              </a:rPr>
              <a:t>physischen</a:t>
            </a:r>
            <a:r>
              <a:rPr lang="en-US" sz="1500" b="0" i="0" u="none" strike="noStrike" cap="none" dirty="0">
                <a:solidFill>
                  <a:srgbClr val="1E293B"/>
                </a:solidFill>
                <a:latin typeface="Lato"/>
                <a:ea typeface="Lato"/>
                <a:cs typeface="Lato"/>
                <a:sym typeface="Lato"/>
              </a:rPr>
              <a:t> Lager am </a:t>
            </a:r>
            <a:r>
              <a:rPr lang="en-US" sz="1500" b="0" i="0" u="none" strike="noStrike" cap="none" dirty="0" err="1">
                <a:solidFill>
                  <a:srgbClr val="1E293B"/>
                </a:solidFill>
                <a:latin typeface="Lato"/>
                <a:ea typeface="Lato"/>
                <a:cs typeface="Lato"/>
                <a:sym typeface="Lato"/>
              </a:rPr>
              <a:t>Ausfuhrzollamt</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regelt</a:t>
            </a:r>
            <a:r>
              <a:rPr lang="en-US" sz="1500" b="0" i="0" u="none" strike="noStrike" cap="none" dirty="0">
                <a:solidFill>
                  <a:srgbClr val="1E293B"/>
                </a:solidFill>
                <a:latin typeface="Lato"/>
                <a:ea typeface="Lato"/>
                <a:cs typeface="Lato"/>
                <a:sym typeface="Lato"/>
              </a:rPr>
              <a:t>.</a:t>
            </a:r>
            <a:endParaRPr dirty="0"/>
          </a:p>
        </p:txBody>
      </p:sp>
    </p:spTree>
    <p:extLst>
      <p:ext uri="{BB962C8B-B14F-4D97-AF65-F5344CB8AC3E}">
        <p14:creationId xmlns:p14="http://schemas.microsoft.com/office/powerpoint/2010/main" val="32091052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87660D-7A60-0050-3415-6831DFA0ABE7}"/>
              </a:ext>
            </a:extLst>
          </p:cNvPr>
          <p:cNvSpPr>
            <a:spLocks noGrp="1"/>
          </p:cNvSpPr>
          <p:nvPr>
            <p:ph type="title"/>
          </p:nvPr>
        </p:nvSpPr>
        <p:spPr/>
        <p:txBody>
          <a:bodyPr>
            <a:normAutofit/>
          </a:bodyPr>
          <a:lstStyle/>
          <a:p>
            <a:r>
              <a:rPr lang="de-DE" dirty="0"/>
              <a:t>Die größten Praxis-Hürden von CCE</a:t>
            </a:r>
          </a:p>
        </p:txBody>
      </p:sp>
      <p:sp>
        <p:nvSpPr>
          <p:cNvPr id="4" name="Google Shape;225;p27">
            <a:extLst>
              <a:ext uri="{FF2B5EF4-FFF2-40B4-BE49-F238E27FC236}">
                <a16:creationId xmlns:a16="http://schemas.microsoft.com/office/drawing/2014/main" id="{52BCF09C-93B8-E98A-1E1A-6560874FEF1D}"/>
              </a:ext>
            </a:extLst>
          </p:cNvPr>
          <p:cNvSpPr txBox="1"/>
          <p:nvPr/>
        </p:nvSpPr>
        <p:spPr>
          <a:xfrm>
            <a:off x="1400175" y="1355605"/>
            <a:ext cx="10051596" cy="863313"/>
          </a:xfrm>
          <a:prstGeom prst="rect">
            <a:avLst/>
          </a:prstGeom>
          <a:noFill/>
          <a:ln>
            <a:noFill/>
          </a:ln>
        </p:spPr>
        <p:txBody>
          <a:bodyPr spcFirstLastPara="1" wrap="square" lIns="0" tIns="0" rIns="0" bIns="0" anchor="t" anchorCtr="0">
            <a:spAutoFit/>
          </a:bodyPr>
          <a:lstStyle/>
          <a:p>
            <a:pPr marL="0" marR="0" lvl="0" indent="0" algn="l" rtl="0">
              <a:lnSpc>
                <a:spcPct val="169939"/>
              </a:lnSpc>
              <a:spcBef>
                <a:spcPts val="0"/>
              </a:spcBef>
              <a:spcAft>
                <a:spcPts val="0"/>
              </a:spcAft>
              <a:buNone/>
            </a:pPr>
            <a:r>
              <a:rPr lang="en-US" sz="1650" b="1" i="0" u="none" strike="noStrike" cap="none">
                <a:solidFill>
                  <a:srgbClr val="1E293B"/>
                </a:solidFill>
                <a:latin typeface="Lato"/>
                <a:ea typeface="Lato"/>
                <a:cs typeface="Lato"/>
                <a:sym typeface="Lato"/>
              </a:rPr>
              <a:t>System-Interoperabilität:</a:t>
            </a:r>
            <a:r>
              <a:rPr lang="en-US" sz="1650" b="0" i="0" u="none" strike="noStrike" cap="none">
                <a:solidFill>
                  <a:srgbClr val="1E293B"/>
                </a:solidFill>
                <a:latin typeface="Lato"/>
                <a:ea typeface="Lato"/>
                <a:cs typeface="Lato"/>
                <a:sym typeface="Lato"/>
              </a:rPr>
              <a:t> Die größte technische Hürde ist die fehlerfreie Kommunikation zwischen den nationalen Zollsystemen (z.B. DE-ATLAS zu NL-Zollsystem).</a:t>
            </a:r>
            <a:endParaRPr/>
          </a:p>
        </p:txBody>
      </p:sp>
      <p:sp>
        <p:nvSpPr>
          <p:cNvPr id="5" name="Google Shape;226;p27">
            <a:extLst>
              <a:ext uri="{FF2B5EF4-FFF2-40B4-BE49-F238E27FC236}">
                <a16:creationId xmlns:a16="http://schemas.microsoft.com/office/drawing/2014/main" id="{85D0A440-BCD9-B046-D672-9CF4D331E454}"/>
              </a:ext>
            </a:extLst>
          </p:cNvPr>
          <p:cNvSpPr txBox="1"/>
          <p:nvPr/>
        </p:nvSpPr>
        <p:spPr>
          <a:xfrm>
            <a:off x="1400175" y="2662167"/>
            <a:ext cx="10051596" cy="863313"/>
          </a:xfrm>
          <a:prstGeom prst="rect">
            <a:avLst/>
          </a:prstGeom>
          <a:noFill/>
          <a:ln>
            <a:noFill/>
          </a:ln>
        </p:spPr>
        <p:txBody>
          <a:bodyPr spcFirstLastPara="1" wrap="square" lIns="0" tIns="0" rIns="0" bIns="0" anchor="t" anchorCtr="0">
            <a:spAutoFit/>
          </a:bodyPr>
          <a:lstStyle/>
          <a:p>
            <a:pPr marL="0" marR="0" lvl="0" indent="0" algn="l" rtl="0">
              <a:lnSpc>
                <a:spcPct val="169939"/>
              </a:lnSpc>
              <a:spcBef>
                <a:spcPts val="0"/>
              </a:spcBef>
              <a:spcAft>
                <a:spcPts val="0"/>
              </a:spcAft>
              <a:buNone/>
            </a:pPr>
            <a:r>
              <a:rPr lang="en-US" sz="1650" b="1" i="0" u="none" strike="noStrike" cap="none" dirty="0" err="1">
                <a:solidFill>
                  <a:srgbClr val="1E293B"/>
                </a:solidFill>
                <a:latin typeface="Lato"/>
                <a:ea typeface="Lato"/>
                <a:cs typeface="Lato"/>
                <a:sym typeface="Lato"/>
              </a:rPr>
              <a:t>Unklare</a:t>
            </a:r>
            <a:r>
              <a:rPr lang="en-US" sz="1650" b="1" i="0" u="none" strike="noStrike" cap="none" dirty="0">
                <a:solidFill>
                  <a:srgbClr val="1E293B"/>
                </a:solidFill>
                <a:latin typeface="Lato"/>
                <a:ea typeface="Lato"/>
                <a:cs typeface="Lato"/>
                <a:sym typeface="Lato"/>
              </a:rPr>
              <a:t> </a:t>
            </a:r>
            <a:r>
              <a:rPr lang="en-US" sz="1650" b="1" i="0" u="none" strike="noStrike" cap="none" dirty="0" err="1">
                <a:solidFill>
                  <a:srgbClr val="1E293B"/>
                </a:solidFill>
                <a:latin typeface="Lato"/>
                <a:ea typeface="Lato"/>
                <a:cs typeface="Lato"/>
                <a:sym typeface="Lato"/>
              </a:rPr>
              <a:t>Zuständigkeit</a:t>
            </a:r>
            <a:r>
              <a:rPr lang="en-US" sz="1650" b="1" i="0" u="none" strike="noStrike" cap="none" dirty="0">
                <a:solidFill>
                  <a:srgbClr val="1E293B"/>
                </a:solidFill>
                <a:latin typeface="Lato"/>
                <a:ea typeface="Lato"/>
                <a:cs typeface="Lato"/>
                <a:sym typeface="Lato"/>
              </a:rPr>
              <a:t> (</a:t>
            </a:r>
            <a:r>
              <a:rPr lang="en-US" sz="1650" b="1" i="0" u="none" strike="noStrike" cap="none" dirty="0" err="1">
                <a:solidFill>
                  <a:srgbClr val="1E293B"/>
                </a:solidFill>
                <a:latin typeface="Lato"/>
                <a:ea typeface="Lato"/>
                <a:cs typeface="Lato"/>
                <a:sym typeface="Lato"/>
              </a:rPr>
              <a:t>Beschau</a:t>
            </a:r>
            <a:r>
              <a:rPr lang="en-US" sz="1650" b="1" i="0" u="none" strike="noStrike" cap="none" dirty="0">
                <a:solidFill>
                  <a:srgbClr val="1E293B"/>
                </a:solidFill>
                <a:latin typeface="Lato"/>
                <a:ea typeface="Lato"/>
                <a:cs typeface="Lato"/>
                <a:sym typeface="Lato"/>
              </a:rPr>
              <a:t>):</a:t>
            </a:r>
            <a:r>
              <a:rPr lang="en-US" sz="1650" b="0" i="0" u="none" strike="noStrike" cap="none" dirty="0">
                <a:solidFill>
                  <a:srgbClr val="1E293B"/>
                </a:solidFill>
                <a:latin typeface="Lato"/>
                <a:ea typeface="Lato"/>
                <a:cs typeface="Lato"/>
                <a:sym typeface="Lato"/>
              </a:rPr>
              <a:t> </a:t>
            </a:r>
            <a:r>
              <a:rPr lang="en-US" sz="1650" b="0" i="0" u="none" strike="noStrike" cap="none" dirty="0" err="1">
                <a:solidFill>
                  <a:srgbClr val="1E293B"/>
                </a:solidFill>
                <a:latin typeface="Lato"/>
                <a:ea typeface="Lato"/>
                <a:cs typeface="Lato"/>
                <a:sym typeface="Lato"/>
              </a:rPr>
              <a:t>Wer</a:t>
            </a:r>
            <a:r>
              <a:rPr lang="en-US" sz="1650" b="0" i="0" u="none" strike="noStrike" cap="none" dirty="0">
                <a:solidFill>
                  <a:srgbClr val="1E293B"/>
                </a:solidFill>
                <a:latin typeface="Lato"/>
                <a:ea typeface="Lato"/>
                <a:cs typeface="Lato"/>
                <a:sym typeface="Lato"/>
              </a:rPr>
              <a:t> </a:t>
            </a:r>
            <a:r>
              <a:rPr lang="en-US" sz="1650" b="0" i="0" u="none" strike="noStrike" cap="none" dirty="0" err="1">
                <a:solidFill>
                  <a:srgbClr val="1E293B"/>
                </a:solidFill>
                <a:latin typeface="Lato"/>
                <a:ea typeface="Lato"/>
                <a:cs typeface="Lato"/>
                <a:sym typeface="Lato"/>
              </a:rPr>
              <a:t>ist</a:t>
            </a:r>
            <a:r>
              <a:rPr lang="en-US" sz="1650" b="0" i="0" u="none" strike="noStrike" cap="none" dirty="0">
                <a:solidFill>
                  <a:srgbClr val="1E293B"/>
                </a:solidFill>
                <a:latin typeface="Lato"/>
                <a:ea typeface="Lato"/>
                <a:cs typeface="Lato"/>
                <a:sym typeface="Lato"/>
              </a:rPr>
              <a:t> der </a:t>
            </a:r>
            <a:r>
              <a:rPr lang="en-US" sz="1650" b="0" i="0" u="none" strike="noStrike" cap="none" dirty="0" err="1">
                <a:solidFill>
                  <a:srgbClr val="1E293B"/>
                </a:solidFill>
                <a:latin typeface="Lato"/>
                <a:ea typeface="Lato"/>
                <a:cs typeface="Lato"/>
                <a:sym typeface="Lato"/>
              </a:rPr>
              <a:t>Ansprechpartner</a:t>
            </a:r>
            <a:r>
              <a:rPr lang="en-US" sz="1650" b="0" i="0" u="none" strike="noStrike" cap="none" dirty="0">
                <a:solidFill>
                  <a:srgbClr val="1E293B"/>
                </a:solidFill>
                <a:latin typeface="Lato"/>
                <a:ea typeface="Lato"/>
                <a:cs typeface="Lato"/>
                <a:sym typeface="Lato"/>
              </a:rPr>
              <a:t>, </a:t>
            </a:r>
            <a:r>
              <a:rPr lang="en-US" sz="1650" b="0" i="0" u="none" strike="noStrike" cap="none" dirty="0" err="1">
                <a:solidFill>
                  <a:srgbClr val="1E293B"/>
                </a:solidFill>
                <a:latin typeface="Lato"/>
                <a:ea typeface="Lato"/>
                <a:cs typeface="Lato"/>
                <a:sym typeface="Lato"/>
              </a:rPr>
              <a:t>wenn</a:t>
            </a:r>
            <a:r>
              <a:rPr lang="en-US" sz="1650" b="0" i="0" u="none" strike="noStrike" cap="none" dirty="0">
                <a:solidFill>
                  <a:srgbClr val="1E293B"/>
                </a:solidFill>
                <a:latin typeface="Lato"/>
                <a:ea typeface="Lato"/>
                <a:cs typeface="Lato"/>
                <a:sym typeface="Lato"/>
              </a:rPr>
              <a:t> die </a:t>
            </a:r>
            <a:r>
              <a:rPr lang="en-US" sz="1650" b="0" i="0" u="none" strike="noStrike" cap="none" dirty="0" err="1">
                <a:solidFill>
                  <a:srgbClr val="1E293B"/>
                </a:solidFill>
                <a:latin typeface="Lato"/>
                <a:ea typeface="Lato"/>
                <a:cs typeface="Lato"/>
                <a:sym typeface="Lato"/>
              </a:rPr>
              <a:t>Ausfuhrzollstelle</a:t>
            </a:r>
            <a:r>
              <a:rPr lang="en-US" sz="1650" b="0" i="0" u="none" strike="noStrike" cap="none" dirty="0">
                <a:solidFill>
                  <a:srgbClr val="1E293B"/>
                </a:solidFill>
                <a:latin typeface="Lato"/>
                <a:ea typeface="Lato"/>
                <a:cs typeface="Lato"/>
                <a:sym typeface="Lato"/>
              </a:rPr>
              <a:t> (</a:t>
            </a:r>
            <a:r>
              <a:rPr lang="en-US" sz="1650" b="0" i="0" u="none" strike="noStrike" cap="none" dirty="0" err="1">
                <a:solidFill>
                  <a:srgbClr val="1E293B"/>
                </a:solidFill>
                <a:latin typeface="Lato"/>
                <a:ea typeface="Lato"/>
                <a:cs typeface="Lato"/>
                <a:sym typeface="Lato"/>
              </a:rPr>
              <a:t>z.B.</a:t>
            </a:r>
            <a:r>
              <a:rPr lang="en-US" sz="1650" b="0" i="0" u="none" strike="noStrike" cap="none" dirty="0">
                <a:solidFill>
                  <a:srgbClr val="1E293B"/>
                </a:solidFill>
                <a:latin typeface="Lato"/>
                <a:ea typeface="Lato"/>
                <a:cs typeface="Lato"/>
                <a:sym typeface="Lato"/>
              </a:rPr>
              <a:t> </a:t>
            </a:r>
            <a:r>
              <a:rPr lang="en-US" sz="1650" b="0" i="0" u="none" strike="noStrike" cap="none" dirty="0" err="1">
                <a:solidFill>
                  <a:srgbClr val="1E293B"/>
                </a:solidFill>
                <a:latin typeface="Lato"/>
                <a:ea typeface="Lato"/>
                <a:cs typeface="Lato"/>
                <a:sym typeface="Lato"/>
              </a:rPr>
              <a:t>Niederlande</a:t>
            </a:r>
            <a:r>
              <a:rPr lang="en-US" sz="1650" b="0" i="0" u="none" strike="noStrike" cap="none" dirty="0">
                <a:solidFill>
                  <a:srgbClr val="1E293B"/>
                </a:solidFill>
                <a:latin typeface="Lato"/>
                <a:ea typeface="Lato"/>
                <a:cs typeface="Lato"/>
                <a:sym typeface="Lato"/>
              </a:rPr>
              <a:t>) die Ware </a:t>
            </a:r>
            <a:r>
              <a:rPr lang="en-US" sz="1650" b="0" i="0" u="none" strike="noStrike" cap="none" dirty="0" err="1">
                <a:solidFill>
                  <a:srgbClr val="1E293B"/>
                </a:solidFill>
                <a:latin typeface="Lato"/>
                <a:ea typeface="Lato"/>
                <a:cs typeface="Lato"/>
                <a:sym typeface="Lato"/>
              </a:rPr>
              <a:t>physisch</a:t>
            </a:r>
            <a:r>
              <a:rPr lang="en-US" sz="1650" b="0" i="0" u="none" strike="noStrike" cap="none" dirty="0">
                <a:solidFill>
                  <a:srgbClr val="1E293B"/>
                </a:solidFill>
                <a:latin typeface="Lato"/>
                <a:ea typeface="Lato"/>
                <a:cs typeface="Lato"/>
                <a:sym typeface="Lato"/>
              </a:rPr>
              <a:t> </a:t>
            </a:r>
            <a:r>
              <a:rPr lang="en-US" sz="1650" b="0" i="0" u="none" strike="noStrike" cap="none" dirty="0" err="1">
                <a:solidFill>
                  <a:srgbClr val="1E293B"/>
                </a:solidFill>
                <a:latin typeface="Lato"/>
                <a:ea typeface="Lato"/>
                <a:cs typeface="Lato"/>
                <a:sym typeface="Lato"/>
              </a:rPr>
              <a:t>prüfen</a:t>
            </a:r>
            <a:r>
              <a:rPr lang="en-US" sz="1650" b="0" i="0" u="none" strike="noStrike" cap="none" dirty="0">
                <a:solidFill>
                  <a:srgbClr val="1E293B"/>
                </a:solidFill>
                <a:latin typeface="Lato"/>
                <a:ea typeface="Lato"/>
                <a:cs typeface="Lato"/>
                <a:sym typeface="Lato"/>
              </a:rPr>
              <a:t> will? Die </a:t>
            </a:r>
            <a:r>
              <a:rPr lang="en-US" sz="1650" b="0" i="0" u="none" strike="noStrike" cap="none" dirty="0" err="1">
                <a:solidFill>
                  <a:srgbClr val="1E293B"/>
                </a:solidFill>
                <a:latin typeface="Lato"/>
                <a:ea typeface="Lato"/>
                <a:cs typeface="Lato"/>
                <a:sym typeface="Lato"/>
              </a:rPr>
              <a:t>klare</a:t>
            </a:r>
            <a:r>
              <a:rPr lang="en-US" sz="1650" b="0" i="0" u="none" strike="noStrike" cap="none" dirty="0">
                <a:solidFill>
                  <a:srgbClr val="1E293B"/>
                </a:solidFill>
                <a:latin typeface="Lato"/>
                <a:ea typeface="Lato"/>
                <a:cs typeface="Lato"/>
                <a:sym typeface="Lato"/>
              </a:rPr>
              <a:t> </a:t>
            </a:r>
            <a:r>
              <a:rPr lang="en-US" sz="1650" b="0" i="0" u="none" strike="noStrike" cap="none" dirty="0" err="1">
                <a:solidFill>
                  <a:srgbClr val="1E293B"/>
                </a:solidFill>
                <a:latin typeface="Lato"/>
                <a:ea typeface="Lato"/>
                <a:cs typeface="Lato"/>
                <a:sym typeface="Lato"/>
              </a:rPr>
              <a:t>Benennung</a:t>
            </a:r>
            <a:r>
              <a:rPr lang="en-US" sz="1650" b="0" i="0" u="none" strike="noStrike" cap="none" dirty="0">
                <a:solidFill>
                  <a:srgbClr val="1E293B"/>
                </a:solidFill>
                <a:latin typeface="Lato"/>
                <a:ea typeface="Lato"/>
                <a:cs typeface="Lato"/>
                <a:sym typeface="Lato"/>
              </a:rPr>
              <a:t> des </a:t>
            </a:r>
            <a:r>
              <a:rPr lang="en-US" sz="1650" b="0" i="0" u="none" strike="noStrike" cap="none" dirty="0" err="1">
                <a:solidFill>
                  <a:srgbClr val="1E293B"/>
                </a:solidFill>
                <a:latin typeface="Lato"/>
                <a:ea typeface="Lato"/>
                <a:cs typeface="Lato"/>
                <a:sym typeface="Lato"/>
              </a:rPr>
              <a:t>lokalen</a:t>
            </a:r>
            <a:r>
              <a:rPr lang="en-US" sz="1650" b="0" i="0" u="none" strike="noStrike" cap="none" dirty="0">
                <a:solidFill>
                  <a:srgbClr val="1E293B"/>
                </a:solidFill>
                <a:latin typeface="Lato"/>
                <a:ea typeface="Lato"/>
                <a:cs typeface="Lato"/>
                <a:sym typeface="Lato"/>
              </a:rPr>
              <a:t> </a:t>
            </a:r>
            <a:r>
              <a:rPr lang="en-US" sz="1650" b="0" i="0" u="none" strike="noStrike" cap="none" dirty="0" err="1">
                <a:solidFill>
                  <a:srgbClr val="1E293B"/>
                </a:solidFill>
                <a:latin typeface="Lato"/>
                <a:ea typeface="Lato"/>
                <a:cs typeface="Lato"/>
                <a:sym typeface="Lato"/>
              </a:rPr>
              <a:t>Vertreters</a:t>
            </a:r>
            <a:r>
              <a:rPr lang="en-US" sz="1650" b="0" i="0" u="none" strike="noStrike" cap="none" dirty="0">
                <a:solidFill>
                  <a:srgbClr val="1E293B"/>
                </a:solidFill>
                <a:latin typeface="Lato"/>
                <a:ea typeface="Lato"/>
                <a:cs typeface="Lato"/>
                <a:sym typeface="Lato"/>
              </a:rPr>
              <a:t> </a:t>
            </a:r>
            <a:r>
              <a:rPr lang="en-US" sz="1650" b="0" i="0" u="none" strike="noStrike" cap="none" dirty="0" err="1">
                <a:solidFill>
                  <a:srgbClr val="1E293B"/>
                </a:solidFill>
                <a:latin typeface="Lato"/>
                <a:ea typeface="Lato"/>
                <a:cs typeface="Lato"/>
                <a:sym typeface="Lato"/>
              </a:rPr>
              <a:t>ist</a:t>
            </a:r>
            <a:r>
              <a:rPr lang="en-US" sz="1650" b="0" i="0" u="none" strike="noStrike" cap="none" dirty="0">
                <a:solidFill>
                  <a:srgbClr val="1E293B"/>
                </a:solidFill>
                <a:latin typeface="Lato"/>
                <a:ea typeface="Lato"/>
                <a:cs typeface="Lato"/>
                <a:sym typeface="Lato"/>
              </a:rPr>
              <a:t> </a:t>
            </a:r>
            <a:r>
              <a:rPr lang="en-US" sz="1650" b="0" i="0" u="none" strike="noStrike" cap="none" dirty="0" err="1">
                <a:solidFill>
                  <a:srgbClr val="1E293B"/>
                </a:solidFill>
                <a:latin typeface="Lato"/>
                <a:ea typeface="Lato"/>
                <a:cs typeface="Lato"/>
                <a:sym typeface="Lato"/>
              </a:rPr>
              <a:t>unerlässlich</a:t>
            </a:r>
            <a:r>
              <a:rPr lang="en-US" sz="1650" b="0" i="0" u="none" strike="noStrike" cap="none" dirty="0">
                <a:solidFill>
                  <a:srgbClr val="1E293B"/>
                </a:solidFill>
                <a:latin typeface="Lato"/>
                <a:ea typeface="Lato"/>
                <a:cs typeface="Lato"/>
                <a:sym typeface="Lato"/>
              </a:rPr>
              <a:t>.</a:t>
            </a:r>
            <a:endParaRPr dirty="0"/>
          </a:p>
        </p:txBody>
      </p:sp>
      <p:sp>
        <p:nvSpPr>
          <p:cNvPr id="6" name="Google Shape;227;p27">
            <a:extLst>
              <a:ext uri="{FF2B5EF4-FFF2-40B4-BE49-F238E27FC236}">
                <a16:creationId xmlns:a16="http://schemas.microsoft.com/office/drawing/2014/main" id="{BEB66AE3-FC01-E380-92B8-6E139ABDA95B}"/>
              </a:ext>
            </a:extLst>
          </p:cNvPr>
          <p:cNvSpPr txBox="1"/>
          <p:nvPr/>
        </p:nvSpPr>
        <p:spPr>
          <a:xfrm>
            <a:off x="1400175" y="3968729"/>
            <a:ext cx="10051596" cy="863313"/>
          </a:xfrm>
          <a:prstGeom prst="rect">
            <a:avLst/>
          </a:prstGeom>
          <a:noFill/>
          <a:ln>
            <a:noFill/>
          </a:ln>
        </p:spPr>
        <p:txBody>
          <a:bodyPr spcFirstLastPara="1" wrap="square" lIns="0" tIns="0" rIns="0" bIns="0" anchor="t" anchorCtr="0">
            <a:spAutoFit/>
          </a:bodyPr>
          <a:lstStyle/>
          <a:p>
            <a:pPr marL="0" marR="0" lvl="0" indent="0" algn="l" rtl="0">
              <a:lnSpc>
                <a:spcPct val="169939"/>
              </a:lnSpc>
              <a:spcBef>
                <a:spcPts val="0"/>
              </a:spcBef>
              <a:spcAft>
                <a:spcPts val="0"/>
              </a:spcAft>
              <a:buNone/>
            </a:pPr>
            <a:r>
              <a:rPr lang="en-US" sz="1650" b="1" i="0" u="none" strike="noStrike" cap="none" dirty="0" err="1">
                <a:solidFill>
                  <a:srgbClr val="1E293B"/>
                </a:solidFill>
                <a:latin typeface="Lato"/>
                <a:ea typeface="Lato"/>
                <a:cs typeface="Lato"/>
                <a:sym typeface="Lato"/>
              </a:rPr>
              <a:t>Präzise</a:t>
            </a:r>
            <a:r>
              <a:rPr lang="en-US" sz="1650" b="1" i="0" u="none" strike="noStrike" cap="none" dirty="0">
                <a:solidFill>
                  <a:srgbClr val="1E293B"/>
                </a:solidFill>
                <a:latin typeface="Lato"/>
                <a:ea typeface="Lato"/>
                <a:cs typeface="Lato"/>
                <a:sym typeface="Lato"/>
              </a:rPr>
              <a:t> </a:t>
            </a:r>
            <a:r>
              <a:rPr lang="en-US" sz="1650" b="1" i="0" u="none" strike="noStrike" cap="none" dirty="0" err="1">
                <a:solidFill>
                  <a:srgbClr val="1E293B"/>
                </a:solidFill>
                <a:latin typeface="Lato"/>
                <a:ea typeface="Lato"/>
                <a:cs typeface="Lato"/>
                <a:sym typeface="Lato"/>
              </a:rPr>
              <a:t>Ortsangaben</a:t>
            </a:r>
            <a:r>
              <a:rPr lang="en-US" sz="1650" b="1" i="0" u="none" strike="noStrike" cap="none" dirty="0">
                <a:solidFill>
                  <a:srgbClr val="1E293B"/>
                </a:solidFill>
                <a:latin typeface="Lato"/>
                <a:ea typeface="Lato"/>
                <a:cs typeface="Lato"/>
                <a:sym typeface="Lato"/>
              </a:rPr>
              <a:t>:</a:t>
            </a:r>
            <a:r>
              <a:rPr lang="en-US" sz="1650" b="0" i="0" u="none" strike="noStrike" cap="none" dirty="0">
                <a:solidFill>
                  <a:srgbClr val="1E293B"/>
                </a:solidFill>
                <a:latin typeface="Lato"/>
                <a:ea typeface="Lato"/>
                <a:cs typeface="Lato"/>
                <a:sym typeface="Lato"/>
              </a:rPr>
              <a:t> Die </a:t>
            </a:r>
            <a:r>
              <a:rPr lang="en-US" sz="1650" b="0" i="0" u="none" strike="noStrike" cap="none" dirty="0" err="1">
                <a:solidFill>
                  <a:srgbClr val="1E293B"/>
                </a:solidFill>
                <a:latin typeface="Lato"/>
                <a:ea typeface="Lato"/>
                <a:cs typeface="Lato"/>
                <a:sym typeface="Lato"/>
              </a:rPr>
              <a:t>genaue</a:t>
            </a:r>
            <a:r>
              <a:rPr lang="en-US" sz="1650" b="0" i="0" u="none" strike="noStrike" cap="none" dirty="0">
                <a:solidFill>
                  <a:srgbClr val="1E293B"/>
                </a:solidFill>
                <a:latin typeface="Lato"/>
                <a:ea typeface="Lato"/>
                <a:cs typeface="Lato"/>
                <a:sym typeface="Lato"/>
              </a:rPr>
              <a:t> </a:t>
            </a:r>
            <a:r>
              <a:rPr lang="en-US" sz="1650" b="0" i="0" u="none" strike="noStrike" cap="none" dirty="0" err="1">
                <a:solidFill>
                  <a:srgbClr val="1E293B"/>
                </a:solidFill>
                <a:latin typeface="Lato"/>
                <a:ea typeface="Lato"/>
                <a:cs typeface="Lato"/>
                <a:sym typeface="Lato"/>
              </a:rPr>
              <a:t>Angabe</a:t>
            </a:r>
            <a:r>
              <a:rPr lang="en-US" sz="1650" b="0" i="0" u="none" strike="noStrike" cap="none" dirty="0">
                <a:solidFill>
                  <a:srgbClr val="1E293B"/>
                </a:solidFill>
                <a:latin typeface="Lato"/>
                <a:ea typeface="Lato"/>
                <a:cs typeface="Lato"/>
                <a:sym typeface="Lato"/>
              </a:rPr>
              <a:t> des </a:t>
            </a:r>
            <a:r>
              <a:rPr lang="en-US" sz="1650" b="0" i="0" u="none" strike="noStrike" cap="none" dirty="0" err="1">
                <a:solidFill>
                  <a:srgbClr val="1E293B"/>
                </a:solidFill>
                <a:latin typeface="Lato"/>
                <a:ea typeface="Lato"/>
                <a:cs typeface="Lato"/>
                <a:sym typeface="Lato"/>
              </a:rPr>
              <a:t>Lagerorts</a:t>
            </a:r>
            <a:r>
              <a:rPr lang="en-US" sz="1650" b="0" i="0" u="none" strike="noStrike" cap="none" dirty="0">
                <a:solidFill>
                  <a:srgbClr val="1E293B"/>
                </a:solidFill>
                <a:latin typeface="Lato"/>
                <a:ea typeface="Lato"/>
                <a:cs typeface="Lato"/>
                <a:sym typeface="Lato"/>
              </a:rPr>
              <a:t> (</a:t>
            </a:r>
            <a:r>
              <a:rPr lang="en-US" sz="1650" b="0" i="0" u="none" strike="noStrike" cap="none" dirty="0" err="1">
                <a:solidFill>
                  <a:srgbClr val="1E293B"/>
                </a:solidFill>
                <a:latin typeface="Lato"/>
                <a:ea typeface="Lato"/>
                <a:cs typeface="Lato"/>
                <a:sym typeface="Lato"/>
              </a:rPr>
              <a:t>Stellplatz</a:t>
            </a:r>
            <a:r>
              <a:rPr lang="en-US" sz="1650" b="0" i="0" u="none" strike="noStrike" cap="none" dirty="0">
                <a:solidFill>
                  <a:srgbClr val="1E293B"/>
                </a:solidFill>
                <a:latin typeface="Lato"/>
                <a:ea typeface="Lato"/>
                <a:cs typeface="Lato"/>
                <a:sym typeface="Lato"/>
              </a:rPr>
              <a:t>) </a:t>
            </a:r>
            <a:r>
              <a:rPr lang="en-US" sz="1650" b="0" i="0" u="none" strike="noStrike" cap="none" dirty="0" err="1">
                <a:solidFill>
                  <a:srgbClr val="1E293B"/>
                </a:solidFill>
                <a:latin typeface="Lato"/>
                <a:ea typeface="Lato"/>
                <a:cs typeface="Lato"/>
                <a:sym typeface="Lato"/>
              </a:rPr>
              <a:t>beim</a:t>
            </a:r>
            <a:r>
              <a:rPr lang="en-US" sz="1650" b="0" i="0" u="none" strike="noStrike" cap="none" dirty="0">
                <a:solidFill>
                  <a:srgbClr val="1E293B"/>
                </a:solidFill>
                <a:latin typeface="Lato"/>
                <a:ea typeface="Lato"/>
                <a:cs typeface="Lato"/>
                <a:sym typeface="Lato"/>
              </a:rPr>
              <a:t> </a:t>
            </a:r>
            <a:r>
              <a:rPr lang="en-US" sz="1650" b="0" i="0" u="none" strike="noStrike" cap="none" dirty="0" err="1">
                <a:solidFill>
                  <a:srgbClr val="1E293B"/>
                </a:solidFill>
                <a:latin typeface="Lato"/>
                <a:ea typeface="Lato"/>
                <a:cs typeface="Lato"/>
                <a:sym typeface="Lato"/>
              </a:rPr>
              <a:t>Ausgangszollamt</a:t>
            </a:r>
            <a:r>
              <a:rPr lang="en-US" sz="1650" b="0" i="0" u="none" strike="noStrike" cap="none" dirty="0">
                <a:solidFill>
                  <a:srgbClr val="1E293B"/>
                </a:solidFill>
                <a:latin typeface="Lato"/>
                <a:ea typeface="Lato"/>
                <a:cs typeface="Lato"/>
                <a:sym typeface="Lato"/>
              </a:rPr>
              <a:t> des Mitgliedstaats </a:t>
            </a:r>
            <a:r>
              <a:rPr lang="en-US" sz="1650" b="0" i="0" u="none" strike="noStrike" cap="none" dirty="0" err="1">
                <a:solidFill>
                  <a:srgbClr val="1E293B"/>
                </a:solidFill>
                <a:latin typeface="Lato"/>
                <a:ea typeface="Lato"/>
                <a:cs typeface="Lato"/>
                <a:sym typeface="Lato"/>
              </a:rPr>
              <a:t>ist</a:t>
            </a:r>
            <a:r>
              <a:rPr lang="en-US" sz="1650" b="0" i="0" u="none" strike="noStrike" cap="none" dirty="0">
                <a:solidFill>
                  <a:srgbClr val="1E293B"/>
                </a:solidFill>
                <a:latin typeface="Lato"/>
                <a:ea typeface="Lato"/>
                <a:cs typeface="Lato"/>
                <a:sym typeface="Lato"/>
              </a:rPr>
              <a:t> </a:t>
            </a:r>
            <a:r>
              <a:rPr lang="en-US" sz="1650" b="0" i="0" u="none" strike="noStrike" cap="none" dirty="0" err="1">
                <a:solidFill>
                  <a:srgbClr val="1E293B"/>
                </a:solidFill>
                <a:latin typeface="Lato"/>
                <a:ea typeface="Lato"/>
                <a:cs typeface="Lato"/>
                <a:sym typeface="Lato"/>
              </a:rPr>
              <a:t>Pflicht</a:t>
            </a:r>
            <a:r>
              <a:rPr lang="en-US" sz="1650" b="0" i="0" u="none" strike="noStrike" cap="none" dirty="0">
                <a:solidFill>
                  <a:srgbClr val="1E293B"/>
                </a:solidFill>
                <a:latin typeface="Lato"/>
                <a:ea typeface="Lato"/>
                <a:cs typeface="Lato"/>
                <a:sym typeface="Lato"/>
              </a:rPr>
              <a:t>. Dies </a:t>
            </a:r>
            <a:r>
              <a:rPr lang="en-US" sz="1650" b="0" i="0" u="none" strike="noStrike" cap="none" dirty="0" err="1">
                <a:solidFill>
                  <a:srgbClr val="1E293B"/>
                </a:solidFill>
                <a:latin typeface="Lato"/>
                <a:ea typeface="Lato"/>
                <a:cs typeface="Lato"/>
                <a:sym typeface="Lato"/>
              </a:rPr>
              <a:t>erfordert</a:t>
            </a:r>
            <a:r>
              <a:rPr lang="en-US" sz="1650" b="0" i="0" u="none" strike="noStrike" cap="none" dirty="0">
                <a:solidFill>
                  <a:srgbClr val="1E293B"/>
                </a:solidFill>
                <a:latin typeface="Lato"/>
                <a:ea typeface="Lato"/>
                <a:cs typeface="Lato"/>
                <a:sym typeface="Lato"/>
              </a:rPr>
              <a:t> </a:t>
            </a:r>
            <a:r>
              <a:rPr lang="en-US" sz="1650" b="0" i="0" u="none" strike="noStrike" cap="none" dirty="0" err="1">
                <a:solidFill>
                  <a:srgbClr val="1E293B"/>
                </a:solidFill>
                <a:latin typeface="Lato"/>
                <a:ea typeface="Lato"/>
                <a:cs typeface="Lato"/>
                <a:sym typeface="Lato"/>
              </a:rPr>
              <a:t>eine</a:t>
            </a:r>
            <a:r>
              <a:rPr lang="en-US" sz="1650" b="0" i="0" u="none" strike="noStrike" cap="none" dirty="0">
                <a:solidFill>
                  <a:srgbClr val="1E293B"/>
                </a:solidFill>
                <a:latin typeface="Lato"/>
                <a:ea typeface="Lato"/>
                <a:cs typeface="Lato"/>
                <a:sym typeface="Lato"/>
              </a:rPr>
              <a:t> </a:t>
            </a:r>
            <a:r>
              <a:rPr lang="en-US" sz="1650" b="0" i="0" u="none" strike="noStrike" cap="none" dirty="0" err="1">
                <a:solidFill>
                  <a:srgbClr val="1E293B"/>
                </a:solidFill>
                <a:latin typeface="Lato"/>
                <a:ea typeface="Lato"/>
                <a:cs typeface="Lato"/>
                <a:sym typeface="Lato"/>
              </a:rPr>
              <a:t>präzise</a:t>
            </a:r>
            <a:r>
              <a:rPr lang="en-US" sz="1650" b="0" i="0" u="none" strike="noStrike" cap="none" dirty="0">
                <a:solidFill>
                  <a:srgbClr val="1E293B"/>
                </a:solidFill>
                <a:latin typeface="Lato"/>
                <a:ea typeface="Lato"/>
                <a:cs typeface="Lato"/>
                <a:sym typeface="Lato"/>
              </a:rPr>
              <a:t> </a:t>
            </a:r>
            <a:r>
              <a:rPr lang="en-US" sz="1650" b="0" i="0" u="none" strike="noStrike" cap="none" dirty="0" err="1">
                <a:solidFill>
                  <a:srgbClr val="1E293B"/>
                </a:solidFill>
                <a:latin typeface="Lato"/>
                <a:ea typeface="Lato"/>
                <a:cs typeface="Lato"/>
                <a:sym typeface="Lato"/>
              </a:rPr>
              <a:t>Lagerverwaltungsintegration</a:t>
            </a:r>
            <a:r>
              <a:rPr lang="en-US" sz="1650" b="0" i="0" u="none" strike="noStrike" cap="none" dirty="0">
                <a:solidFill>
                  <a:srgbClr val="1E293B"/>
                </a:solidFill>
                <a:latin typeface="Lato"/>
                <a:ea typeface="Lato"/>
                <a:cs typeface="Lato"/>
                <a:sym typeface="Lato"/>
              </a:rPr>
              <a:t>.</a:t>
            </a:r>
            <a:endParaRPr dirty="0"/>
          </a:p>
        </p:txBody>
      </p:sp>
      <p:pic>
        <p:nvPicPr>
          <p:cNvPr id="7" name="Google Shape;228;p27" descr="image.png">
            <a:extLst>
              <a:ext uri="{FF2B5EF4-FFF2-40B4-BE49-F238E27FC236}">
                <a16:creationId xmlns:a16="http://schemas.microsoft.com/office/drawing/2014/main" id="{F99018DC-28B7-C5C2-462F-1E67746201ED}"/>
              </a:ext>
            </a:extLst>
          </p:cNvPr>
          <p:cNvPicPr preferRelativeResize="0"/>
          <p:nvPr/>
        </p:nvPicPr>
        <p:blipFill rotWithShape="1">
          <a:blip r:embed="rId2">
            <a:alphaModFix/>
          </a:blip>
          <a:srcRect/>
          <a:stretch/>
        </p:blipFill>
        <p:spPr>
          <a:xfrm>
            <a:off x="971550" y="1499027"/>
            <a:ext cx="285750" cy="266700"/>
          </a:xfrm>
          <a:prstGeom prst="rect">
            <a:avLst/>
          </a:prstGeom>
          <a:noFill/>
          <a:ln>
            <a:noFill/>
          </a:ln>
        </p:spPr>
      </p:pic>
      <p:pic>
        <p:nvPicPr>
          <p:cNvPr id="8" name="Google Shape;229;p27" descr="image.png">
            <a:extLst>
              <a:ext uri="{FF2B5EF4-FFF2-40B4-BE49-F238E27FC236}">
                <a16:creationId xmlns:a16="http://schemas.microsoft.com/office/drawing/2014/main" id="{1B4D6C05-D9B1-7F8E-B399-AF5D0CCD4D81}"/>
              </a:ext>
            </a:extLst>
          </p:cNvPr>
          <p:cNvPicPr preferRelativeResize="0"/>
          <p:nvPr/>
        </p:nvPicPr>
        <p:blipFill rotWithShape="1">
          <a:blip r:embed="rId3">
            <a:alphaModFix/>
          </a:blip>
          <a:srcRect/>
          <a:stretch/>
        </p:blipFill>
        <p:spPr>
          <a:xfrm>
            <a:off x="971550" y="2805589"/>
            <a:ext cx="285750" cy="266700"/>
          </a:xfrm>
          <a:prstGeom prst="rect">
            <a:avLst/>
          </a:prstGeom>
          <a:noFill/>
          <a:ln>
            <a:noFill/>
          </a:ln>
        </p:spPr>
      </p:pic>
      <p:pic>
        <p:nvPicPr>
          <p:cNvPr id="9" name="Google Shape;230;p27" descr="image.png">
            <a:extLst>
              <a:ext uri="{FF2B5EF4-FFF2-40B4-BE49-F238E27FC236}">
                <a16:creationId xmlns:a16="http://schemas.microsoft.com/office/drawing/2014/main" id="{DA752925-7F64-AAAC-4102-8C75D1C90165}"/>
              </a:ext>
            </a:extLst>
          </p:cNvPr>
          <p:cNvPicPr preferRelativeResize="0"/>
          <p:nvPr/>
        </p:nvPicPr>
        <p:blipFill rotWithShape="1">
          <a:blip r:embed="rId4">
            <a:alphaModFix/>
          </a:blip>
          <a:srcRect/>
          <a:stretch/>
        </p:blipFill>
        <p:spPr>
          <a:xfrm>
            <a:off x="971550" y="4112151"/>
            <a:ext cx="285750" cy="266700"/>
          </a:xfrm>
          <a:prstGeom prst="rect">
            <a:avLst/>
          </a:prstGeom>
          <a:noFill/>
          <a:ln>
            <a:noFill/>
          </a:ln>
        </p:spPr>
      </p:pic>
    </p:spTree>
    <p:extLst>
      <p:ext uri="{BB962C8B-B14F-4D97-AF65-F5344CB8AC3E}">
        <p14:creationId xmlns:p14="http://schemas.microsoft.com/office/powerpoint/2010/main" val="5366407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5F9F97-63D4-D2A1-F445-12D4164121E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189924B-EB54-D11D-05EE-CCABFE541F39}"/>
              </a:ext>
            </a:extLst>
          </p:cNvPr>
          <p:cNvSpPr>
            <a:spLocks noGrp="1"/>
          </p:cNvSpPr>
          <p:nvPr>
            <p:ph type="ctrTitle"/>
          </p:nvPr>
        </p:nvSpPr>
        <p:spPr>
          <a:xfrm>
            <a:off x="450011" y="3642360"/>
            <a:ext cx="11291977" cy="2387600"/>
          </a:xfrm>
        </p:spPr>
        <p:txBody>
          <a:bodyPr>
            <a:normAutofit/>
          </a:bodyPr>
          <a:lstStyle/>
          <a:p>
            <a:r>
              <a:rPr lang="sv-SE" sz="4800" dirty="0"/>
              <a:t>3. Präferenzrecht &amp; LLEs</a:t>
            </a:r>
          </a:p>
        </p:txBody>
      </p:sp>
      <p:pic>
        <p:nvPicPr>
          <p:cNvPr id="4" name="Grafik 3">
            <a:extLst>
              <a:ext uri="{FF2B5EF4-FFF2-40B4-BE49-F238E27FC236}">
                <a16:creationId xmlns:a16="http://schemas.microsoft.com/office/drawing/2014/main" id="{D688D5E3-275B-D4AE-D585-CDB5A58B3F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0487" y="828040"/>
            <a:ext cx="6551024" cy="4367349"/>
          </a:xfrm>
          <a:prstGeom prst="rect">
            <a:avLst/>
          </a:prstGeom>
        </p:spPr>
      </p:pic>
    </p:spTree>
    <p:extLst>
      <p:ext uri="{BB962C8B-B14F-4D97-AF65-F5344CB8AC3E}">
        <p14:creationId xmlns:p14="http://schemas.microsoft.com/office/powerpoint/2010/main" val="24495219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E7B761-C9DA-E630-C5FB-038CC095F290}"/>
              </a:ext>
            </a:extLst>
          </p:cNvPr>
          <p:cNvSpPr>
            <a:spLocks noGrp="1"/>
          </p:cNvSpPr>
          <p:nvPr>
            <p:ph type="title"/>
          </p:nvPr>
        </p:nvSpPr>
        <p:spPr/>
        <p:txBody>
          <a:bodyPr>
            <a:normAutofit/>
          </a:bodyPr>
          <a:lstStyle/>
          <a:p>
            <a:r>
              <a:rPr lang="da-DK" dirty="0"/>
              <a:t>DER "BIG BANG": 1. JANUAR 2026</a:t>
            </a:r>
            <a:endParaRPr lang="de-DE" dirty="0"/>
          </a:p>
        </p:txBody>
      </p:sp>
      <p:sp>
        <p:nvSpPr>
          <p:cNvPr id="4" name="Google Shape;242;p29">
            <a:extLst>
              <a:ext uri="{FF2B5EF4-FFF2-40B4-BE49-F238E27FC236}">
                <a16:creationId xmlns:a16="http://schemas.microsoft.com/office/drawing/2014/main" id="{F428E6A2-C242-3648-42F2-73D7D4C6E9D7}"/>
              </a:ext>
            </a:extLst>
          </p:cNvPr>
          <p:cNvSpPr txBox="1"/>
          <p:nvPr/>
        </p:nvSpPr>
        <p:spPr>
          <a:xfrm>
            <a:off x="571500" y="2533650"/>
            <a:ext cx="5286375" cy="142875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11250" b="1" i="0" u="none" strike="noStrike" cap="none">
                <a:solidFill>
                  <a:srgbClr val="F59E0B"/>
                </a:solidFill>
                <a:latin typeface="Poppins"/>
                <a:ea typeface="Poppins"/>
                <a:cs typeface="Poppins"/>
                <a:sym typeface="Poppins"/>
              </a:rPr>
              <a:t>RR</a:t>
            </a:r>
            <a:endParaRPr/>
          </a:p>
        </p:txBody>
      </p:sp>
      <p:sp>
        <p:nvSpPr>
          <p:cNvPr id="5" name="Google Shape;243;p29">
            <a:extLst>
              <a:ext uri="{FF2B5EF4-FFF2-40B4-BE49-F238E27FC236}">
                <a16:creationId xmlns:a16="http://schemas.microsoft.com/office/drawing/2014/main" id="{86D84445-2934-5ED6-CC12-6B7D6D85005C}"/>
              </a:ext>
            </a:extLst>
          </p:cNvPr>
          <p:cNvSpPr txBox="1"/>
          <p:nvPr/>
        </p:nvSpPr>
        <p:spPr>
          <a:xfrm>
            <a:off x="571500" y="3962400"/>
            <a:ext cx="5286375" cy="542925"/>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3600" b="1" i="0" u="none" strike="noStrike" cap="none">
                <a:solidFill>
                  <a:srgbClr val="DC2626"/>
                </a:solidFill>
                <a:latin typeface="Lato"/>
                <a:ea typeface="Lato"/>
                <a:cs typeface="Lato"/>
                <a:sym typeface="Lato"/>
              </a:rPr>
              <a:t>ALLEINIGER STANDARD</a:t>
            </a:r>
            <a:endParaRPr/>
          </a:p>
        </p:txBody>
      </p:sp>
      <p:sp>
        <p:nvSpPr>
          <p:cNvPr id="6" name="Google Shape;244;p29">
            <a:extLst>
              <a:ext uri="{FF2B5EF4-FFF2-40B4-BE49-F238E27FC236}">
                <a16:creationId xmlns:a16="http://schemas.microsoft.com/office/drawing/2014/main" id="{4B9A6E58-A3DD-A63C-1295-67427926AA5F}"/>
              </a:ext>
            </a:extLst>
          </p:cNvPr>
          <p:cNvSpPr txBox="1"/>
          <p:nvPr/>
        </p:nvSpPr>
        <p:spPr>
          <a:xfrm>
            <a:off x="6334125" y="2533650"/>
            <a:ext cx="5550693" cy="4572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400" b="1" i="0" u="none" strike="noStrike" cap="none">
                <a:solidFill>
                  <a:srgbClr val="DC2626"/>
                </a:solidFill>
                <a:latin typeface="Poppins"/>
                <a:ea typeface="Poppins"/>
                <a:cs typeface="Poppins"/>
                <a:sym typeface="Poppins"/>
              </a:rPr>
              <a:t>Ende der PEM-Übergangsfrist</a:t>
            </a:r>
            <a:endParaRPr/>
          </a:p>
        </p:txBody>
      </p:sp>
      <p:sp>
        <p:nvSpPr>
          <p:cNvPr id="7" name="Google Shape;245;p29">
            <a:extLst>
              <a:ext uri="{FF2B5EF4-FFF2-40B4-BE49-F238E27FC236}">
                <a16:creationId xmlns:a16="http://schemas.microsoft.com/office/drawing/2014/main" id="{9820C282-CC9D-C61E-9A1B-6494067DCA9C}"/>
              </a:ext>
            </a:extLst>
          </p:cNvPr>
          <p:cNvSpPr txBox="1"/>
          <p:nvPr/>
        </p:nvSpPr>
        <p:spPr>
          <a:xfrm>
            <a:off x="6334125" y="3181350"/>
            <a:ext cx="5286375" cy="1107996"/>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r>
              <a:rPr lang="en-US" sz="1500" b="0" i="0" u="none" strike="noStrike" cap="none" dirty="0">
                <a:solidFill>
                  <a:srgbClr val="1E293B"/>
                </a:solidFill>
                <a:latin typeface="Lato"/>
                <a:ea typeface="Lato"/>
                <a:cs typeface="Lato"/>
                <a:sym typeface="Lato"/>
              </a:rPr>
              <a:t>Ab dem 1.1.2026 </a:t>
            </a:r>
            <a:r>
              <a:rPr lang="en-US" sz="1500" b="0" i="0" u="none" strike="noStrike" cap="none" dirty="0" err="1">
                <a:solidFill>
                  <a:srgbClr val="1E293B"/>
                </a:solidFill>
                <a:latin typeface="Lato"/>
                <a:ea typeface="Lato"/>
                <a:cs typeface="Lato"/>
                <a:sym typeface="Lato"/>
              </a:rPr>
              <a:t>ist</a:t>
            </a:r>
            <a:r>
              <a:rPr lang="en-US" sz="1500" b="0" i="0" u="none" strike="noStrike" cap="none" dirty="0">
                <a:solidFill>
                  <a:srgbClr val="1E293B"/>
                </a:solidFill>
                <a:latin typeface="Lato"/>
                <a:ea typeface="Lato"/>
                <a:cs typeface="Lato"/>
                <a:sym typeface="Lato"/>
              </a:rPr>
              <a:t> die </a:t>
            </a:r>
            <a:r>
              <a:rPr lang="en-US" sz="1500" b="0" i="0" u="none" strike="noStrike" cap="none" dirty="0" err="1">
                <a:solidFill>
                  <a:srgbClr val="1E293B"/>
                </a:solidFill>
                <a:latin typeface="Lato"/>
                <a:ea typeface="Lato"/>
                <a:cs typeface="Lato"/>
                <a:sym typeface="Lato"/>
              </a:rPr>
              <a:t>Übergangsfrist</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abgelaufen</a:t>
            </a:r>
            <a:r>
              <a:rPr lang="en-US" sz="1500" b="0" i="0" u="none" strike="noStrike" cap="none" dirty="0">
                <a:solidFill>
                  <a:srgbClr val="1E293B"/>
                </a:solidFill>
                <a:latin typeface="Lato"/>
                <a:ea typeface="Lato"/>
                <a:cs typeface="Lato"/>
                <a:sym typeface="Lato"/>
              </a:rPr>
              <a:t>. Für fast alle </a:t>
            </a:r>
            <a:r>
              <a:rPr lang="en-US" sz="1500" b="0" i="0" u="none" strike="noStrike" cap="none" dirty="0" err="1">
                <a:solidFill>
                  <a:srgbClr val="1E293B"/>
                </a:solidFill>
                <a:latin typeface="Lato"/>
                <a:ea typeface="Lato"/>
                <a:cs typeface="Lato"/>
                <a:sym typeface="Lato"/>
              </a:rPr>
              <a:t>wichtigen</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Abkommen</a:t>
            </a:r>
            <a:r>
              <a:rPr lang="en-US" sz="1500" b="0" i="0" u="none" strike="noStrike" cap="none" dirty="0">
                <a:solidFill>
                  <a:srgbClr val="1E293B"/>
                </a:solidFill>
                <a:latin typeface="Lato"/>
                <a:ea typeface="Lato"/>
                <a:cs typeface="Lato"/>
                <a:sym typeface="Lato"/>
              </a:rPr>
              <a:t> (EU-CH, EU-TR, EFTA) </a:t>
            </a:r>
            <a:r>
              <a:rPr lang="en-US" sz="1500" b="0" i="0" u="none" strike="noStrike" cap="none" dirty="0" err="1">
                <a:solidFill>
                  <a:srgbClr val="1E293B"/>
                </a:solidFill>
                <a:latin typeface="Lato"/>
                <a:ea typeface="Lato"/>
                <a:cs typeface="Lato"/>
                <a:sym typeface="Lato"/>
              </a:rPr>
              <a:t>gelten</a:t>
            </a:r>
            <a:r>
              <a:rPr lang="en-US" sz="1500" b="0" i="0" u="none" strike="noStrike" cap="none" dirty="0">
                <a:solidFill>
                  <a:srgbClr val="1E293B"/>
                </a:solidFill>
                <a:latin typeface="Lato"/>
                <a:ea typeface="Lato"/>
                <a:cs typeface="Lato"/>
                <a:sym typeface="Lato"/>
              </a:rPr>
              <a:t> NUR NOCH die "Revised Rules" (RR).</a:t>
            </a:r>
            <a:endParaRPr dirty="0"/>
          </a:p>
        </p:txBody>
      </p:sp>
      <p:sp>
        <p:nvSpPr>
          <p:cNvPr id="8" name="Google Shape;246;p29">
            <a:extLst>
              <a:ext uri="{FF2B5EF4-FFF2-40B4-BE49-F238E27FC236}">
                <a16:creationId xmlns:a16="http://schemas.microsoft.com/office/drawing/2014/main" id="{E62484ED-D5CD-EA76-BF7C-E11AFDD22201}"/>
              </a:ext>
            </a:extLst>
          </p:cNvPr>
          <p:cNvSpPr txBox="1"/>
          <p:nvPr/>
        </p:nvSpPr>
        <p:spPr>
          <a:xfrm>
            <a:off x="6334125" y="4286250"/>
            <a:ext cx="5286375" cy="1477328"/>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endParaRPr lang="en-US" sz="1500" b="1" i="0" u="none" strike="noStrike" cap="none" dirty="0">
              <a:solidFill>
                <a:srgbClr val="1E293B"/>
              </a:solidFill>
              <a:latin typeface="Lato"/>
              <a:ea typeface="Lato"/>
              <a:cs typeface="Lato"/>
              <a:sym typeface="Lato"/>
            </a:endParaRPr>
          </a:p>
          <a:p>
            <a:pPr marL="0" marR="0" lvl="0" indent="0" algn="l" rtl="0">
              <a:lnSpc>
                <a:spcPct val="160000"/>
              </a:lnSpc>
              <a:spcBef>
                <a:spcPts val="0"/>
              </a:spcBef>
              <a:spcAft>
                <a:spcPts val="0"/>
              </a:spcAft>
              <a:buNone/>
            </a:pPr>
            <a:r>
              <a:rPr lang="en-US" sz="1500" b="1" i="0" u="none" strike="noStrike" cap="none" dirty="0" err="1">
                <a:solidFill>
                  <a:srgbClr val="1E293B"/>
                </a:solidFill>
                <a:latin typeface="Lato"/>
                <a:ea typeface="Lato"/>
                <a:cs typeface="Lato"/>
                <a:sym typeface="Lato"/>
              </a:rPr>
              <a:t>Auswirkungen</a:t>
            </a:r>
            <a:r>
              <a:rPr lang="en-US" sz="1500" b="1" i="0" u="none" strike="noStrike" cap="none" dirty="0">
                <a:solidFill>
                  <a:srgbClr val="1E293B"/>
                </a:solidFill>
                <a:latin typeface="Lato"/>
                <a:ea typeface="Lato"/>
                <a:cs typeface="Lato"/>
                <a:sym typeface="Lato"/>
              </a:rPr>
              <a:t>:</a:t>
            </a:r>
            <a:r>
              <a:rPr lang="en-US" sz="1500" b="0" i="0" u="none" strike="noStrike" cap="none" dirty="0">
                <a:solidFill>
                  <a:srgbClr val="1E293B"/>
                </a:solidFill>
                <a:latin typeface="Lato"/>
                <a:ea typeface="Lato"/>
                <a:cs typeface="Lato"/>
                <a:sym typeface="Lato"/>
              </a:rPr>
              <a:t> Die Regeln </a:t>
            </a:r>
            <a:r>
              <a:rPr lang="en-US" sz="1500" b="0" i="0" u="none" strike="noStrike" cap="none" dirty="0" err="1">
                <a:solidFill>
                  <a:srgbClr val="1E293B"/>
                </a:solidFill>
                <a:latin typeface="Lato"/>
                <a:ea typeface="Lato"/>
                <a:cs typeface="Lato"/>
                <a:sym typeface="Lato"/>
              </a:rPr>
              <a:t>sind</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meist</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flexibler</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z.B.</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höhere</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Werttoleranzen</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einfachere</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Kumulierung</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erfordern</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aber</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eine</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komplette</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Neubewertung</a:t>
            </a:r>
            <a:r>
              <a:rPr lang="en-US" sz="1500" b="0" i="0" u="none" strike="noStrike" cap="none" dirty="0">
                <a:solidFill>
                  <a:srgbClr val="1E293B"/>
                </a:solidFill>
                <a:latin typeface="Lato"/>
                <a:ea typeface="Lato"/>
                <a:cs typeface="Lato"/>
                <a:sym typeface="Lato"/>
              </a:rPr>
              <a:t> der </a:t>
            </a:r>
            <a:r>
              <a:rPr lang="en-US" sz="1500" b="0" i="0" u="none" strike="noStrike" cap="none" dirty="0" err="1">
                <a:solidFill>
                  <a:srgbClr val="1E293B"/>
                </a:solidFill>
                <a:latin typeface="Lato"/>
                <a:ea typeface="Lato"/>
                <a:cs typeface="Lato"/>
                <a:sym typeface="Lato"/>
              </a:rPr>
              <a:t>Kalkulationsdaten</a:t>
            </a:r>
            <a:r>
              <a:rPr lang="en-US" sz="1500" b="0" i="0" u="none" strike="noStrike" cap="none" dirty="0">
                <a:solidFill>
                  <a:srgbClr val="1E293B"/>
                </a:solidFill>
                <a:latin typeface="Lato"/>
                <a:ea typeface="Lato"/>
                <a:cs typeface="Lato"/>
                <a:sym typeface="Lato"/>
              </a:rPr>
              <a:t>.</a:t>
            </a:r>
            <a:endParaRPr dirty="0"/>
          </a:p>
        </p:txBody>
      </p:sp>
    </p:spTree>
    <p:extLst>
      <p:ext uri="{BB962C8B-B14F-4D97-AF65-F5344CB8AC3E}">
        <p14:creationId xmlns:p14="http://schemas.microsoft.com/office/powerpoint/2010/main" val="21191626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38BF5A-D0EB-E273-AF67-20DFF194D4F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4882673-CFE5-0B7B-0F56-E77243B4EECD}"/>
              </a:ext>
            </a:extLst>
          </p:cNvPr>
          <p:cNvSpPr>
            <a:spLocks noGrp="1"/>
          </p:cNvSpPr>
          <p:nvPr>
            <p:ph type="title"/>
          </p:nvPr>
        </p:nvSpPr>
        <p:spPr/>
        <p:txBody>
          <a:bodyPr>
            <a:normAutofit/>
          </a:bodyPr>
          <a:lstStyle/>
          <a:p>
            <a:r>
              <a:rPr lang="da-DK" dirty="0"/>
              <a:t>Praxisfolgen PEM 2026</a:t>
            </a:r>
          </a:p>
        </p:txBody>
      </p:sp>
      <p:pic>
        <p:nvPicPr>
          <p:cNvPr id="9" name="Google Shape;252;p30" descr="image.png">
            <a:extLst>
              <a:ext uri="{FF2B5EF4-FFF2-40B4-BE49-F238E27FC236}">
                <a16:creationId xmlns:a16="http://schemas.microsoft.com/office/drawing/2014/main" id="{1DEE6CCB-6D30-F3E0-5813-0909819D5676}"/>
              </a:ext>
            </a:extLst>
          </p:cNvPr>
          <p:cNvPicPr preferRelativeResize="0"/>
          <p:nvPr/>
        </p:nvPicPr>
        <p:blipFill rotWithShape="1">
          <a:blip r:embed="rId2">
            <a:alphaModFix/>
          </a:blip>
          <a:srcRect/>
          <a:stretch/>
        </p:blipFill>
        <p:spPr>
          <a:xfrm>
            <a:off x="503767" y="1200150"/>
            <a:ext cx="3467100" cy="4457700"/>
          </a:xfrm>
          <a:prstGeom prst="rect">
            <a:avLst/>
          </a:prstGeom>
          <a:noFill/>
          <a:ln>
            <a:noFill/>
          </a:ln>
        </p:spPr>
      </p:pic>
      <p:pic>
        <p:nvPicPr>
          <p:cNvPr id="10" name="Google Shape;253;p30" descr="image.png">
            <a:extLst>
              <a:ext uri="{FF2B5EF4-FFF2-40B4-BE49-F238E27FC236}">
                <a16:creationId xmlns:a16="http://schemas.microsoft.com/office/drawing/2014/main" id="{C632EA47-A339-18F3-DA2C-FA7F7D751694}"/>
              </a:ext>
            </a:extLst>
          </p:cNvPr>
          <p:cNvPicPr preferRelativeResize="0"/>
          <p:nvPr/>
        </p:nvPicPr>
        <p:blipFill rotWithShape="1">
          <a:blip r:embed="rId3">
            <a:alphaModFix/>
          </a:blip>
          <a:srcRect/>
          <a:stretch/>
        </p:blipFill>
        <p:spPr>
          <a:xfrm>
            <a:off x="4351867" y="1200150"/>
            <a:ext cx="3409950" cy="4457700"/>
          </a:xfrm>
          <a:prstGeom prst="rect">
            <a:avLst/>
          </a:prstGeom>
          <a:noFill/>
          <a:ln>
            <a:noFill/>
          </a:ln>
        </p:spPr>
      </p:pic>
      <p:pic>
        <p:nvPicPr>
          <p:cNvPr id="11" name="Google Shape;254;p30" descr="image.png">
            <a:extLst>
              <a:ext uri="{FF2B5EF4-FFF2-40B4-BE49-F238E27FC236}">
                <a16:creationId xmlns:a16="http://schemas.microsoft.com/office/drawing/2014/main" id="{BDF55007-4B79-19E6-9C20-37552437CE89}"/>
              </a:ext>
            </a:extLst>
          </p:cNvPr>
          <p:cNvPicPr preferRelativeResize="0"/>
          <p:nvPr/>
        </p:nvPicPr>
        <p:blipFill rotWithShape="1">
          <a:blip r:embed="rId4">
            <a:alphaModFix/>
          </a:blip>
          <a:srcRect/>
          <a:stretch/>
        </p:blipFill>
        <p:spPr>
          <a:xfrm>
            <a:off x="8142817" y="1200150"/>
            <a:ext cx="3409950" cy="4457700"/>
          </a:xfrm>
          <a:prstGeom prst="rect">
            <a:avLst/>
          </a:prstGeom>
          <a:noFill/>
          <a:ln>
            <a:noFill/>
          </a:ln>
        </p:spPr>
      </p:pic>
      <p:sp>
        <p:nvSpPr>
          <p:cNvPr id="12" name="Google Shape;255;p30">
            <a:extLst>
              <a:ext uri="{FF2B5EF4-FFF2-40B4-BE49-F238E27FC236}">
                <a16:creationId xmlns:a16="http://schemas.microsoft.com/office/drawing/2014/main" id="{96E776CC-661A-9B28-2446-81BA59B9602F}"/>
              </a:ext>
            </a:extLst>
          </p:cNvPr>
          <p:cNvSpPr txBox="1"/>
          <p:nvPr/>
        </p:nvSpPr>
        <p:spPr>
          <a:xfrm>
            <a:off x="727128" y="2209800"/>
            <a:ext cx="3020377" cy="8001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2100" b="1" i="0" u="none" strike="noStrike" cap="none">
                <a:solidFill>
                  <a:srgbClr val="005088"/>
                </a:solidFill>
                <a:latin typeface="Poppins"/>
                <a:ea typeface="Poppins"/>
                <a:cs typeface="Poppins"/>
                <a:sym typeface="Poppins"/>
              </a:rPr>
              <a:t>Stammdaten-Update</a:t>
            </a:r>
            <a:endParaRPr/>
          </a:p>
        </p:txBody>
      </p:sp>
      <p:sp>
        <p:nvSpPr>
          <p:cNvPr id="13" name="Google Shape;256;p30">
            <a:extLst>
              <a:ext uri="{FF2B5EF4-FFF2-40B4-BE49-F238E27FC236}">
                <a16:creationId xmlns:a16="http://schemas.microsoft.com/office/drawing/2014/main" id="{0AC1090D-76A6-C9C3-00BB-DD54AC2CC3BB}"/>
              </a:ext>
            </a:extLst>
          </p:cNvPr>
          <p:cNvSpPr txBox="1"/>
          <p:nvPr/>
        </p:nvSpPr>
        <p:spPr>
          <a:xfrm>
            <a:off x="799042" y="3343275"/>
            <a:ext cx="2876550" cy="1846659"/>
          </a:xfrm>
          <a:prstGeom prst="rect">
            <a:avLst/>
          </a:prstGeom>
          <a:noFill/>
          <a:ln>
            <a:noFill/>
          </a:ln>
        </p:spPr>
        <p:txBody>
          <a:bodyPr spcFirstLastPara="1" wrap="square" lIns="0" tIns="0" rIns="0" bIns="0" anchor="t" anchorCtr="0">
            <a:spAutoFit/>
          </a:bodyPr>
          <a:lstStyle/>
          <a:p>
            <a:pPr marL="0" marR="0" lvl="0" indent="0" algn="ctr" rtl="0">
              <a:lnSpc>
                <a:spcPct val="160000"/>
              </a:lnSpc>
              <a:spcBef>
                <a:spcPts val="0"/>
              </a:spcBef>
              <a:spcAft>
                <a:spcPts val="0"/>
              </a:spcAft>
              <a:buNone/>
            </a:pPr>
            <a:r>
              <a:rPr lang="en-US" sz="1500" b="0" i="0" u="none" strike="noStrike" cap="none" dirty="0">
                <a:solidFill>
                  <a:srgbClr val="1E293B"/>
                </a:solidFill>
                <a:latin typeface="Lato"/>
                <a:ea typeface="Lato"/>
                <a:cs typeface="Lato"/>
                <a:sym typeface="Lato"/>
              </a:rPr>
              <a:t>Alle </a:t>
            </a:r>
            <a:r>
              <a:rPr lang="en-US" sz="1500" b="0" i="0" u="none" strike="noStrike" cap="none" dirty="0" err="1">
                <a:solidFill>
                  <a:srgbClr val="1E293B"/>
                </a:solidFill>
                <a:latin typeface="Lato"/>
                <a:ea typeface="Lato"/>
                <a:cs typeface="Lato"/>
                <a:sym typeface="Lato"/>
              </a:rPr>
              <a:t>Präferenz-kalkulationsschemata</a:t>
            </a:r>
            <a:r>
              <a:rPr lang="en-US" sz="1500" dirty="0">
                <a:solidFill>
                  <a:srgbClr val="1E293B"/>
                </a:solidFill>
                <a:latin typeface="Lato"/>
                <a:ea typeface="Lato"/>
                <a:cs typeface="Lato"/>
                <a:sym typeface="Lato"/>
              </a:rPr>
              <a:t> </a:t>
            </a:r>
            <a:r>
              <a:rPr lang="en-US" sz="1500" b="0" i="0" u="none" strike="noStrike" cap="none" dirty="0">
                <a:solidFill>
                  <a:srgbClr val="1E293B"/>
                </a:solidFill>
                <a:latin typeface="Lato"/>
                <a:ea typeface="Lato"/>
                <a:cs typeface="Lato"/>
                <a:sym typeface="Lato"/>
              </a:rPr>
              <a:t>in </a:t>
            </a:r>
            <a:r>
              <a:rPr lang="en-US" sz="1500" b="0" i="0" u="none" strike="noStrike" cap="none" dirty="0" err="1">
                <a:solidFill>
                  <a:srgbClr val="1E293B"/>
                </a:solidFill>
                <a:latin typeface="Lato"/>
                <a:ea typeface="Lato"/>
                <a:cs typeface="Lato"/>
                <a:sym typeface="Lato"/>
              </a:rPr>
              <a:t>Ihrem</a:t>
            </a:r>
            <a:r>
              <a:rPr lang="en-US" sz="1500" b="0" i="0" u="none" strike="noStrike" cap="none" dirty="0">
                <a:solidFill>
                  <a:srgbClr val="1E293B"/>
                </a:solidFill>
                <a:latin typeface="Lato"/>
                <a:ea typeface="Lato"/>
                <a:cs typeface="Lato"/>
                <a:sym typeface="Lato"/>
              </a:rPr>
              <a:t> ERP-System </a:t>
            </a:r>
            <a:r>
              <a:rPr lang="en-US" sz="1500" b="0" i="0" u="none" strike="noStrike" cap="none" dirty="0" err="1">
                <a:solidFill>
                  <a:srgbClr val="1E293B"/>
                </a:solidFill>
                <a:latin typeface="Lato"/>
                <a:ea typeface="Lato"/>
                <a:cs typeface="Lato"/>
                <a:sym typeface="Lato"/>
              </a:rPr>
              <a:t>müssen</a:t>
            </a:r>
            <a:r>
              <a:rPr lang="en-US" sz="1500" b="0" i="0" u="none" strike="noStrike" cap="none" dirty="0">
                <a:solidFill>
                  <a:srgbClr val="1E293B"/>
                </a:solidFill>
                <a:latin typeface="Lato"/>
                <a:ea typeface="Lato"/>
                <a:cs typeface="Lato"/>
                <a:sym typeface="Lato"/>
              </a:rPr>
              <a:t> auf Basis der RR-Regeln </a:t>
            </a:r>
            <a:r>
              <a:rPr lang="en-US" sz="1500" b="0" i="0" u="none" strike="noStrike" cap="none" dirty="0" err="1">
                <a:solidFill>
                  <a:srgbClr val="1E293B"/>
                </a:solidFill>
                <a:latin typeface="Lato"/>
                <a:ea typeface="Lato"/>
                <a:cs typeface="Lato"/>
                <a:sym typeface="Lato"/>
              </a:rPr>
              <a:t>aktualisiert</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werden</a:t>
            </a:r>
            <a:r>
              <a:rPr lang="en-US" sz="1500" b="0" i="0" u="none" strike="noStrike" cap="none" dirty="0">
                <a:solidFill>
                  <a:srgbClr val="1E293B"/>
                </a:solidFill>
                <a:latin typeface="Lato"/>
                <a:ea typeface="Lato"/>
                <a:cs typeface="Lato"/>
                <a:sym typeface="Lato"/>
              </a:rPr>
              <a:t>. Das </a:t>
            </a:r>
            <a:r>
              <a:rPr lang="en-US" sz="1500" b="0" i="0" u="none" strike="noStrike" cap="none" dirty="0" err="1">
                <a:solidFill>
                  <a:srgbClr val="1E293B"/>
                </a:solidFill>
                <a:latin typeface="Lato"/>
                <a:ea typeface="Lato"/>
                <a:cs typeface="Lato"/>
                <a:sym typeface="Lato"/>
              </a:rPr>
              <a:t>ist</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ein</a:t>
            </a:r>
            <a:r>
              <a:rPr lang="en-US" sz="1500" b="0" i="0" u="none" strike="noStrike" cap="none" dirty="0">
                <a:solidFill>
                  <a:srgbClr val="1E293B"/>
                </a:solidFill>
                <a:latin typeface="Lato"/>
                <a:ea typeface="Lato"/>
                <a:cs typeface="Lato"/>
                <a:sym typeface="Lato"/>
              </a:rPr>
              <a:t> Master Data Projekt.</a:t>
            </a:r>
            <a:endParaRPr dirty="0"/>
          </a:p>
        </p:txBody>
      </p:sp>
      <p:sp>
        <p:nvSpPr>
          <p:cNvPr id="14" name="Google Shape;257;p30">
            <a:extLst>
              <a:ext uri="{FF2B5EF4-FFF2-40B4-BE49-F238E27FC236}">
                <a16:creationId xmlns:a16="http://schemas.microsoft.com/office/drawing/2014/main" id="{51F9008D-5EBD-2DA9-32F6-160E41658144}"/>
              </a:ext>
            </a:extLst>
          </p:cNvPr>
          <p:cNvSpPr txBox="1"/>
          <p:nvPr/>
        </p:nvSpPr>
        <p:spPr>
          <a:xfrm>
            <a:off x="4576657" y="2209800"/>
            <a:ext cx="2960370" cy="8001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2100" b="1" i="0" u="none" strike="noStrike" cap="none">
                <a:solidFill>
                  <a:srgbClr val="005088"/>
                </a:solidFill>
                <a:latin typeface="Poppins"/>
                <a:ea typeface="Poppins"/>
                <a:cs typeface="Poppins"/>
                <a:sym typeface="Poppins"/>
              </a:rPr>
              <a:t>Diagonale Kumulierung</a:t>
            </a:r>
            <a:endParaRPr/>
          </a:p>
        </p:txBody>
      </p:sp>
      <p:sp>
        <p:nvSpPr>
          <p:cNvPr id="15" name="Google Shape;258;p30">
            <a:extLst>
              <a:ext uri="{FF2B5EF4-FFF2-40B4-BE49-F238E27FC236}">
                <a16:creationId xmlns:a16="http://schemas.microsoft.com/office/drawing/2014/main" id="{B4D12F07-2AA3-8556-79EE-3060DAB89977}"/>
              </a:ext>
            </a:extLst>
          </p:cNvPr>
          <p:cNvSpPr txBox="1"/>
          <p:nvPr/>
        </p:nvSpPr>
        <p:spPr>
          <a:xfrm>
            <a:off x="4647142" y="3343275"/>
            <a:ext cx="2819400" cy="1846659"/>
          </a:xfrm>
          <a:prstGeom prst="rect">
            <a:avLst/>
          </a:prstGeom>
          <a:noFill/>
          <a:ln>
            <a:noFill/>
          </a:ln>
        </p:spPr>
        <p:txBody>
          <a:bodyPr spcFirstLastPara="1" wrap="square" lIns="0" tIns="0" rIns="0" bIns="0" anchor="t" anchorCtr="0">
            <a:spAutoFit/>
          </a:bodyPr>
          <a:lstStyle/>
          <a:p>
            <a:pPr marL="0" marR="0" lvl="0" indent="0" algn="ctr" rtl="0">
              <a:lnSpc>
                <a:spcPct val="160000"/>
              </a:lnSpc>
              <a:spcBef>
                <a:spcPts val="0"/>
              </a:spcBef>
              <a:spcAft>
                <a:spcPts val="0"/>
              </a:spcAft>
              <a:buNone/>
            </a:pPr>
            <a:r>
              <a:rPr lang="en-US" sz="1500" b="0" i="0" u="none" strike="noStrike" cap="none" dirty="0">
                <a:solidFill>
                  <a:srgbClr val="1E293B"/>
                </a:solidFill>
                <a:latin typeface="Lato"/>
                <a:ea typeface="Lato"/>
                <a:cs typeface="Lato"/>
                <a:sym typeface="Lato"/>
              </a:rPr>
              <a:t>Die </a:t>
            </a:r>
            <a:r>
              <a:rPr lang="en-US" sz="1500" b="0" i="0" u="none" strike="noStrike" cap="none" dirty="0" err="1">
                <a:solidFill>
                  <a:srgbClr val="1E293B"/>
                </a:solidFill>
                <a:latin typeface="Lato"/>
                <a:ea typeface="Lato"/>
                <a:cs typeface="Lato"/>
                <a:sym typeface="Lato"/>
              </a:rPr>
              <a:t>vollediagonale</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Kumulierung</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z.B.</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Vormaterial</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aus</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Serbien</a:t>
            </a:r>
            <a:r>
              <a:rPr lang="en-US" sz="1500" b="0" i="0" u="none" strike="noStrike" cap="none" dirty="0">
                <a:solidFill>
                  <a:srgbClr val="1E293B"/>
                </a:solidFill>
                <a:latin typeface="Lato"/>
                <a:ea typeface="Lato"/>
                <a:cs typeface="Lato"/>
                <a:sym typeface="Lato"/>
              </a:rPr>
              <a:t> in Export in die Schweiz) </a:t>
            </a:r>
            <a:r>
              <a:rPr lang="en-US" sz="1500" b="0" i="0" u="none" strike="noStrike" cap="none" dirty="0" err="1">
                <a:solidFill>
                  <a:srgbClr val="1E293B"/>
                </a:solidFill>
                <a:latin typeface="Lato"/>
                <a:ea typeface="Lato"/>
                <a:cs typeface="Lato"/>
                <a:sym typeface="Lato"/>
              </a:rPr>
              <a:t>ist</a:t>
            </a:r>
            <a:r>
              <a:rPr lang="en-US" sz="1500" b="0" i="0" u="none" strike="noStrike" cap="none" dirty="0">
                <a:solidFill>
                  <a:srgbClr val="1E293B"/>
                </a:solidFill>
                <a:latin typeface="Lato"/>
                <a:ea typeface="Lato"/>
                <a:cs typeface="Lato"/>
                <a:sym typeface="Lato"/>
              </a:rPr>
              <a:t> nun </a:t>
            </a:r>
            <a:r>
              <a:rPr lang="en-US" sz="1500" b="0" i="0" u="none" strike="noStrike" cap="none" dirty="0" err="1">
                <a:solidFill>
                  <a:srgbClr val="1E293B"/>
                </a:solidFill>
                <a:latin typeface="Lato"/>
                <a:ea typeface="Lato"/>
                <a:cs typeface="Lato"/>
                <a:sym typeface="Lato"/>
              </a:rPr>
              <a:t>einfacher</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nutzbar</a:t>
            </a:r>
            <a:r>
              <a:rPr lang="en-US" sz="1500" b="0" i="0" u="none" strike="noStrike" cap="none" dirty="0">
                <a:solidFill>
                  <a:srgbClr val="1E293B"/>
                </a:solidFill>
                <a:latin typeface="Lato"/>
                <a:ea typeface="Lato"/>
                <a:cs typeface="Lato"/>
                <a:sym typeface="Lato"/>
              </a:rPr>
              <a:t> – </a:t>
            </a:r>
            <a:r>
              <a:rPr lang="en-US" sz="1500" b="0" i="0" u="none" strike="noStrike" cap="none" dirty="0" err="1">
                <a:solidFill>
                  <a:srgbClr val="1E293B"/>
                </a:solidFill>
                <a:latin typeface="Lato"/>
                <a:ea typeface="Lato"/>
                <a:cs typeface="Lato"/>
                <a:sym typeface="Lato"/>
              </a:rPr>
              <a:t>Potenzial</a:t>
            </a:r>
            <a:r>
              <a:rPr lang="en-US" sz="1500" b="0" i="0" u="none" strike="noStrike" cap="none" dirty="0">
                <a:solidFill>
                  <a:srgbClr val="1E293B"/>
                </a:solidFill>
                <a:latin typeface="Lato"/>
                <a:ea typeface="Lato"/>
                <a:cs typeface="Lato"/>
                <a:sym typeface="Lato"/>
              </a:rPr>
              <a:t> für </a:t>
            </a:r>
            <a:r>
              <a:rPr lang="en-US" sz="1500" b="0" i="0" u="none" strike="noStrike" cap="none" dirty="0" err="1">
                <a:solidFill>
                  <a:srgbClr val="1E293B"/>
                </a:solidFill>
                <a:latin typeface="Lato"/>
                <a:ea typeface="Lato"/>
                <a:cs typeface="Lato"/>
                <a:sym typeface="Lato"/>
              </a:rPr>
              <a:t>Zolleinsparungen</a:t>
            </a:r>
            <a:r>
              <a:rPr lang="en-US" sz="1500" b="0" i="0" u="none" strike="noStrike" cap="none" dirty="0">
                <a:solidFill>
                  <a:srgbClr val="1E293B"/>
                </a:solidFill>
                <a:latin typeface="Lato"/>
                <a:ea typeface="Lato"/>
                <a:cs typeface="Lato"/>
                <a:sym typeface="Lato"/>
              </a:rPr>
              <a:t>.</a:t>
            </a:r>
            <a:endParaRPr dirty="0"/>
          </a:p>
        </p:txBody>
      </p:sp>
      <p:sp>
        <p:nvSpPr>
          <p:cNvPr id="16" name="Google Shape;259;p30">
            <a:extLst>
              <a:ext uri="{FF2B5EF4-FFF2-40B4-BE49-F238E27FC236}">
                <a16:creationId xmlns:a16="http://schemas.microsoft.com/office/drawing/2014/main" id="{365B1DB7-ECA2-B777-27F1-FD2C82FEB849}"/>
              </a:ext>
            </a:extLst>
          </p:cNvPr>
          <p:cNvSpPr txBox="1"/>
          <p:nvPr/>
        </p:nvSpPr>
        <p:spPr>
          <a:xfrm>
            <a:off x="8507624" y="2209800"/>
            <a:ext cx="2680335" cy="40005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2100" b="1" i="0" u="none" strike="noStrike" cap="none">
                <a:solidFill>
                  <a:srgbClr val="005088"/>
                </a:solidFill>
                <a:latin typeface="Poppins"/>
                <a:ea typeface="Poppins"/>
                <a:cs typeface="Poppins"/>
                <a:sym typeface="Poppins"/>
              </a:rPr>
              <a:t>REX-Registrierung</a:t>
            </a:r>
            <a:endParaRPr/>
          </a:p>
        </p:txBody>
      </p:sp>
      <p:sp>
        <p:nvSpPr>
          <p:cNvPr id="17" name="Google Shape;260;p30">
            <a:extLst>
              <a:ext uri="{FF2B5EF4-FFF2-40B4-BE49-F238E27FC236}">
                <a16:creationId xmlns:a16="http://schemas.microsoft.com/office/drawing/2014/main" id="{178B8DF0-0114-AC0A-7731-86658943573B}"/>
              </a:ext>
            </a:extLst>
          </p:cNvPr>
          <p:cNvSpPr txBox="1"/>
          <p:nvPr/>
        </p:nvSpPr>
        <p:spPr>
          <a:xfrm>
            <a:off x="8448779" y="3343275"/>
            <a:ext cx="2819400" cy="1846659"/>
          </a:xfrm>
          <a:prstGeom prst="rect">
            <a:avLst/>
          </a:prstGeom>
          <a:noFill/>
          <a:ln>
            <a:noFill/>
          </a:ln>
        </p:spPr>
        <p:txBody>
          <a:bodyPr spcFirstLastPara="1" wrap="square" lIns="0" tIns="0" rIns="0" bIns="0" anchor="t" anchorCtr="0">
            <a:spAutoFit/>
          </a:bodyPr>
          <a:lstStyle/>
          <a:p>
            <a:pPr marL="0" marR="0" lvl="0" indent="0" algn="ctr" rtl="0">
              <a:lnSpc>
                <a:spcPct val="160000"/>
              </a:lnSpc>
              <a:spcBef>
                <a:spcPts val="0"/>
              </a:spcBef>
              <a:spcAft>
                <a:spcPts val="0"/>
              </a:spcAft>
              <a:buNone/>
            </a:pPr>
            <a:r>
              <a:rPr lang="en-US" sz="1500" b="0" i="0" u="none" strike="noStrike" cap="none" dirty="0">
                <a:solidFill>
                  <a:srgbClr val="1E293B"/>
                </a:solidFill>
                <a:latin typeface="Lato"/>
                <a:ea typeface="Lato"/>
                <a:cs typeface="Lato"/>
                <a:sym typeface="Lato"/>
              </a:rPr>
              <a:t>Der </a:t>
            </a:r>
            <a:r>
              <a:rPr lang="en-US" sz="1500" b="0" i="0" u="none" strike="noStrike" cap="none" dirty="0" err="1">
                <a:solidFill>
                  <a:srgbClr val="1E293B"/>
                </a:solidFill>
                <a:latin typeface="Lato"/>
                <a:ea typeface="Lato"/>
                <a:cs typeface="Lato"/>
                <a:sym typeface="Lato"/>
              </a:rPr>
              <a:t>registrierte</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Exporteur</a:t>
            </a:r>
            <a:r>
              <a:rPr lang="en-US" sz="1500" b="0" i="0" u="none" strike="noStrike" cap="none" dirty="0">
                <a:solidFill>
                  <a:srgbClr val="1E293B"/>
                </a:solidFill>
                <a:latin typeface="Lato"/>
                <a:ea typeface="Lato"/>
                <a:cs typeface="Lato"/>
                <a:sym typeface="Lato"/>
              </a:rPr>
              <a:t> (REX) </a:t>
            </a:r>
            <a:r>
              <a:rPr lang="en-US" sz="1500" b="0" i="0" u="none" strike="noStrike" cap="none" dirty="0" err="1">
                <a:solidFill>
                  <a:srgbClr val="1E293B"/>
                </a:solidFill>
                <a:latin typeface="Lato"/>
                <a:ea typeface="Lato"/>
                <a:cs typeface="Lato"/>
                <a:sym typeface="Lato"/>
              </a:rPr>
              <a:t>bleibt</a:t>
            </a:r>
            <a:r>
              <a:rPr lang="en-US" sz="1500" b="0" i="0" u="none" strike="noStrike" cap="none" dirty="0">
                <a:solidFill>
                  <a:srgbClr val="1E293B"/>
                </a:solidFill>
                <a:latin typeface="Lato"/>
                <a:ea typeface="Lato"/>
                <a:cs typeface="Lato"/>
                <a:sym typeface="Lato"/>
              </a:rPr>
              <a:t> der Standard. </a:t>
            </a:r>
            <a:r>
              <a:rPr lang="en-US" sz="1500" b="0" i="0" u="none" strike="noStrike" cap="none" dirty="0" err="1">
                <a:solidFill>
                  <a:srgbClr val="1E293B"/>
                </a:solidFill>
                <a:latin typeface="Lato"/>
                <a:ea typeface="Lato"/>
                <a:cs typeface="Lato"/>
                <a:sym typeface="Lato"/>
              </a:rPr>
              <a:t>Prüfen</a:t>
            </a:r>
            <a:r>
              <a:rPr lang="en-US" sz="1500" b="0" i="0" u="none" strike="noStrike" cap="none" dirty="0">
                <a:solidFill>
                  <a:srgbClr val="1E293B"/>
                </a:solidFill>
                <a:latin typeface="Lato"/>
                <a:ea typeface="Lato"/>
                <a:cs typeface="Lato"/>
                <a:sym typeface="Lato"/>
              </a:rPr>
              <a:t> Sie, </a:t>
            </a:r>
            <a:r>
              <a:rPr lang="en-US" sz="1500" b="0" i="0" u="none" strike="noStrike" cap="none" dirty="0" err="1">
                <a:solidFill>
                  <a:srgbClr val="1E293B"/>
                </a:solidFill>
                <a:latin typeface="Lato"/>
                <a:ea typeface="Lato"/>
                <a:cs typeface="Lato"/>
                <a:sym typeface="Lato"/>
              </a:rPr>
              <a:t>ob</a:t>
            </a:r>
            <a:r>
              <a:rPr lang="en-US" sz="1500" b="0" i="0" u="none" strike="noStrike" cap="none" dirty="0">
                <a:solidFill>
                  <a:srgbClr val="1E293B"/>
                </a:solidFill>
                <a:latin typeface="Lato"/>
                <a:ea typeface="Lato"/>
                <a:cs typeface="Lato"/>
                <a:sym typeface="Lato"/>
              </a:rPr>
              <a:t> Sie alle </a:t>
            </a:r>
            <a:r>
              <a:rPr lang="en-US" sz="1500" b="0" i="0" u="none" strike="noStrike" cap="none" dirty="0" err="1">
                <a:solidFill>
                  <a:srgbClr val="1E293B"/>
                </a:solidFill>
                <a:latin typeface="Lato"/>
                <a:ea typeface="Lato"/>
                <a:cs typeface="Lato"/>
                <a:sym typeface="Lato"/>
              </a:rPr>
              <a:t>Erklärungen</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zum</a:t>
            </a:r>
            <a:r>
              <a:rPr lang="en-US" sz="1500" b="0" i="0" u="none" strike="noStrike" cap="none" dirty="0">
                <a:solidFill>
                  <a:srgbClr val="1E293B"/>
                </a:solidFill>
                <a:latin typeface="Lato"/>
                <a:ea typeface="Lato"/>
                <a:cs typeface="Lato"/>
                <a:sym typeface="Lato"/>
              </a:rPr>
              <a:t> Ursprung (</a:t>
            </a:r>
            <a:r>
              <a:rPr lang="en-US" sz="1500" b="0" i="0" u="none" strike="noStrike" cap="none" dirty="0" err="1">
                <a:solidFill>
                  <a:srgbClr val="1E293B"/>
                </a:solidFill>
                <a:latin typeface="Lato"/>
                <a:ea typeface="Lato"/>
                <a:cs typeface="Lato"/>
                <a:sym typeface="Lato"/>
              </a:rPr>
              <a:t>EzU</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korrekt</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verwenden</a:t>
            </a:r>
            <a:r>
              <a:rPr lang="en-US" sz="1500" b="0" i="0" u="none" strike="noStrike" cap="none" dirty="0">
                <a:solidFill>
                  <a:srgbClr val="1E293B"/>
                </a:solidFill>
                <a:latin typeface="Lato"/>
                <a:ea typeface="Lato"/>
                <a:cs typeface="Lato"/>
                <a:sym typeface="Lato"/>
              </a:rPr>
              <a:t>.</a:t>
            </a:r>
            <a:endParaRPr dirty="0"/>
          </a:p>
        </p:txBody>
      </p:sp>
      <p:pic>
        <p:nvPicPr>
          <p:cNvPr id="18" name="Google Shape;261;p30" descr="image.png">
            <a:extLst>
              <a:ext uri="{FF2B5EF4-FFF2-40B4-BE49-F238E27FC236}">
                <a16:creationId xmlns:a16="http://schemas.microsoft.com/office/drawing/2014/main" id="{ABC8B8F3-7DA5-450D-98E9-AAB9DCE39C7D}"/>
              </a:ext>
            </a:extLst>
          </p:cNvPr>
          <p:cNvPicPr preferRelativeResize="0"/>
          <p:nvPr/>
        </p:nvPicPr>
        <p:blipFill rotWithShape="1">
          <a:blip r:embed="rId5">
            <a:alphaModFix/>
          </a:blip>
          <a:srcRect/>
          <a:stretch/>
        </p:blipFill>
        <p:spPr>
          <a:xfrm>
            <a:off x="2037292" y="1514475"/>
            <a:ext cx="400050" cy="457200"/>
          </a:xfrm>
          <a:prstGeom prst="rect">
            <a:avLst/>
          </a:prstGeom>
          <a:noFill/>
          <a:ln>
            <a:noFill/>
          </a:ln>
        </p:spPr>
      </p:pic>
      <p:pic>
        <p:nvPicPr>
          <p:cNvPr id="19" name="Google Shape;262;p30" descr="image.png">
            <a:extLst>
              <a:ext uri="{FF2B5EF4-FFF2-40B4-BE49-F238E27FC236}">
                <a16:creationId xmlns:a16="http://schemas.microsoft.com/office/drawing/2014/main" id="{2277C06D-2518-6B08-2B14-D466B26D78D3}"/>
              </a:ext>
            </a:extLst>
          </p:cNvPr>
          <p:cNvPicPr preferRelativeResize="0"/>
          <p:nvPr/>
        </p:nvPicPr>
        <p:blipFill rotWithShape="1">
          <a:blip r:embed="rId6">
            <a:alphaModFix/>
          </a:blip>
          <a:srcRect/>
          <a:stretch/>
        </p:blipFill>
        <p:spPr>
          <a:xfrm>
            <a:off x="5828242" y="1514475"/>
            <a:ext cx="457200" cy="457200"/>
          </a:xfrm>
          <a:prstGeom prst="rect">
            <a:avLst/>
          </a:prstGeom>
          <a:noFill/>
          <a:ln>
            <a:noFill/>
          </a:ln>
        </p:spPr>
      </p:pic>
      <p:pic>
        <p:nvPicPr>
          <p:cNvPr id="20" name="Google Shape;263;p30" descr="image.png">
            <a:extLst>
              <a:ext uri="{FF2B5EF4-FFF2-40B4-BE49-F238E27FC236}">
                <a16:creationId xmlns:a16="http://schemas.microsoft.com/office/drawing/2014/main" id="{0E72964B-4416-03DD-27B0-84587593E9BD}"/>
              </a:ext>
            </a:extLst>
          </p:cNvPr>
          <p:cNvPicPr preferRelativeResize="0"/>
          <p:nvPr/>
        </p:nvPicPr>
        <p:blipFill rotWithShape="1">
          <a:blip r:embed="rId7">
            <a:alphaModFix/>
          </a:blip>
          <a:srcRect/>
          <a:stretch/>
        </p:blipFill>
        <p:spPr>
          <a:xfrm>
            <a:off x="9676342" y="1514475"/>
            <a:ext cx="342900" cy="457200"/>
          </a:xfrm>
          <a:prstGeom prst="rect">
            <a:avLst/>
          </a:prstGeom>
          <a:noFill/>
          <a:ln>
            <a:noFill/>
          </a:ln>
        </p:spPr>
      </p:pic>
    </p:spTree>
    <p:extLst>
      <p:ext uri="{BB962C8B-B14F-4D97-AF65-F5344CB8AC3E}">
        <p14:creationId xmlns:p14="http://schemas.microsoft.com/office/powerpoint/2010/main" val="40974113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EA198E-F998-470F-723A-48C3B35025D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7923D1B-8AA2-EAB7-4194-1003012B983E}"/>
              </a:ext>
            </a:extLst>
          </p:cNvPr>
          <p:cNvSpPr>
            <a:spLocks noGrp="1"/>
          </p:cNvSpPr>
          <p:nvPr>
            <p:ph type="title"/>
          </p:nvPr>
        </p:nvSpPr>
        <p:spPr/>
        <p:txBody>
          <a:bodyPr>
            <a:normAutofit fontScale="90000"/>
          </a:bodyPr>
          <a:lstStyle/>
          <a:p>
            <a:r>
              <a:rPr lang="de-DE" dirty="0"/>
              <a:t>KRITISCHES RISIKO: Ungültige Langzeit-Lieferantenerklärungen (LLEs)</a:t>
            </a:r>
          </a:p>
        </p:txBody>
      </p:sp>
      <p:sp>
        <p:nvSpPr>
          <p:cNvPr id="3" name="Google Shape;269;p31">
            <a:extLst>
              <a:ext uri="{FF2B5EF4-FFF2-40B4-BE49-F238E27FC236}">
                <a16:creationId xmlns:a16="http://schemas.microsoft.com/office/drawing/2014/main" id="{85E04F46-0A09-49EB-4960-43331FA14FB4}"/>
              </a:ext>
            </a:extLst>
          </p:cNvPr>
          <p:cNvSpPr txBox="1"/>
          <p:nvPr/>
        </p:nvSpPr>
        <p:spPr>
          <a:xfrm>
            <a:off x="1093259" y="1023656"/>
            <a:ext cx="9096375" cy="863313"/>
          </a:xfrm>
          <a:prstGeom prst="rect">
            <a:avLst/>
          </a:prstGeom>
          <a:noFill/>
          <a:ln>
            <a:noFill/>
          </a:ln>
        </p:spPr>
        <p:txBody>
          <a:bodyPr spcFirstLastPara="1" wrap="square" lIns="0" tIns="0" rIns="0" bIns="0" anchor="t" anchorCtr="0">
            <a:spAutoFit/>
          </a:bodyPr>
          <a:lstStyle/>
          <a:p>
            <a:pPr marL="0" marR="0" lvl="0" indent="0" algn="l" rtl="0">
              <a:lnSpc>
                <a:spcPct val="169939"/>
              </a:lnSpc>
              <a:spcBef>
                <a:spcPts val="0"/>
              </a:spcBef>
              <a:spcAft>
                <a:spcPts val="0"/>
              </a:spcAft>
              <a:buNone/>
            </a:pPr>
            <a:r>
              <a:rPr lang="en-US" sz="1650" b="1" i="0" u="none" strike="noStrike" cap="none" dirty="0">
                <a:solidFill>
                  <a:srgbClr val="1E293B"/>
                </a:solidFill>
                <a:latin typeface="Lato"/>
                <a:ea typeface="Lato"/>
                <a:cs typeface="Lato"/>
                <a:sym typeface="Lato"/>
              </a:rPr>
              <a:t>DAS RISIKO:</a:t>
            </a:r>
            <a:r>
              <a:rPr lang="en-US" sz="1650" b="0" i="0" u="none" strike="noStrike" cap="none" dirty="0">
                <a:solidFill>
                  <a:srgbClr val="1E293B"/>
                </a:solidFill>
                <a:latin typeface="Lato"/>
                <a:ea typeface="Lato"/>
                <a:cs typeface="Lato"/>
                <a:sym typeface="Lato"/>
              </a:rPr>
              <a:t> LLEs für 2026 </a:t>
            </a:r>
            <a:r>
              <a:rPr lang="en-US" sz="1650" b="0" i="0" u="none" strike="noStrike" cap="none" dirty="0" err="1">
                <a:solidFill>
                  <a:srgbClr val="1E293B"/>
                </a:solidFill>
                <a:latin typeface="Lato"/>
                <a:ea typeface="Lato"/>
                <a:cs typeface="Lato"/>
                <a:sym typeface="Lato"/>
              </a:rPr>
              <a:t>wurden</a:t>
            </a:r>
            <a:r>
              <a:rPr lang="en-US" sz="1650" b="0" i="0" u="none" strike="noStrike" cap="none" dirty="0">
                <a:solidFill>
                  <a:srgbClr val="1E293B"/>
                </a:solidFill>
                <a:latin typeface="Lato"/>
                <a:ea typeface="Lato"/>
                <a:cs typeface="Lato"/>
                <a:sym typeface="Lato"/>
              </a:rPr>
              <a:t> </a:t>
            </a:r>
            <a:r>
              <a:rPr lang="en-US" sz="1650" b="0" i="0" u="none" strike="noStrike" cap="none" dirty="0" err="1">
                <a:solidFill>
                  <a:srgbClr val="1E293B"/>
                </a:solidFill>
                <a:latin typeface="Lato"/>
                <a:ea typeface="Lato"/>
                <a:cs typeface="Lato"/>
                <a:sym typeface="Lato"/>
              </a:rPr>
              <a:t>während</a:t>
            </a:r>
            <a:r>
              <a:rPr lang="en-US" sz="1650" b="0" i="0" u="none" strike="noStrike" cap="none" dirty="0">
                <a:solidFill>
                  <a:srgbClr val="1E293B"/>
                </a:solidFill>
                <a:latin typeface="Lato"/>
                <a:ea typeface="Lato"/>
                <a:cs typeface="Lato"/>
                <a:sym typeface="Lato"/>
              </a:rPr>
              <a:t> 2025 (der </a:t>
            </a:r>
            <a:r>
              <a:rPr lang="en-US" sz="1650" b="0" i="0" u="none" strike="noStrike" cap="none" dirty="0" err="1">
                <a:solidFill>
                  <a:srgbClr val="1E293B"/>
                </a:solidFill>
                <a:latin typeface="Lato"/>
                <a:ea typeface="Lato"/>
                <a:cs typeface="Lato"/>
                <a:sym typeface="Lato"/>
              </a:rPr>
              <a:t>Übergangszeit</a:t>
            </a:r>
            <a:r>
              <a:rPr lang="en-US" sz="1650" b="0" i="0" u="none" strike="noStrike" cap="none" dirty="0">
                <a:solidFill>
                  <a:srgbClr val="1E293B"/>
                </a:solidFill>
                <a:latin typeface="Lato"/>
                <a:ea typeface="Lato"/>
                <a:cs typeface="Lato"/>
                <a:sym typeface="Lato"/>
              </a:rPr>
              <a:t>) </a:t>
            </a:r>
            <a:r>
              <a:rPr lang="en-US" sz="1650" b="0" i="0" u="none" strike="noStrike" cap="none" dirty="0" err="1">
                <a:solidFill>
                  <a:srgbClr val="1E293B"/>
                </a:solidFill>
                <a:latin typeface="Lato"/>
                <a:ea typeface="Lato"/>
                <a:cs typeface="Lato"/>
                <a:sym typeface="Lato"/>
              </a:rPr>
              <a:t>ausgestellt</a:t>
            </a:r>
            <a:r>
              <a:rPr lang="en-US" sz="1650" b="0" i="0" u="none" strike="noStrike" cap="none" dirty="0">
                <a:solidFill>
                  <a:srgbClr val="1E293B"/>
                </a:solidFill>
                <a:latin typeface="Lato"/>
                <a:ea typeface="Lato"/>
                <a:cs typeface="Lato"/>
                <a:sym typeface="Lato"/>
              </a:rPr>
              <a:t>. In </a:t>
            </a:r>
            <a:r>
              <a:rPr lang="en-US" sz="1650" b="0" i="0" u="none" strike="noStrike" cap="none" dirty="0" err="1">
                <a:solidFill>
                  <a:srgbClr val="1E293B"/>
                </a:solidFill>
                <a:latin typeface="Lato"/>
                <a:ea typeface="Lato"/>
                <a:cs typeface="Lato"/>
                <a:sym typeface="Lato"/>
              </a:rPr>
              <a:t>dieser</a:t>
            </a:r>
            <a:r>
              <a:rPr lang="en-US" sz="1650" b="0" i="0" u="none" strike="noStrike" cap="none" dirty="0">
                <a:solidFill>
                  <a:srgbClr val="1E293B"/>
                </a:solidFill>
                <a:latin typeface="Lato"/>
                <a:ea typeface="Lato"/>
                <a:cs typeface="Lato"/>
                <a:sym typeface="Lato"/>
              </a:rPr>
              <a:t> Zeit </a:t>
            </a:r>
            <a:r>
              <a:rPr lang="en-US" sz="1650" b="0" i="0" u="none" strike="noStrike" cap="none" dirty="0" err="1">
                <a:solidFill>
                  <a:srgbClr val="1E293B"/>
                </a:solidFill>
                <a:latin typeface="Lato"/>
                <a:ea typeface="Lato"/>
                <a:cs typeface="Lato"/>
                <a:sym typeface="Lato"/>
              </a:rPr>
              <a:t>musste</a:t>
            </a:r>
            <a:r>
              <a:rPr lang="en-US" sz="1650" b="0" i="0" u="none" strike="noStrike" cap="none" dirty="0">
                <a:solidFill>
                  <a:srgbClr val="1E293B"/>
                </a:solidFill>
                <a:latin typeface="Lato"/>
                <a:ea typeface="Lato"/>
                <a:cs typeface="Lato"/>
                <a:sym typeface="Lato"/>
              </a:rPr>
              <a:t> der </a:t>
            </a:r>
            <a:r>
              <a:rPr lang="en-US" sz="1650" b="0" i="0" u="none" strike="noStrike" cap="none" dirty="0" err="1">
                <a:solidFill>
                  <a:srgbClr val="1E293B"/>
                </a:solidFill>
                <a:latin typeface="Lato"/>
                <a:ea typeface="Lato"/>
                <a:cs typeface="Lato"/>
                <a:sym typeface="Lato"/>
              </a:rPr>
              <a:t>Lieferant</a:t>
            </a:r>
            <a:r>
              <a:rPr lang="en-US" sz="1650" b="0" i="0" u="none" strike="noStrike" cap="none" dirty="0">
                <a:solidFill>
                  <a:srgbClr val="1E293B"/>
                </a:solidFill>
                <a:latin typeface="Lato"/>
                <a:ea typeface="Lato"/>
                <a:cs typeface="Lato"/>
                <a:sym typeface="Lato"/>
              </a:rPr>
              <a:t> den RR-</a:t>
            </a:r>
            <a:r>
              <a:rPr lang="en-US" sz="1650" b="0" i="0" u="none" strike="noStrike" cap="none" dirty="0" err="1">
                <a:solidFill>
                  <a:srgbClr val="1E293B"/>
                </a:solidFill>
                <a:latin typeface="Lato"/>
                <a:ea typeface="Lato"/>
                <a:cs typeface="Lato"/>
                <a:sym typeface="Lato"/>
              </a:rPr>
              <a:t>Vermerk</a:t>
            </a:r>
            <a:r>
              <a:rPr lang="en-US" sz="1650" b="0" i="0" u="none" strike="noStrike" cap="none" dirty="0">
                <a:solidFill>
                  <a:srgbClr val="1E293B"/>
                </a:solidFill>
                <a:latin typeface="Lato"/>
                <a:ea typeface="Lato"/>
                <a:cs typeface="Lato"/>
                <a:sym typeface="Lato"/>
              </a:rPr>
              <a:t> </a:t>
            </a:r>
            <a:r>
              <a:rPr lang="en-US" sz="1650" b="0" i="0" u="none" strike="noStrike" cap="none" dirty="0" err="1">
                <a:solidFill>
                  <a:srgbClr val="1E293B"/>
                </a:solidFill>
                <a:latin typeface="Lato"/>
                <a:ea typeface="Lato"/>
                <a:cs typeface="Lato"/>
                <a:sym typeface="Lato"/>
              </a:rPr>
              <a:t>hinzufügen</a:t>
            </a:r>
            <a:r>
              <a:rPr lang="en-US" sz="1650" b="0" i="0" u="none" strike="noStrike" cap="none" dirty="0">
                <a:solidFill>
                  <a:srgbClr val="1E293B"/>
                </a:solidFill>
                <a:latin typeface="Lato"/>
                <a:ea typeface="Lato"/>
                <a:cs typeface="Lato"/>
                <a:sym typeface="Lato"/>
              </a:rPr>
              <a:t>, </a:t>
            </a:r>
            <a:r>
              <a:rPr lang="en-US" sz="1650" b="0" i="0" u="none" strike="noStrike" cap="none" dirty="0" err="1">
                <a:solidFill>
                  <a:srgbClr val="1E293B"/>
                </a:solidFill>
                <a:latin typeface="Lato"/>
                <a:ea typeface="Lato"/>
                <a:cs typeface="Lato"/>
                <a:sym typeface="Lato"/>
              </a:rPr>
              <a:t>wenn</a:t>
            </a:r>
            <a:r>
              <a:rPr lang="en-US" sz="1650" b="0" i="0" u="none" strike="noStrike" cap="none" dirty="0">
                <a:solidFill>
                  <a:srgbClr val="1E293B"/>
                </a:solidFill>
                <a:latin typeface="Lato"/>
                <a:ea typeface="Lato"/>
                <a:cs typeface="Lato"/>
                <a:sym typeface="Lato"/>
              </a:rPr>
              <a:t> er </a:t>
            </a:r>
            <a:r>
              <a:rPr lang="en-US" sz="1650" b="0" i="0" u="none" strike="noStrike" cap="none" dirty="0" err="1">
                <a:solidFill>
                  <a:srgbClr val="1E293B"/>
                </a:solidFill>
                <a:latin typeface="Lato"/>
                <a:ea typeface="Lato"/>
                <a:cs typeface="Lato"/>
                <a:sym typeface="Lato"/>
              </a:rPr>
              <a:t>nach</a:t>
            </a:r>
            <a:r>
              <a:rPr lang="en-US" sz="1650" b="0" i="0" u="none" strike="noStrike" cap="none" dirty="0">
                <a:solidFill>
                  <a:srgbClr val="1E293B"/>
                </a:solidFill>
                <a:latin typeface="Lato"/>
                <a:ea typeface="Lato"/>
                <a:cs typeface="Lato"/>
                <a:sym typeface="Lato"/>
              </a:rPr>
              <a:t> den </a:t>
            </a:r>
            <a:r>
              <a:rPr lang="en-US" sz="1650" b="0" i="0" u="none" strike="noStrike" cap="none" dirty="0" err="1">
                <a:solidFill>
                  <a:srgbClr val="1E293B"/>
                </a:solidFill>
                <a:latin typeface="Lato"/>
                <a:ea typeface="Lato"/>
                <a:cs typeface="Lato"/>
                <a:sym typeface="Lato"/>
              </a:rPr>
              <a:t>neuen</a:t>
            </a:r>
            <a:r>
              <a:rPr lang="en-US" sz="1650" b="0" i="0" u="none" strike="noStrike" cap="none" dirty="0">
                <a:solidFill>
                  <a:srgbClr val="1E293B"/>
                </a:solidFill>
                <a:latin typeface="Lato"/>
                <a:ea typeface="Lato"/>
                <a:cs typeface="Lato"/>
                <a:sym typeface="Lato"/>
              </a:rPr>
              <a:t> Regeln </a:t>
            </a:r>
            <a:r>
              <a:rPr lang="en-US" sz="1650" b="0" i="0" u="none" strike="noStrike" cap="none" dirty="0" err="1">
                <a:solidFill>
                  <a:srgbClr val="1E293B"/>
                </a:solidFill>
                <a:latin typeface="Lato"/>
                <a:ea typeface="Lato"/>
                <a:cs typeface="Lato"/>
                <a:sym typeface="Lato"/>
              </a:rPr>
              <a:t>kalkulierte</a:t>
            </a:r>
            <a:r>
              <a:rPr lang="en-US" sz="1650" b="0" i="0" u="none" strike="noStrike" cap="none" dirty="0">
                <a:solidFill>
                  <a:srgbClr val="1E293B"/>
                </a:solidFill>
                <a:latin typeface="Lato"/>
                <a:ea typeface="Lato"/>
                <a:cs typeface="Lato"/>
                <a:sym typeface="Lato"/>
              </a:rPr>
              <a:t>.</a:t>
            </a:r>
            <a:endParaRPr dirty="0"/>
          </a:p>
        </p:txBody>
      </p:sp>
      <p:sp>
        <p:nvSpPr>
          <p:cNvPr id="4" name="Google Shape;270;p31">
            <a:extLst>
              <a:ext uri="{FF2B5EF4-FFF2-40B4-BE49-F238E27FC236}">
                <a16:creationId xmlns:a16="http://schemas.microsoft.com/office/drawing/2014/main" id="{AEC2D3E7-78C7-6491-47C1-115490933B0E}"/>
              </a:ext>
            </a:extLst>
          </p:cNvPr>
          <p:cNvSpPr txBox="1"/>
          <p:nvPr/>
        </p:nvSpPr>
        <p:spPr>
          <a:xfrm>
            <a:off x="1093259" y="2330218"/>
            <a:ext cx="9096375" cy="863313"/>
          </a:xfrm>
          <a:prstGeom prst="rect">
            <a:avLst/>
          </a:prstGeom>
          <a:noFill/>
          <a:ln>
            <a:noFill/>
          </a:ln>
        </p:spPr>
        <p:txBody>
          <a:bodyPr spcFirstLastPara="1" wrap="square" lIns="0" tIns="0" rIns="0" bIns="0" anchor="t" anchorCtr="0">
            <a:spAutoFit/>
          </a:bodyPr>
          <a:lstStyle/>
          <a:p>
            <a:pPr marL="0" marR="0" lvl="0" indent="0" algn="l" rtl="0">
              <a:lnSpc>
                <a:spcPct val="169939"/>
              </a:lnSpc>
              <a:spcBef>
                <a:spcPts val="0"/>
              </a:spcBef>
              <a:spcAft>
                <a:spcPts val="0"/>
              </a:spcAft>
              <a:buNone/>
            </a:pPr>
            <a:r>
              <a:rPr lang="en-US" sz="1650" b="1" i="0" u="none" strike="noStrike" cap="none" dirty="0">
                <a:solidFill>
                  <a:srgbClr val="1E293B"/>
                </a:solidFill>
                <a:latin typeface="Lato"/>
                <a:ea typeface="Lato"/>
                <a:cs typeface="Lato"/>
                <a:sym typeface="Lato"/>
              </a:rPr>
              <a:t>DIE GEFAHR:</a:t>
            </a:r>
            <a:r>
              <a:rPr lang="en-US" sz="1650" b="0" i="0" u="none" strike="noStrike" cap="none" dirty="0">
                <a:solidFill>
                  <a:srgbClr val="1E293B"/>
                </a:solidFill>
                <a:latin typeface="Lato"/>
                <a:ea typeface="Lato"/>
                <a:cs typeface="Lato"/>
                <a:sym typeface="Lato"/>
              </a:rPr>
              <a:t> LLEs (</a:t>
            </a:r>
            <a:r>
              <a:rPr lang="en-US" sz="1650" b="0" i="0" u="none" strike="noStrike" cap="none" dirty="0" err="1">
                <a:solidFill>
                  <a:srgbClr val="1E293B"/>
                </a:solidFill>
                <a:latin typeface="Lato"/>
                <a:ea typeface="Lato"/>
                <a:cs typeface="Lato"/>
                <a:sym typeface="Lato"/>
              </a:rPr>
              <a:t>gültig</a:t>
            </a:r>
            <a:r>
              <a:rPr lang="en-US" sz="1650" b="0" i="0" u="none" strike="noStrike" cap="none" dirty="0">
                <a:solidFill>
                  <a:srgbClr val="1E293B"/>
                </a:solidFill>
                <a:latin typeface="Lato"/>
                <a:ea typeface="Lato"/>
                <a:cs typeface="Lato"/>
                <a:sym typeface="Lato"/>
              </a:rPr>
              <a:t> für 2026), die in 2025 OHNE </a:t>
            </a:r>
            <a:r>
              <a:rPr lang="en-US" sz="1650" b="0" i="0" u="none" strike="noStrike" cap="none" dirty="0" err="1">
                <a:solidFill>
                  <a:srgbClr val="1E293B"/>
                </a:solidFill>
                <a:latin typeface="Lato"/>
                <a:ea typeface="Lato"/>
                <a:cs typeface="Lato"/>
                <a:sym typeface="Lato"/>
              </a:rPr>
              <a:t>klaren</a:t>
            </a:r>
            <a:r>
              <a:rPr lang="en-US" sz="1650" b="0" i="0" u="none" strike="noStrike" cap="none" dirty="0">
                <a:solidFill>
                  <a:srgbClr val="1E293B"/>
                </a:solidFill>
                <a:latin typeface="Lato"/>
                <a:ea typeface="Lato"/>
                <a:cs typeface="Lato"/>
                <a:sym typeface="Lato"/>
              </a:rPr>
              <a:t> "RR"-</a:t>
            </a:r>
            <a:r>
              <a:rPr lang="en-US" sz="1650" b="0" i="0" u="none" strike="noStrike" cap="none" dirty="0" err="1">
                <a:solidFill>
                  <a:srgbClr val="1E293B"/>
                </a:solidFill>
                <a:latin typeface="Lato"/>
                <a:ea typeface="Lato"/>
                <a:cs typeface="Lato"/>
                <a:sym typeface="Lato"/>
              </a:rPr>
              <a:t>Vermerk</a:t>
            </a:r>
            <a:r>
              <a:rPr lang="en-US" sz="1650" b="0" i="0" u="none" strike="noStrike" cap="none" dirty="0">
                <a:solidFill>
                  <a:srgbClr val="1E293B"/>
                </a:solidFill>
                <a:latin typeface="Lato"/>
                <a:ea typeface="Lato"/>
                <a:cs typeface="Lato"/>
                <a:sym typeface="Lato"/>
              </a:rPr>
              <a:t> </a:t>
            </a:r>
            <a:r>
              <a:rPr lang="en-US" sz="1650" b="0" i="0" u="none" strike="noStrike" cap="none" dirty="0" err="1">
                <a:solidFill>
                  <a:srgbClr val="1E293B"/>
                </a:solidFill>
                <a:latin typeface="Lato"/>
                <a:ea typeface="Lato"/>
                <a:cs typeface="Lato"/>
                <a:sym typeface="Lato"/>
              </a:rPr>
              <a:t>ausgestellt</a:t>
            </a:r>
            <a:r>
              <a:rPr lang="en-US" sz="1650" b="0" i="0" u="none" strike="noStrike" cap="none" dirty="0">
                <a:solidFill>
                  <a:srgbClr val="1E293B"/>
                </a:solidFill>
                <a:latin typeface="Lato"/>
                <a:ea typeface="Lato"/>
                <a:cs typeface="Lato"/>
                <a:sym typeface="Lato"/>
              </a:rPr>
              <a:t> </a:t>
            </a:r>
            <a:r>
              <a:rPr lang="en-US" sz="1650" b="0" i="0" u="none" strike="noStrike" cap="none" dirty="0" err="1">
                <a:solidFill>
                  <a:srgbClr val="1E293B"/>
                </a:solidFill>
                <a:latin typeface="Lato"/>
                <a:ea typeface="Lato"/>
                <a:cs typeface="Lato"/>
                <a:sym typeface="Lato"/>
              </a:rPr>
              <a:t>wurden</a:t>
            </a:r>
            <a:r>
              <a:rPr lang="en-US" sz="1650" b="0" i="0" u="none" strike="noStrike" cap="none" dirty="0">
                <a:solidFill>
                  <a:srgbClr val="1E293B"/>
                </a:solidFill>
                <a:latin typeface="Lato"/>
                <a:ea typeface="Lato"/>
                <a:cs typeface="Lato"/>
                <a:sym typeface="Lato"/>
              </a:rPr>
              <a:t>, </a:t>
            </a:r>
            <a:r>
              <a:rPr lang="en-US" sz="1650" b="0" i="0" u="none" strike="noStrike" cap="none" dirty="0" err="1">
                <a:solidFill>
                  <a:srgbClr val="1E293B"/>
                </a:solidFill>
                <a:latin typeface="Lato"/>
                <a:ea typeface="Lato"/>
                <a:cs typeface="Lato"/>
                <a:sym typeface="Lato"/>
              </a:rPr>
              <a:t>sind</a:t>
            </a:r>
            <a:r>
              <a:rPr lang="en-US" sz="1650" b="0" i="0" u="none" strike="noStrike" cap="none" dirty="0">
                <a:solidFill>
                  <a:srgbClr val="1E293B"/>
                </a:solidFill>
                <a:latin typeface="Lato"/>
                <a:ea typeface="Lato"/>
                <a:cs typeface="Lato"/>
                <a:sym typeface="Lato"/>
              </a:rPr>
              <a:t> </a:t>
            </a:r>
            <a:r>
              <a:rPr lang="en-US" sz="1650" b="0" i="0" u="none" strike="noStrike" cap="none" dirty="0" err="1">
                <a:solidFill>
                  <a:srgbClr val="1E293B"/>
                </a:solidFill>
                <a:latin typeface="Lato"/>
                <a:ea typeface="Lato"/>
                <a:cs typeface="Lato"/>
                <a:sym typeface="Lato"/>
              </a:rPr>
              <a:t>seit</a:t>
            </a:r>
            <a:r>
              <a:rPr lang="en-US" sz="1650" b="0" i="0" u="none" strike="noStrike" cap="none" dirty="0">
                <a:solidFill>
                  <a:srgbClr val="1E293B"/>
                </a:solidFill>
                <a:latin typeface="Lato"/>
                <a:ea typeface="Lato"/>
                <a:cs typeface="Lato"/>
                <a:sym typeface="Lato"/>
              </a:rPr>
              <a:t> 1.1.2026 UNGÜLTIG, da </a:t>
            </a:r>
            <a:r>
              <a:rPr lang="en-US" sz="1650" b="0" i="0" u="none" strike="noStrike" cap="none" dirty="0" err="1">
                <a:solidFill>
                  <a:srgbClr val="1E293B"/>
                </a:solidFill>
                <a:latin typeface="Lato"/>
                <a:ea typeface="Lato"/>
                <a:cs typeface="Lato"/>
                <a:sym typeface="Lato"/>
              </a:rPr>
              <a:t>sie</a:t>
            </a:r>
            <a:r>
              <a:rPr lang="en-US" sz="1650" b="0" i="0" u="none" strike="noStrike" cap="none" dirty="0">
                <a:solidFill>
                  <a:srgbClr val="1E293B"/>
                </a:solidFill>
                <a:latin typeface="Lato"/>
                <a:ea typeface="Lato"/>
                <a:cs typeface="Lato"/>
                <a:sym typeface="Lato"/>
              </a:rPr>
              <a:t> auf den nun </a:t>
            </a:r>
            <a:r>
              <a:rPr lang="en-US" sz="1650" b="0" i="0" u="none" strike="noStrike" cap="none" dirty="0" err="1">
                <a:solidFill>
                  <a:srgbClr val="1E293B"/>
                </a:solidFill>
                <a:latin typeface="Lato"/>
                <a:ea typeface="Lato"/>
                <a:cs typeface="Lato"/>
                <a:sym typeface="Lato"/>
              </a:rPr>
              <a:t>abgelösten</a:t>
            </a:r>
            <a:r>
              <a:rPr lang="en-US" sz="1650" b="0" i="0" u="none" strike="noStrike" cap="none" dirty="0">
                <a:solidFill>
                  <a:srgbClr val="1E293B"/>
                </a:solidFill>
                <a:latin typeface="Lato"/>
                <a:ea typeface="Lato"/>
                <a:cs typeface="Lato"/>
                <a:sym typeface="Lato"/>
              </a:rPr>
              <a:t> "</a:t>
            </a:r>
            <a:r>
              <a:rPr lang="en-US" sz="1650" b="0" i="0" u="none" strike="noStrike" cap="none" dirty="0" err="1">
                <a:solidFill>
                  <a:srgbClr val="1E293B"/>
                </a:solidFill>
                <a:latin typeface="Lato"/>
                <a:ea typeface="Lato"/>
                <a:cs typeface="Lato"/>
                <a:sym typeface="Lato"/>
              </a:rPr>
              <a:t>alten</a:t>
            </a:r>
            <a:r>
              <a:rPr lang="en-US" sz="1650" b="0" i="0" u="none" strike="noStrike" cap="none" dirty="0">
                <a:solidFill>
                  <a:srgbClr val="1E293B"/>
                </a:solidFill>
                <a:latin typeface="Lato"/>
                <a:ea typeface="Lato"/>
                <a:cs typeface="Lato"/>
                <a:sym typeface="Lato"/>
              </a:rPr>
              <a:t>" Regeln </a:t>
            </a:r>
            <a:r>
              <a:rPr lang="en-US" sz="1650" b="0" i="0" u="none" strike="noStrike" cap="none" dirty="0" err="1">
                <a:solidFill>
                  <a:srgbClr val="1E293B"/>
                </a:solidFill>
                <a:latin typeface="Lato"/>
                <a:ea typeface="Lato"/>
                <a:cs typeface="Lato"/>
                <a:sym typeface="Lato"/>
              </a:rPr>
              <a:t>basieren</a:t>
            </a:r>
            <a:r>
              <a:rPr lang="en-US" sz="1650" b="0" i="0" u="none" strike="noStrike" cap="none" dirty="0">
                <a:solidFill>
                  <a:srgbClr val="1E293B"/>
                </a:solidFill>
                <a:latin typeface="Lato"/>
                <a:ea typeface="Lato"/>
                <a:cs typeface="Lato"/>
                <a:sym typeface="Lato"/>
              </a:rPr>
              <a:t> </a:t>
            </a:r>
            <a:r>
              <a:rPr lang="en-US" sz="1650" b="0" i="0" u="none" strike="noStrike" cap="none" dirty="0" err="1">
                <a:solidFill>
                  <a:srgbClr val="1E293B"/>
                </a:solidFill>
                <a:latin typeface="Lato"/>
                <a:ea typeface="Lato"/>
                <a:cs typeface="Lato"/>
                <a:sym typeface="Lato"/>
              </a:rPr>
              <a:t>könnten</a:t>
            </a:r>
            <a:r>
              <a:rPr lang="en-US" sz="1650" b="0" i="0" u="none" strike="noStrike" cap="none" dirty="0">
                <a:solidFill>
                  <a:srgbClr val="1E293B"/>
                </a:solidFill>
                <a:latin typeface="Lato"/>
                <a:ea typeface="Lato"/>
                <a:cs typeface="Lato"/>
                <a:sym typeface="Lato"/>
              </a:rPr>
              <a:t>.</a:t>
            </a:r>
            <a:endParaRPr dirty="0"/>
          </a:p>
        </p:txBody>
      </p:sp>
      <p:sp>
        <p:nvSpPr>
          <p:cNvPr id="5" name="Google Shape;271;p31">
            <a:extLst>
              <a:ext uri="{FF2B5EF4-FFF2-40B4-BE49-F238E27FC236}">
                <a16:creationId xmlns:a16="http://schemas.microsoft.com/office/drawing/2014/main" id="{8829E7E7-0844-1115-096A-4A75B18025A5}"/>
              </a:ext>
            </a:extLst>
          </p:cNvPr>
          <p:cNvSpPr txBox="1"/>
          <p:nvPr/>
        </p:nvSpPr>
        <p:spPr>
          <a:xfrm>
            <a:off x="1093259" y="3636780"/>
            <a:ext cx="9096375" cy="863313"/>
          </a:xfrm>
          <a:prstGeom prst="rect">
            <a:avLst/>
          </a:prstGeom>
          <a:noFill/>
          <a:ln>
            <a:noFill/>
          </a:ln>
        </p:spPr>
        <p:txBody>
          <a:bodyPr spcFirstLastPara="1" wrap="square" lIns="0" tIns="0" rIns="0" bIns="0" anchor="t" anchorCtr="0">
            <a:spAutoFit/>
          </a:bodyPr>
          <a:lstStyle/>
          <a:p>
            <a:pPr marL="0" marR="0" lvl="0" indent="0" algn="l" rtl="0">
              <a:lnSpc>
                <a:spcPct val="169939"/>
              </a:lnSpc>
              <a:spcBef>
                <a:spcPts val="0"/>
              </a:spcBef>
              <a:spcAft>
                <a:spcPts val="0"/>
              </a:spcAft>
              <a:buNone/>
            </a:pPr>
            <a:r>
              <a:rPr lang="en-US" sz="1650" b="0" i="0" u="none" strike="noStrike" cap="none" dirty="0" err="1">
                <a:solidFill>
                  <a:srgbClr val="1E293B"/>
                </a:solidFill>
                <a:latin typeface="Lato"/>
                <a:ea typeface="Lato"/>
                <a:cs typeface="Lato"/>
                <a:sym typeface="Lato"/>
              </a:rPr>
              <a:t>Handlungsanweisung</a:t>
            </a:r>
            <a:r>
              <a:rPr lang="en-US" sz="1650" b="0" i="0" u="none" strike="noStrike" cap="none" dirty="0">
                <a:solidFill>
                  <a:srgbClr val="1E293B"/>
                </a:solidFill>
                <a:latin typeface="Lato"/>
                <a:ea typeface="Lato"/>
                <a:cs typeface="Lato"/>
                <a:sym typeface="Lato"/>
              </a:rPr>
              <a:t>: </a:t>
            </a:r>
            <a:r>
              <a:rPr lang="en-US" sz="1650" b="0" i="0" u="none" strike="noStrike" cap="none" dirty="0" err="1">
                <a:solidFill>
                  <a:srgbClr val="1E293B"/>
                </a:solidFill>
                <a:latin typeface="Lato"/>
                <a:ea typeface="Lato"/>
                <a:cs typeface="Lato"/>
                <a:sym typeface="Lato"/>
              </a:rPr>
              <a:t>Führen</a:t>
            </a:r>
            <a:r>
              <a:rPr lang="en-US" sz="1650" b="0" i="0" u="none" strike="noStrike" cap="none" dirty="0">
                <a:solidFill>
                  <a:srgbClr val="1E293B"/>
                </a:solidFill>
                <a:latin typeface="Lato"/>
                <a:ea typeface="Lato"/>
                <a:cs typeface="Lato"/>
                <a:sym typeface="Lato"/>
              </a:rPr>
              <a:t> Sie </a:t>
            </a:r>
            <a:r>
              <a:rPr lang="en-US" sz="1650" b="0" i="0" u="none" strike="noStrike" cap="none" dirty="0" err="1">
                <a:solidFill>
                  <a:srgbClr val="1E293B"/>
                </a:solidFill>
                <a:latin typeface="Lato"/>
                <a:ea typeface="Lato"/>
                <a:cs typeface="Lato"/>
                <a:sym typeface="Lato"/>
              </a:rPr>
              <a:t>einen</a:t>
            </a:r>
            <a:r>
              <a:rPr lang="en-US" sz="1650" b="0" i="0" u="none" strike="noStrike" cap="none" dirty="0">
                <a:solidFill>
                  <a:srgbClr val="1E293B"/>
                </a:solidFill>
                <a:latin typeface="Lato"/>
                <a:ea typeface="Lato"/>
                <a:cs typeface="Lato"/>
                <a:sym typeface="Lato"/>
              </a:rPr>
              <a:t> Massen-Check (Bulk-Check) </a:t>
            </a:r>
            <a:r>
              <a:rPr lang="en-US" sz="1650" b="0" i="0" u="none" strike="noStrike" cap="none" dirty="0" err="1">
                <a:solidFill>
                  <a:srgbClr val="1E293B"/>
                </a:solidFill>
                <a:latin typeface="Lato"/>
                <a:ea typeface="Lato"/>
                <a:cs typeface="Lato"/>
                <a:sym typeface="Lato"/>
              </a:rPr>
              <a:t>aller</a:t>
            </a:r>
            <a:r>
              <a:rPr lang="en-US" sz="1650" b="0" i="0" u="none" strike="noStrike" cap="none" dirty="0">
                <a:solidFill>
                  <a:srgbClr val="1E293B"/>
                </a:solidFill>
                <a:latin typeface="Lato"/>
                <a:ea typeface="Lato"/>
                <a:cs typeface="Lato"/>
                <a:sym typeface="Lato"/>
              </a:rPr>
              <a:t> in 2025 </a:t>
            </a:r>
            <a:r>
              <a:rPr lang="en-US" sz="1650" b="0" i="0" u="none" strike="noStrike" cap="none" dirty="0" err="1">
                <a:solidFill>
                  <a:srgbClr val="1E293B"/>
                </a:solidFill>
                <a:latin typeface="Lato"/>
                <a:ea typeface="Lato"/>
                <a:cs typeface="Lato"/>
                <a:sym typeface="Lato"/>
              </a:rPr>
              <a:t>ausgestellten</a:t>
            </a:r>
            <a:r>
              <a:rPr lang="en-US" sz="1650" b="0" i="0" u="none" strike="noStrike" cap="none" dirty="0">
                <a:solidFill>
                  <a:srgbClr val="1E293B"/>
                </a:solidFill>
                <a:latin typeface="Lato"/>
                <a:ea typeface="Lato"/>
                <a:cs typeface="Lato"/>
                <a:sym typeface="Lato"/>
              </a:rPr>
              <a:t> LLEs </a:t>
            </a:r>
            <a:r>
              <a:rPr lang="en-US" sz="1650" b="0" i="0" u="none" strike="noStrike" cap="none" dirty="0" err="1">
                <a:solidFill>
                  <a:srgbClr val="1E293B"/>
                </a:solidFill>
                <a:latin typeface="Lato"/>
                <a:ea typeface="Lato"/>
                <a:cs typeface="Lato"/>
                <a:sym typeface="Lato"/>
              </a:rPr>
              <a:t>durch</a:t>
            </a:r>
            <a:r>
              <a:rPr lang="en-US" sz="1650" b="0" i="0" u="none" strike="noStrike" cap="none" dirty="0">
                <a:solidFill>
                  <a:srgbClr val="1E293B"/>
                </a:solidFill>
                <a:latin typeface="Lato"/>
                <a:ea typeface="Lato"/>
                <a:cs typeface="Lato"/>
                <a:sym typeface="Lato"/>
              </a:rPr>
              <a:t> und </a:t>
            </a:r>
            <a:r>
              <a:rPr lang="en-US" sz="1650" b="0" i="0" u="none" strike="noStrike" cap="none" dirty="0" err="1">
                <a:solidFill>
                  <a:srgbClr val="1E293B"/>
                </a:solidFill>
                <a:latin typeface="Lato"/>
                <a:ea typeface="Lato"/>
                <a:cs typeface="Lato"/>
                <a:sym typeface="Lato"/>
              </a:rPr>
              <a:t>fordern</a:t>
            </a:r>
            <a:r>
              <a:rPr lang="en-US" sz="1650" b="0" i="0" u="none" strike="noStrike" cap="none" dirty="0">
                <a:solidFill>
                  <a:srgbClr val="1E293B"/>
                </a:solidFill>
                <a:latin typeface="Lato"/>
                <a:ea typeface="Lato"/>
                <a:cs typeface="Lato"/>
                <a:sym typeface="Lato"/>
              </a:rPr>
              <a:t> Sie </a:t>
            </a:r>
            <a:r>
              <a:rPr lang="en-US" sz="1650" b="0" i="0" u="none" strike="noStrike" cap="none" dirty="0" err="1">
                <a:solidFill>
                  <a:srgbClr val="1E293B"/>
                </a:solidFill>
                <a:latin typeface="Lato"/>
                <a:ea typeface="Lato"/>
                <a:cs typeface="Lato"/>
                <a:sym typeface="Lato"/>
              </a:rPr>
              <a:t>fehlende</a:t>
            </a:r>
            <a:r>
              <a:rPr lang="en-US" sz="1650" b="0" i="0" u="none" strike="noStrike" cap="none" dirty="0">
                <a:solidFill>
                  <a:srgbClr val="1E293B"/>
                </a:solidFill>
                <a:latin typeface="Lato"/>
                <a:ea typeface="Lato"/>
                <a:cs typeface="Lato"/>
                <a:sym typeface="Lato"/>
              </a:rPr>
              <a:t> RR-</a:t>
            </a:r>
            <a:r>
              <a:rPr lang="en-US" sz="1650" b="0" i="0" u="none" strike="noStrike" cap="none" dirty="0" err="1">
                <a:solidFill>
                  <a:srgbClr val="1E293B"/>
                </a:solidFill>
                <a:latin typeface="Lato"/>
                <a:ea typeface="Lato"/>
                <a:cs typeface="Lato"/>
                <a:sym typeface="Lato"/>
              </a:rPr>
              <a:t>Vermerke</a:t>
            </a:r>
            <a:r>
              <a:rPr lang="en-US" sz="1650" b="0" i="0" u="none" strike="noStrike" cap="none" dirty="0">
                <a:solidFill>
                  <a:srgbClr val="1E293B"/>
                </a:solidFill>
                <a:latin typeface="Lato"/>
                <a:ea typeface="Lato"/>
                <a:cs typeface="Lato"/>
                <a:sym typeface="Lato"/>
              </a:rPr>
              <a:t> </a:t>
            </a:r>
            <a:r>
              <a:rPr lang="en-US" sz="1650" b="0" i="0" u="none" strike="noStrike" cap="none" dirty="0" err="1">
                <a:solidFill>
                  <a:srgbClr val="1E293B"/>
                </a:solidFill>
                <a:latin typeface="Lato"/>
                <a:ea typeface="Lato"/>
                <a:cs typeface="Lato"/>
                <a:sym typeface="Lato"/>
              </a:rPr>
              <a:t>nach</a:t>
            </a:r>
            <a:r>
              <a:rPr lang="en-US" sz="1650" b="0" i="0" u="none" strike="noStrike" cap="none" dirty="0">
                <a:solidFill>
                  <a:srgbClr val="1E293B"/>
                </a:solidFill>
                <a:latin typeface="Lato"/>
                <a:ea typeface="Lato"/>
                <a:cs typeface="Lato"/>
                <a:sym typeface="Lato"/>
              </a:rPr>
              <a:t>. </a:t>
            </a:r>
            <a:r>
              <a:rPr lang="en-US" sz="1650" b="0" i="0" u="none" strike="noStrike" cap="none" dirty="0" err="1">
                <a:solidFill>
                  <a:srgbClr val="1E293B"/>
                </a:solidFill>
                <a:latin typeface="Lato"/>
                <a:ea typeface="Lato"/>
                <a:cs typeface="Lato"/>
                <a:sym typeface="Lato"/>
              </a:rPr>
              <a:t>Haftungsrisiko</a:t>
            </a:r>
            <a:r>
              <a:rPr lang="en-US" sz="1650" b="0" i="0" u="none" strike="noStrike" cap="none" dirty="0">
                <a:solidFill>
                  <a:srgbClr val="1E293B"/>
                </a:solidFill>
                <a:latin typeface="Lato"/>
                <a:ea typeface="Lato"/>
                <a:cs typeface="Lato"/>
                <a:sym typeface="Lato"/>
              </a:rPr>
              <a:t> </a:t>
            </a:r>
            <a:r>
              <a:rPr lang="en-US" sz="1650" b="0" i="0" u="none" strike="noStrike" cap="none" dirty="0" err="1">
                <a:solidFill>
                  <a:srgbClr val="1E293B"/>
                </a:solidFill>
                <a:latin typeface="Lato"/>
                <a:ea typeface="Lato"/>
                <a:cs typeface="Lato"/>
                <a:sym typeface="Lato"/>
              </a:rPr>
              <a:t>bei</a:t>
            </a:r>
            <a:r>
              <a:rPr lang="en-US" sz="1650" b="0" i="0" u="none" strike="noStrike" cap="none" dirty="0">
                <a:solidFill>
                  <a:srgbClr val="1E293B"/>
                </a:solidFill>
                <a:latin typeface="Lato"/>
                <a:ea typeface="Lato"/>
                <a:cs typeface="Lato"/>
                <a:sym typeface="Lato"/>
              </a:rPr>
              <a:t> </a:t>
            </a:r>
            <a:r>
              <a:rPr lang="en-US" sz="1650" b="0" i="0" u="none" strike="noStrike" cap="none" dirty="0" err="1">
                <a:solidFill>
                  <a:srgbClr val="1E293B"/>
                </a:solidFill>
                <a:latin typeface="Lato"/>
                <a:ea typeface="Lato"/>
                <a:cs typeface="Lato"/>
                <a:sym typeface="Lato"/>
              </a:rPr>
              <a:t>Nichtbeachtung</a:t>
            </a:r>
            <a:r>
              <a:rPr lang="en-US" sz="1650" b="0" i="0" u="none" strike="noStrike" cap="none" dirty="0">
                <a:solidFill>
                  <a:srgbClr val="1E293B"/>
                </a:solidFill>
                <a:latin typeface="Lato"/>
                <a:ea typeface="Lato"/>
                <a:cs typeface="Lato"/>
                <a:sym typeface="Lato"/>
              </a:rPr>
              <a:t>!</a:t>
            </a:r>
            <a:endParaRPr dirty="0"/>
          </a:p>
        </p:txBody>
      </p:sp>
      <p:sp>
        <p:nvSpPr>
          <p:cNvPr id="6" name="Google Shape;272;p31">
            <a:extLst>
              <a:ext uri="{FF2B5EF4-FFF2-40B4-BE49-F238E27FC236}">
                <a16:creationId xmlns:a16="http://schemas.microsoft.com/office/drawing/2014/main" id="{3C9009C1-3E1B-56C7-C8F6-56FF3746596D}"/>
              </a:ext>
            </a:extLst>
          </p:cNvPr>
          <p:cNvSpPr txBox="1"/>
          <p:nvPr/>
        </p:nvSpPr>
        <p:spPr>
          <a:xfrm>
            <a:off x="1093259" y="4943342"/>
            <a:ext cx="9096375" cy="863313"/>
          </a:xfrm>
          <a:prstGeom prst="rect">
            <a:avLst/>
          </a:prstGeom>
          <a:noFill/>
          <a:ln>
            <a:noFill/>
          </a:ln>
        </p:spPr>
        <p:txBody>
          <a:bodyPr spcFirstLastPara="1" wrap="square" lIns="0" tIns="0" rIns="0" bIns="0" anchor="t" anchorCtr="0">
            <a:spAutoFit/>
          </a:bodyPr>
          <a:lstStyle/>
          <a:p>
            <a:pPr marL="0" marR="0" lvl="0" indent="0" algn="l" rtl="0">
              <a:lnSpc>
                <a:spcPct val="169939"/>
              </a:lnSpc>
              <a:spcBef>
                <a:spcPts val="0"/>
              </a:spcBef>
              <a:spcAft>
                <a:spcPts val="0"/>
              </a:spcAft>
              <a:buNone/>
            </a:pPr>
            <a:r>
              <a:rPr lang="en-US" sz="1650" b="1" i="0" u="none" strike="noStrike" cap="none" dirty="0" err="1">
                <a:solidFill>
                  <a:srgbClr val="1E293B"/>
                </a:solidFill>
                <a:latin typeface="Lato"/>
                <a:ea typeface="Lato"/>
                <a:cs typeface="Lato"/>
                <a:sym typeface="Lato"/>
              </a:rPr>
              <a:t>Klarstellung</a:t>
            </a:r>
            <a:r>
              <a:rPr lang="en-US" sz="1650" b="1" i="0" u="none" strike="noStrike" cap="none" dirty="0">
                <a:solidFill>
                  <a:srgbClr val="1E293B"/>
                </a:solidFill>
                <a:latin typeface="Lato"/>
                <a:ea typeface="Lato"/>
                <a:cs typeface="Lato"/>
                <a:sym typeface="Lato"/>
              </a:rPr>
              <a:t>:</a:t>
            </a:r>
            <a:r>
              <a:rPr lang="en-US" sz="1650" b="0" i="0" u="none" strike="noStrike" cap="none" dirty="0">
                <a:solidFill>
                  <a:srgbClr val="1E293B"/>
                </a:solidFill>
                <a:latin typeface="Lato"/>
                <a:ea typeface="Lato"/>
                <a:cs typeface="Lato"/>
                <a:sym typeface="Lato"/>
              </a:rPr>
              <a:t> LLEs, die ab dem 1.1.2026 neu </a:t>
            </a:r>
            <a:r>
              <a:rPr lang="en-US" sz="1650" b="0" i="0" u="none" strike="noStrike" cap="none" dirty="0" err="1">
                <a:solidFill>
                  <a:srgbClr val="1E293B"/>
                </a:solidFill>
                <a:latin typeface="Lato"/>
                <a:ea typeface="Lato"/>
                <a:cs typeface="Lato"/>
                <a:sym typeface="Lato"/>
              </a:rPr>
              <a:t>ausgestellt</a:t>
            </a:r>
            <a:r>
              <a:rPr lang="en-US" sz="1650" b="0" i="0" u="none" strike="noStrike" cap="none" dirty="0">
                <a:solidFill>
                  <a:srgbClr val="1E293B"/>
                </a:solidFill>
                <a:latin typeface="Lato"/>
                <a:ea typeface="Lato"/>
                <a:cs typeface="Lato"/>
                <a:sym typeface="Lato"/>
              </a:rPr>
              <a:t> </a:t>
            </a:r>
            <a:r>
              <a:rPr lang="en-US" sz="1650" b="0" i="0" u="none" strike="noStrike" cap="none" dirty="0" err="1">
                <a:solidFill>
                  <a:srgbClr val="1E293B"/>
                </a:solidFill>
                <a:latin typeface="Lato"/>
                <a:ea typeface="Lato"/>
                <a:cs typeface="Lato"/>
                <a:sym typeface="Lato"/>
              </a:rPr>
              <a:t>werden</a:t>
            </a:r>
            <a:r>
              <a:rPr lang="en-US" sz="1650" b="0" i="0" u="none" strike="noStrike" cap="none" dirty="0">
                <a:solidFill>
                  <a:srgbClr val="1E293B"/>
                </a:solidFill>
                <a:latin typeface="Lato"/>
                <a:ea typeface="Lato"/>
                <a:cs typeface="Lato"/>
                <a:sym typeface="Lato"/>
              </a:rPr>
              <a:t>, </a:t>
            </a:r>
            <a:r>
              <a:rPr lang="en-US" sz="1650" b="0" i="0" u="none" strike="noStrike" cap="none" dirty="0" err="1">
                <a:solidFill>
                  <a:srgbClr val="1E293B"/>
                </a:solidFill>
                <a:latin typeface="Lato"/>
                <a:ea typeface="Lato"/>
                <a:cs typeface="Lato"/>
                <a:sym typeface="Lato"/>
              </a:rPr>
              <a:t>benötigen</a:t>
            </a:r>
            <a:r>
              <a:rPr lang="en-US" sz="1650" b="0" i="0" u="none" strike="noStrike" cap="none" dirty="0">
                <a:solidFill>
                  <a:srgbClr val="1E293B"/>
                </a:solidFill>
                <a:latin typeface="Lato"/>
                <a:ea typeface="Lato"/>
                <a:cs typeface="Lato"/>
                <a:sym typeface="Lato"/>
              </a:rPr>
              <a:t> </a:t>
            </a:r>
            <a:r>
              <a:rPr lang="en-US" sz="1650" b="0" i="0" u="none" strike="noStrike" cap="none" dirty="0" err="1">
                <a:solidFill>
                  <a:srgbClr val="1E293B"/>
                </a:solidFill>
                <a:latin typeface="Lato"/>
                <a:ea typeface="Lato"/>
                <a:cs typeface="Lato"/>
                <a:sym typeface="Lato"/>
              </a:rPr>
              <a:t>keinen</a:t>
            </a:r>
            <a:r>
              <a:rPr lang="en-US" sz="1650" b="0" i="0" u="none" strike="noStrike" cap="none" dirty="0">
                <a:solidFill>
                  <a:srgbClr val="1E293B"/>
                </a:solidFill>
                <a:latin typeface="Lato"/>
                <a:ea typeface="Lato"/>
                <a:cs typeface="Lato"/>
                <a:sym typeface="Lato"/>
              </a:rPr>
              <a:t> RR-</a:t>
            </a:r>
            <a:r>
              <a:rPr lang="en-US" sz="1650" b="0" i="0" u="none" strike="noStrike" cap="none" dirty="0" err="1">
                <a:solidFill>
                  <a:srgbClr val="1E293B"/>
                </a:solidFill>
                <a:latin typeface="Lato"/>
                <a:ea typeface="Lato"/>
                <a:cs typeface="Lato"/>
                <a:sym typeface="Lato"/>
              </a:rPr>
              <a:t>Vermerk</a:t>
            </a:r>
            <a:r>
              <a:rPr lang="en-US" sz="1650" b="0" i="0" u="none" strike="noStrike" cap="none" dirty="0">
                <a:solidFill>
                  <a:srgbClr val="1E293B"/>
                </a:solidFill>
                <a:latin typeface="Lato"/>
                <a:ea typeface="Lato"/>
                <a:cs typeface="Lato"/>
                <a:sym typeface="Lato"/>
              </a:rPr>
              <a:t> </a:t>
            </a:r>
            <a:r>
              <a:rPr lang="en-US" sz="1650" b="0" i="0" u="none" strike="noStrike" cap="none" dirty="0" err="1">
                <a:solidFill>
                  <a:srgbClr val="1E293B"/>
                </a:solidFill>
                <a:latin typeface="Lato"/>
                <a:ea typeface="Lato"/>
                <a:cs typeface="Lato"/>
                <a:sym typeface="Lato"/>
              </a:rPr>
              <a:t>mehr</a:t>
            </a:r>
            <a:r>
              <a:rPr lang="en-US" sz="1650" b="0" i="0" u="none" strike="noStrike" cap="none" dirty="0">
                <a:solidFill>
                  <a:srgbClr val="1E293B"/>
                </a:solidFill>
                <a:latin typeface="Lato"/>
                <a:ea typeface="Lato"/>
                <a:cs typeface="Lato"/>
                <a:sym typeface="Lato"/>
              </a:rPr>
              <a:t>, da die RR nun der </a:t>
            </a:r>
            <a:r>
              <a:rPr lang="en-US" sz="1650" b="0" i="0" u="none" strike="noStrike" cap="none" dirty="0" err="1">
                <a:solidFill>
                  <a:srgbClr val="1E293B"/>
                </a:solidFill>
                <a:latin typeface="Lato"/>
                <a:ea typeface="Lato"/>
                <a:cs typeface="Lato"/>
                <a:sym typeface="Lato"/>
              </a:rPr>
              <a:t>alleinige</a:t>
            </a:r>
            <a:r>
              <a:rPr lang="en-US" sz="1650" b="0" i="0" u="none" strike="noStrike" cap="none" dirty="0">
                <a:solidFill>
                  <a:srgbClr val="1E293B"/>
                </a:solidFill>
                <a:latin typeface="Lato"/>
                <a:ea typeface="Lato"/>
                <a:cs typeface="Lato"/>
                <a:sym typeface="Lato"/>
              </a:rPr>
              <a:t> Standard </a:t>
            </a:r>
            <a:r>
              <a:rPr lang="en-US" sz="1650" b="0" i="0" u="none" strike="noStrike" cap="none" dirty="0" err="1">
                <a:solidFill>
                  <a:srgbClr val="1E293B"/>
                </a:solidFill>
                <a:latin typeface="Lato"/>
                <a:ea typeface="Lato"/>
                <a:cs typeface="Lato"/>
                <a:sym typeface="Lato"/>
              </a:rPr>
              <a:t>sind</a:t>
            </a:r>
            <a:r>
              <a:rPr lang="en-US" sz="1650" b="0" i="0" u="none" strike="noStrike" cap="none" dirty="0">
                <a:solidFill>
                  <a:srgbClr val="1E293B"/>
                </a:solidFill>
                <a:latin typeface="Lato"/>
                <a:ea typeface="Lato"/>
                <a:cs typeface="Lato"/>
                <a:sym typeface="Lato"/>
              </a:rPr>
              <a:t>.</a:t>
            </a:r>
            <a:endParaRPr dirty="0"/>
          </a:p>
        </p:txBody>
      </p:sp>
      <p:pic>
        <p:nvPicPr>
          <p:cNvPr id="7" name="Google Shape;273;p31" descr="image.png">
            <a:extLst>
              <a:ext uri="{FF2B5EF4-FFF2-40B4-BE49-F238E27FC236}">
                <a16:creationId xmlns:a16="http://schemas.microsoft.com/office/drawing/2014/main" id="{16C1350F-A485-0E8D-0161-12DD12B45EE3}"/>
              </a:ext>
            </a:extLst>
          </p:cNvPr>
          <p:cNvPicPr preferRelativeResize="0"/>
          <p:nvPr/>
        </p:nvPicPr>
        <p:blipFill rotWithShape="1">
          <a:blip r:embed="rId2">
            <a:alphaModFix/>
          </a:blip>
          <a:srcRect/>
          <a:stretch/>
        </p:blipFill>
        <p:spPr>
          <a:xfrm>
            <a:off x="664634" y="1158371"/>
            <a:ext cx="285750" cy="266700"/>
          </a:xfrm>
          <a:prstGeom prst="rect">
            <a:avLst/>
          </a:prstGeom>
          <a:noFill/>
          <a:ln>
            <a:noFill/>
          </a:ln>
        </p:spPr>
      </p:pic>
      <p:pic>
        <p:nvPicPr>
          <p:cNvPr id="8" name="Google Shape;274;p31" descr="image.png">
            <a:extLst>
              <a:ext uri="{FF2B5EF4-FFF2-40B4-BE49-F238E27FC236}">
                <a16:creationId xmlns:a16="http://schemas.microsoft.com/office/drawing/2014/main" id="{3414DDE4-A9CE-BD79-D92A-99C26DD17DEC}"/>
              </a:ext>
            </a:extLst>
          </p:cNvPr>
          <p:cNvPicPr preferRelativeResize="0"/>
          <p:nvPr/>
        </p:nvPicPr>
        <p:blipFill rotWithShape="1">
          <a:blip r:embed="rId3">
            <a:alphaModFix/>
          </a:blip>
          <a:srcRect/>
          <a:stretch/>
        </p:blipFill>
        <p:spPr>
          <a:xfrm>
            <a:off x="664634" y="2464933"/>
            <a:ext cx="285750" cy="266700"/>
          </a:xfrm>
          <a:prstGeom prst="rect">
            <a:avLst/>
          </a:prstGeom>
          <a:noFill/>
          <a:ln>
            <a:noFill/>
          </a:ln>
        </p:spPr>
      </p:pic>
      <p:pic>
        <p:nvPicPr>
          <p:cNvPr id="21" name="Google Shape;275;p31" descr="image.png">
            <a:extLst>
              <a:ext uri="{FF2B5EF4-FFF2-40B4-BE49-F238E27FC236}">
                <a16:creationId xmlns:a16="http://schemas.microsoft.com/office/drawing/2014/main" id="{FFE4EE61-104F-7054-C814-5AB96BA09DED}"/>
              </a:ext>
            </a:extLst>
          </p:cNvPr>
          <p:cNvPicPr preferRelativeResize="0"/>
          <p:nvPr/>
        </p:nvPicPr>
        <p:blipFill rotWithShape="1">
          <a:blip r:embed="rId4">
            <a:alphaModFix/>
          </a:blip>
          <a:srcRect/>
          <a:stretch/>
        </p:blipFill>
        <p:spPr>
          <a:xfrm>
            <a:off x="664634" y="3771495"/>
            <a:ext cx="285750" cy="266700"/>
          </a:xfrm>
          <a:prstGeom prst="rect">
            <a:avLst/>
          </a:prstGeom>
          <a:noFill/>
          <a:ln>
            <a:noFill/>
          </a:ln>
        </p:spPr>
      </p:pic>
      <p:pic>
        <p:nvPicPr>
          <p:cNvPr id="22" name="Google Shape;276;p31" descr="image.png">
            <a:extLst>
              <a:ext uri="{FF2B5EF4-FFF2-40B4-BE49-F238E27FC236}">
                <a16:creationId xmlns:a16="http://schemas.microsoft.com/office/drawing/2014/main" id="{6C35DACE-7F28-517F-4C44-FEF864233E81}"/>
              </a:ext>
            </a:extLst>
          </p:cNvPr>
          <p:cNvPicPr preferRelativeResize="0"/>
          <p:nvPr/>
        </p:nvPicPr>
        <p:blipFill rotWithShape="1">
          <a:blip r:embed="rId5">
            <a:alphaModFix/>
          </a:blip>
          <a:srcRect/>
          <a:stretch/>
        </p:blipFill>
        <p:spPr>
          <a:xfrm>
            <a:off x="664634" y="5078057"/>
            <a:ext cx="285750" cy="266700"/>
          </a:xfrm>
          <a:prstGeom prst="rect">
            <a:avLst/>
          </a:prstGeom>
          <a:noFill/>
          <a:ln>
            <a:noFill/>
          </a:ln>
        </p:spPr>
      </p:pic>
    </p:spTree>
    <p:extLst>
      <p:ext uri="{BB962C8B-B14F-4D97-AF65-F5344CB8AC3E}">
        <p14:creationId xmlns:p14="http://schemas.microsoft.com/office/powerpoint/2010/main" val="15822043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320753-C7F6-352C-4B94-D321DD2B7A6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C5EE37A-FB50-578C-E555-DD961A946819}"/>
              </a:ext>
            </a:extLst>
          </p:cNvPr>
          <p:cNvSpPr>
            <a:spLocks noGrp="1"/>
          </p:cNvSpPr>
          <p:nvPr>
            <p:ph type="title"/>
          </p:nvPr>
        </p:nvSpPr>
        <p:spPr/>
        <p:txBody>
          <a:bodyPr>
            <a:normAutofit/>
          </a:bodyPr>
          <a:lstStyle/>
          <a:p>
            <a:r>
              <a:rPr lang="de-DE" dirty="0"/>
              <a:t>Fokus 2026: Neue Abkommen</a:t>
            </a:r>
          </a:p>
        </p:txBody>
      </p:sp>
      <p:sp>
        <p:nvSpPr>
          <p:cNvPr id="9" name="Google Shape;282;p32">
            <a:extLst>
              <a:ext uri="{FF2B5EF4-FFF2-40B4-BE49-F238E27FC236}">
                <a16:creationId xmlns:a16="http://schemas.microsoft.com/office/drawing/2014/main" id="{5C1B5A11-813B-9CB6-9F3F-098ACFBFB6F4}"/>
              </a:ext>
            </a:extLst>
          </p:cNvPr>
          <p:cNvSpPr txBox="1"/>
          <p:nvPr/>
        </p:nvSpPr>
        <p:spPr>
          <a:xfrm>
            <a:off x="809625" y="1336675"/>
            <a:ext cx="10625129" cy="369332"/>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r>
              <a:rPr lang="en-US" sz="1500" b="0" i="0" u="none" strike="noStrike" cap="none" dirty="0">
                <a:solidFill>
                  <a:srgbClr val="1E293B"/>
                </a:solidFill>
                <a:latin typeface="Lato"/>
                <a:ea typeface="Lato"/>
                <a:cs typeface="Lato"/>
                <a:sym typeface="Lato"/>
              </a:rPr>
              <a:t>Die </a:t>
            </a:r>
            <a:r>
              <a:rPr lang="en-US" sz="1500" b="0" i="0" u="none" strike="noStrike" cap="none" dirty="0" err="1">
                <a:solidFill>
                  <a:srgbClr val="1E293B"/>
                </a:solidFill>
                <a:latin typeface="Lato"/>
                <a:ea typeface="Lato"/>
                <a:cs typeface="Lato"/>
                <a:sym typeface="Lato"/>
              </a:rPr>
              <a:t>neuen</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Abkommen</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laufen</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stabil</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aber</a:t>
            </a:r>
            <a:r>
              <a:rPr lang="en-US" sz="1500" b="0" i="0" u="none" strike="noStrike" cap="none" dirty="0">
                <a:solidFill>
                  <a:srgbClr val="1E293B"/>
                </a:solidFill>
                <a:latin typeface="Lato"/>
                <a:ea typeface="Lato"/>
                <a:cs typeface="Lato"/>
                <a:sym typeface="Lato"/>
              </a:rPr>
              <a:t> die </a:t>
            </a:r>
            <a:r>
              <a:rPr lang="en-US" sz="1500" b="0" i="0" u="none" strike="noStrike" cap="none" dirty="0" err="1">
                <a:solidFill>
                  <a:srgbClr val="1E293B"/>
                </a:solidFill>
                <a:latin typeface="Lato"/>
                <a:ea typeface="Lato"/>
                <a:cs typeface="Lato"/>
                <a:sym typeface="Lato"/>
              </a:rPr>
              <a:t>großen</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sind</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weiter</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blockiert</a:t>
            </a:r>
            <a:r>
              <a:rPr lang="en-US" sz="1500" b="0" i="0" u="none" strike="noStrike" cap="none" dirty="0">
                <a:solidFill>
                  <a:srgbClr val="1E293B"/>
                </a:solidFill>
                <a:latin typeface="Lato"/>
                <a:ea typeface="Lato"/>
                <a:cs typeface="Lato"/>
                <a:sym typeface="Lato"/>
              </a:rPr>
              <a:t>:</a:t>
            </a:r>
            <a:endParaRPr dirty="0"/>
          </a:p>
        </p:txBody>
      </p:sp>
      <p:sp>
        <p:nvSpPr>
          <p:cNvPr id="10" name="Google Shape;283;p32">
            <a:extLst>
              <a:ext uri="{FF2B5EF4-FFF2-40B4-BE49-F238E27FC236}">
                <a16:creationId xmlns:a16="http://schemas.microsoft.com/office/drawing/2014/main" id="{B0C94865-178E-FFDE-B914-BA0325F24C62}"/>
              </a:ext>
            </a:extLst>
          </p:cNvPr>
          <p:cNvSpPr txBox="1"/>
          <p:nvPr/>
        </p:nvSpPr>
        <p:spPr>
          <a:xfrm>
            <a:off x="809625" y="3641725"/>
            <a:ext cx="10625129" cy="738664"/>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r>
              <a:rPr lang="en-US" sz="1500" b="1" i="0" u="none" strike="noStrike" cap="none" dirty="0" err="1">
                <a:solidFill>
                  <a:srgbClr val="1E293B"/>
                </a:solidFill>
                <a:latin typeface="Lato"/>
                <a:ea typeface="Lato"/>
                <a:cs typeface="Lato"/>
                <a:sym typeface="Lato"/>
              </a:rPr>
              <a:t>Hinweis</a:t>
            </a:r>
            <a:r>
              <a:rPr lang="en-US" sz="1500" b="1" i="0" u="none" strike="noStrike" cap="none" dirty="0">
                <a:solidFill>
                  <a:srgbClr val="1E293B"/>
                </a:solidFill>
                <a:latin typeface="Lato"/>
                <a:ea typeface="Lato"/>
                <a:cs typeface="Lato"/>
                <a:sym typeface="Lato"/>
              </a:rPr>
              <a:t>:</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Verhandlungen</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zu</a:t>
            </a:r>
            <a:r>
              <a:rPr lang="en-US" sz="1500" b="0" i="0" u="none" strike="noStrike" cap="none" dirty="0">
                <a:solidFill>
                  <a:srgbClr val="1E293B"/>
                </a:solidFill>
                <a:latin typeface="Lato"/>
                <a:ea typeface="Lato"/>
                <a:cs typeface="Lato"/>
                <a:sym typeface="Lato"/>
              </a:rPr>
              <a:t> Mercosur / </a:t>
            </a:r>
            <a:r>
              <a:rPr lang="en-US" sz="1500" b="0" i="0" u="none" strike="noStrike" cap="none" dirty="0" err="1">
                <a:solidFill>
                  <a:srgbClr val="1E293B"/>
                </a:solidFill>
                <a:latin typeface="Lato"/>
                <a:ea typeface="Lato"/>
                <a:cs typeface="Lato"/>
                <a:sym typeface="Lato"/>
              </a:rPr>
              <a:t>Australien</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sind</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politisch</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blockiert</a:t>
            </a:r>
            <a:r>
              <a:rPr lang="en-US" sz="1500" b="0" i="0" u="none" strike="noStrike" cap="none" dirty="0">
                <a:solidFill>
                  <a:srgbClr val="1E293B"/>
                </a:solidFill>
                <a:latin typeface="Lato"/>
                <a:ea typeface="Lato"/>
                <a:cs typeface="Lato"/>
                <a:sym typeface="Lato"/>
              </a:rPr>
              <a:t>, 2026 </a:t>
            </a:r>
            <a:r>
              <a:rPr lang="en-US" sz="1500" b="0" i="0" u="none" strike="noStrike" cap="none" dirty="0" err="1">
                <a:solidFill>
                  <a:srgbClr val="1E293B"/>
                </a:solidFill>
                <a:latin typeface="Lato"/>
                <a:ea typeface="Lato"/>
                <a:cs typeface="Lato"/>
                <a:sym typeface="Lato"/>
              </a:rPr>
              <a:t>ist</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kein</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Durchbruch</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zu</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erwarten</a:t>
            </a:r>
            <a:r>
              <a:rPr lang="en-US" sz="1500" b="0" i="0" u="none" strike="noStrike" cap="none" dirty="0">
                <a:solidFill>
                  <a:srgbClr val="1E293B"/>
                </a:solidFill>
                <a:latin typeface="Lato"/>
                <a:ea typeface="Lato"/>
                <a:cs typeface="Lato"/>
                <a:sym typeface="Lato"/>
              </a:rPr>
              <a:t>. Die </a:t>
            </a:r>
            <a:r>
              <a:rPr lang="en-US" sz="1500" b="0" i="0" u="none" strike="noStrike" cap="none" dirty="0" err="1">
                <a:solidFill>
                  <a:srgbClr val="1E293B"/>
                </a:solidFill>
                <a:latin typeface="Lato"/>
                <a:ea typeface="Lato"/>
                <a:cs typeface="Lato"/>
                <a:sym typeface="Lato"/>
              </a:rPr>
              <a:t>Strategie</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zur</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Zollminimierung</a:t>
            </a:r>
            <a:r>
              <a:rPr lang="en-US" sz="1500" b="0" i="0" u="none" strike="noStrike" cap="none" dirty="0">
                <a:solidFill>
                  <a:srgbClr val="1E293B"/>
                </a:solidFill>
                <a:latin typeface="Lato"/>
                <a:ea typeface="Lato"/>
                <a:cs typeface="Lato"/>
                <a:sym typeface="Lato"/>
              </a:rPr>
              <a:t> muss auf den </a:t>
            </a:r>
            <a:r>
              <a:rPr lang="en-US" sz="1500" b="0" i="0" u="none" strike="noStrike" cap="none" dirty="0" err="1">
                <a:solidFill>
                  <a:srgbClr val="1E293B"/>
                </a:solidFill>
                <a:latin typeface="Lato"/>
                <a:ea typeface="Lato"/>
                <a:cs typeface="Lato"/>
                <a:sym typeface="Lato"/>
              </a:rPr>
              <a:t>bestehenden</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Abkommen</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basieren</a:t>
            </a:r>
            <a:r>
              <a:rPr lang="en-US" sz="1500" b="0" i="0" u="none" strike="noStrike" cap="none" dirty="0">
                <a:solidFill>
                  <a:srgbClr val="1E293B"/>
                </a:solidFill>
                <a:latin typeface="Lato"/>
                <a:ea typeface="Lato"/>
                <a:cs typeface="Lato"/>
                <a:sym typeface="Lato"/>
              </a:rPr>
              <a:t>.</a:t>
            </a:r>
            <a:endParaRPr dirty="0"/>
          </a:p>
        </p:txBody>
      </p:sp>
      <p:sp>
        <p:nvSpPr>
          <p:cNvPr id="11" name="Google Shape;284;p32">
            <a:extLst>
              <a:ext uri="{FF2B5EF4-FFF2-40B4-BE49-F238E27FC236}">
                <a16:creationId xmlns:a16="http://schemas.microsoft.com/office/drawing/2014/main" id="{47F75361-F2AB-A9B5-56A5-3D2017D3F7C4}"/>
              </a:ext>
            </a:extLst>
          </p:cNvPr>
          <p:cNvSpPr txBox="1"/>
          <p:nvPr/>
        </p:nvSpPr>
        <p:spPr>
          <a:xfrm>
            <a:off x="1357722" y="2136775"/>
            <a:ext cx="10433685" cy="369332"/>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r>
              <a:rPr lang="en-US" sz="1500" b="1" i="0" u="none" strike="noStrike" cap="none" dirty="0" err="1">
                <a:solidFill>
                  <a:srgbClr val="1E293B"/>
                </a:solidFill>
                <a:latin typeface="Lato"/>
                <a:ea typeface="Lato"/>
                <a:cs typeface="Lato"/>
                <a:sym typeface="Lato"/>
              </a:rPr>
              <a:t>Neuseeland</a:t>
            </a:r>
            <a:r>
              <a:rPr lang="en-US" sz="1500" b="1" i="0" u="none" strike="noStrike" cap="none" dirty="0">
                <a:solidFill>
                  <a:srgbClr val="1E293B"/>
                </a:solidFill>
                <a:latin typeface="Lato"/>
                <a:ea typeface="Lato"/>
                <a:cs typeface="Lato"/>
                <a:sym typeface="Lato"/>
              </a:rPr>
              <a:t>/Kenia (</a:t>
            </a:r>
            <a:r>
              <a:rPr lang="en-US" sz="1500" b="1" i="0" u="none" strike="noStrike" cap="none" dirty="0" err="1">
                <a:solidFill>
                  <a:srgbClr val="1E293B"/>
                </a:solidFill>
                <a:latin typeface="Lato"/>
                <a:ea typeface="Lato"/>
                <a:cs typeface="Lato"/>
                <a:sym typeface="Lato"/>
              </a:rPr>
              <a:t>seit</a:t>
            </a:r>
            <a:r>
              <a:rPr lang="en-US" sz="1500" b="1" i="0" u="none" strike="noStrike" cap="none" dirty="0">
                <a:solidFill>
                  <a:srgbClr val="1E293B"/>
                </a:solidFill>
                <a:latin typeface="Lato"/>
                <a:ea typeface="Lato"/>
                <a:cs typeface="Lato"/>
                <a:sym typeface="Lato"/>
              </a:rPr>
              <a:t> 2024):</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Laufen</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reibungslos</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mit</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Erklärung</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zum</a:t>
            </a:r>
            <a:r>
              <a:rPr lang="en-US" sz="1500" b="0" i="0" u="none" strike="noStrike" cap="none" dirty="0">
                <a:solidFill>
                  <a:srgbClr val="1E293B"/>
                </a:solidFill>
                <a:latin typeface="Lato"/>
                <a:ea typeface="Lato"/>
                <a:cs typeface="Lato"/>
                <a:sym typeface="Lato"/>
              </a:rPr>
              <a:t> Ursprung" (</a:t>
            </a:r>
            <a:r>
              <a:rPr lang="en-US" sz="1500" b="0" i="0" u="none" strike="noStrike" cap="none" dirty="0" err="1">
                <a:solidFill>
                  <a:srgbClr val="1E293B"/>
                </a:solidFill>
                <a:latin typeface="Lato"/>
                <a:ea typeface="Lato"/>
                <a:cs typeface="Lato"/>
                <a:sym typeface="Lato"/>
              </a:rPr>
              <a:t>EzU</a:t>
            </a:r>
            <a:r>
              <a:rPr lang="en-US" sz="1500" b="0" i="0" u="none" strike="noStrike" cap="none" dirty="0">
                <a:solidFill>
                  <a:srgbClr val="1E293B"/>
                </a:solidFill>
                <a:latin typeface="Lato"/>
                <a:ea typeface="Lato"/>
                <a:cs typeface="Lato"/>
                <a:sym typeface="Lato"/>
              </a:rPr>
              <a:t>).</a:t>
            </a:r>
            <a:endParaRPr dirty="0"/>
          </a:p>
        </p:txBody>
      </p:sp>
      <p:sp>
        <p:nvSpPr>
          <p:cNvPr id="12" name="Google Shape;285;p32">
            <a:extLst>
              <a:ext uri="{FF2B5EF4-FFF2-40B4-BE49-F238E27FC236}">
                <a16:creationId xmlns:a16="http://schemas.microsoft.com/office/drawing/2014/main" id="{FA568BFE-C67A-4570-FE0D-8EF8409948D4}"/>
              </a:ext>
            </a:extLst>
          </p:cNvPr>
          <p:cNvSpPr txBox="1"/>
          <p:nvPr/>
        </p:nvSpPr>
        <p:spPr>
          <a:xfrm>
            <a:off x="1357722" y="2841625"/>
            <a:ext cx="10433685" cy="369332"/>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r>
              <a:rPr lang="en-US" sz="1500" b="1" i="0" u="none" strike="noStrike" cap="none" dirty="0" err="1">
                <a:solidFill>
                  <a:srgbClr val="1E293B"/>
                </a:solidFill>
                <a:latin typeface="Lato"/>
                <a:ea typeface="Lato"/>
                <a:cs typeface="Lato"/>
                <a:sym typeface="Lato"/>
              </a:rPr>
              <a:t>Indien</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Verhandlungen</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laufen</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intensiv</a:t>
            </a:r>
            <a:r>
              <a:rPr lang="en-US" sz="1500" b="0" i="0" u="none" strike="noStrike" cap="none" dirty="0">
                <a:solidFill>
                  <a:srgbClr val="1E293B"/>
                </a:solidFill>
                <a:latin typeface="Lato"/>
                <a:ea typeface="Lato"/>
                <a:cs typeface="Lato"/>
                <a:sym typeface="Lato"/>
              </a:rPr>
              <a:t>. Ein </a:t>
            </a:r>
            <a:r>
              <a:rPr lang="en-US" sz="1500" b="0" i="0" u="none" strike="noStrike" cap="none" dirty="0" err="1">
                <a:solidFill>
                  <a:srgbClr val="1E293B"/>
                </a:solidFill>
                <a:latin typeface="Lato"/>
                <a:ea typeface="Lato"/>
                <a:cs typeface="Lato"/>
                <a:sym typeface="Lato"/>
              </a:rPr>
              <a:t>Abschluss</a:t>
            </a:r>
            <a:r>
              <a:rPr lang="en-US" sz="1500" b="0" i="0" u="none" strike="noStrike" cap="none" dirty="0">
                <a:solidFill>
                  <a:srgbClr val="1E293B"/>
                </a:solidFill>
                <a:latin typeface="Lato"/>
                <a:ea typeface="Lato"/>
                <a:cs typeface="Lato"/>
                <a:sym typeface="Lato"/>
              </a:rPr>
              <a:t> in 2026 </a:t>
            </a:r>
            <a:r>
              <a:rPr lang="en-US" sz="1500" b="0" i="0" u="none" strike="noStrike" cap="none" dirty="0" err="1">
                <a:solidFill>
                  <a:srgbClr val="1E293B"/>
                </a:solidFill>
                <a:latin typeface="Lato"/>
                <a:ea typeface="Lato"/>
                <a:cs typeface="Lato"/>
                <a:sym typeface="Lato"/>
              </a:rPr>
              <a:t>wäre</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ein</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Quantensprung</a:t>
            </a:r>
            <a:r>
              <a:rPr lang="en-US" sz="1500" b="0" i="0" u="none" strike="noStrike" cap="none" dirty="0">
                <a:solidFill>
                  <a:srgbClr val="1E293B"/>
                </a:solidFill>
                <a:latin typeface="Lato"/>
                <a:ea typeface="Lato"/>
                <a:cs typeface="Lato"/>
                <a:sym typeface="Lato"/>
              </a:rPr>
              <a:t>.</a:t>
            </a:r>
            <a:endParaRPr dirty="0"/>
          </a:p>
        </p:txBody>
      </p:sp>
    </p:spTree>
    <p:extLst>
      <p:ext uri="{BB962C8B-B14F-4D97-AF65-F5344CB8AC3E}">
        <p14:creationId xmlns:p14="http://schemas.microsoft.com/office/powerpoint/2010/main" val="30812671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15C85-4EE9-44A6-B12F-13A318FD162D}"/>
              </a:ext>
            </a:extLst>
          </p:cNvPr>
          <p:cNvSpPr>
            <a:spLocks noGrp="1"/>
          </p:cNvSpPr>
          <p:nvPr>
            <p:ph type="title"/>
          </p:nvPr>
        </p:nvSpPr>
        <p:spPr/>
        <p:txBody>
          <a:bodyPr/>
          <a:lstStyle/>
          <a:p>
            <a:r>
              <a:rPr lang="de-CH" dirty="0"/>
              <a:t>Agenda</a:t>
            </a:r>
          </a:p>
        </p:txBody>
      </p:sp>
      <p:sp>
        <p:nvSpPr>
          <p:cNvPr id="4" name="Inhaltsplatzhalter 3">
            <a:extLst>
              <a:ext uri="{FF2B5EF4-FFF2-40B4-BE49-F238E27FC236}">
                <a16:creationId xmlns:a16="http://schemas.microsoft.com/office/drawing/2014/main" id="{21C3E223-9620-4F2B-A361-DB0DD0119F8F}"/>
              </a:ext>
            </a:extLst>
          </p:cNvPr>
          <p:cNvSpPr>
            <a:spLocks noGrp="1"/>
          </p:cNvSpPr>
          <p:nvPr>
            <p:ph idx="1"/>
          </p:nvPr>
        </p:nvSpPr>
        <p:spPr/>
        <p:txBody>
          <a:bodyPr>
            <a:normAutofit fontScale="47500" lnSpcReduction="20000"/>
          </a:bodyPr>
          <a:lstStyle/>
          <a:p>
            <a:pPr marL="514350" indent="-514350">
              <a:lnSpc>
                <a:spcPct val="130000"/>
              </a:lnSpc>
              <a:spcBef>
                <a:spcPts val="0"/>
              </a:spcBef>
              <a:buFont typeface="+mj-lt"/>
              <a:buAutoNum type="arabicPeriod"/>
            </a:pPr>
            <a:r>
              <a:rPr lang="de-DE" sz="3300" dirty="0">
                <a:ea typeface="+mj-ea"/>
                <a:cs typeface="+mj-cs"/>
              </a:rPr>
              <a:t>ATLAS 3.0 &amp; Exportkontrolle:  Praxis-Hürden, KI-Prüfung &amp; Sanktions-Risiken 2026.</a:t>
            </a:r>
          </a:p>
          <a:p>
            <a:pPr marL="514350" indent="-514350">
              <a:lnSpc>
                <a:spcPct val="130000"/>
              </a:lnSpc>
              <a:spcBef>
                <a:spcPts val="0"/>
              </a:spcBef>
              <a:buFont typeface="+mj-lt"/>
              <a:buAutoNum type="arabicPeriod"/>
            </a:pPr>
            <a:endParaRPr lang="de-DE" sz="3300" dirty="0">
              <a:ea typeface="+mj-ea"/>
              <a:cs typeface="+mj-cs"/>
            </a:endParaRPr>
          </a:p>
          <a:p>
            <a:pPr marL="514350" indent="-514350">
              <a:lnSpc>
                <a:spcPct val="130000"/>
              </a:lnSpc>
              <a:spcBef>
                <a:spcPts val="0"/>
              </a:spcBef>
              <a:buFont typeface="+mj-lt"/>
              <a:buAutoNum type="arabicPeriod"/>
            </a:pPr>
            <a:r>
              <a:rPr lang="de-DE" sz="3300" dirty="0">
                <a:ea typeface="+mj-ea"/>
                <a:cs typeface="+mj-cs"/>
              </a:rPr>
              <a:t>CCE: Zentrale Ausfuhranmeldung:  Der neue Standard? Status, Teilnehmer &amp; Praxis-Beispiele.</a:t>
            </a:r>
          </a:p>
          <a:p>
            <a:pPr marL="514350" indent="-514350">
              <a:lnSpc>
                <a:spcPct val="130000"/>
              </a:lnSpc>
              <a:spcBef>
                <a:spcPts val="0"/>
              </a:spcBef>
              <a:buFont typeface="+mj-lt"/>
              <a:buAutoNum type="arabicPeriod"/>
            </a:pPr>
            <a:endParaRPr lang="de-DE" sz="3300" dirty="0">
              <a:ea typeface="+mj-ea"/>
              <a:cs typeface="+mj-cs"/>
            </a:endParaRPr>
          </a:p>
          <a:p>
            <a:pPr marL="514350" indent="-514350">
              <a:lnSpc>
                <a:spcPct val="130000"/>
              </a:lnSpc>
              <a:spcBef>
                <a:spcPts val="0"/>
              </a:spcBef>
              <a:buFont typeface="+mj-lt"/>
              <a:buAutoNum type="arabicPeriod"/>
            </a:pPr>
            <a:r>
              <a:rPr lang="de-DE" sz="3300" dirty="0">
                <a:ea typeface="+mj-ea"/>
                <a:cs typeface="+mj-cs"/>
              </a:rPr>
              <a:t>Präferenzrecht &amp; LLEs: Der "Big Bang": PEM-Übergangsfrist ist beendet!</a:t>
            </a:r>
          </a:p>
          <a:p>
            <a:pPr marL="514350" indent="-514350">
              <a:lnSpc>
                <a:spcPct val="130000"/>
              </a:lnSpc>
              <a:spcBef>
                <a:spcPts val="0"/>
              </a:spcBef>
              <a:buFont typeface="+mj-lt"/>
              <a:buAutoNum type="arabicPeriod"/>
            </a:pPr>
            <a:endParaRPr lang="de-DE" sz="3300" dirty="0">
              <a:ea typeface="+mj-ea"/>
              <a:cs typeface="+mj-cs"/>
            </a:endParaRPr>
          </a:p>
          <a:p>
            <a:pPr marL="514350" indent="-514350">
              <a:lnSpc>
                <a:spcPct val="130000"/>
              </a:lnSpc>
              <a:spcBef>
                <a:spcPts val="0"/>
              </a:spcBef>
              <a:buFont typeface="+mj-lt"/>
              <a:buAutoNum type="arabicPeriod"/>
            </a:pPr>
            <a:r>
              <a:rPr lang="de-DE" sz="3300" dirty="0">
                <a:ea typeface="+mj-ea"/>
                <a:cs typeface="+mj-cs"/>
              </a:rPr>
              <a:t>CBAM &amp; EUDR:  Es wird ernst: Die Kosten- und Umsetzungsphase beginnt.</a:t>
            </a:r>
          </a:p>
          <a:p>
            <a:pPr marL="514350" indent="-514350">
              <a:lnSpc>
                <a:spcPct val="130000"/>
              </a:lnSpc>
              <a:spcBef>
                <a:spcPts val="0"/>
              </a:spcBef>
              <a:buFont typeface="+mj-lt"/>
              <a:buAutoNum type="arabicPeriod"/>
            </a:pPr>
            <a:endParaRPr lang="de-DE" sz="3300" dirty="0">
              <a:ea typeface="+mj-ea"/>
              <a:cs typeface="+mj-cs"/>
            </a:endParaRPr>
          </a:p>
          <a:p>
            <a:pPr marL="514350" indent="-514350">
              <a:lnSpc>
                <a:spcPct val="130000"/>
              </a:lnSpc>
              <a:spcBef>
                <a:spcPts val="0"/>
              </a:spcBef>
              <a:buFont typeface="+mj-lt"/>
              <a:buAutoNum type="arabicPeriod"/>
            </a:pPr>
            <a:r>
              <a:rPr lang="de-DE" sz="3400" dirty="0"/>
              <a:t>Zolltarif &amp; Ausblick:  Vorbereitung auf die große HS-Revision 2027.</a:t>
            </a:r>
          </a:p>
          <a:p>
            <a:pPr marL="514350" indent="-514350">
              <a:lnSpc>
                <a:spcPct val="130000"/>
              </a:lnSpc>
              <a:spcBef>
                <a:spcPts val="0"/>
              </a:spcBef>
              <a:buFont typeface="+mj-lt"/>
              <a:buAutoNum type="arabicPeriod"/>
            </a:pPr>
            <a:endParaRPr lang="de-DE" sz="3400" dirty="0"/>
          </a:p>
          <a:p>
            <a:pPr marL="514350" indent="-514350">
              <a:lnSpc>
                <a:spcPct val="130000"/>
              </a:lnSpc>
              <a:spcBef>
                <a:spcPts val="0"/>
              </a:spcBef>
              <a:buFont typeface="+mj-lt"/>
              <a:buAutoNum type="arabicPeriod"/>
            </a:pPr>
            <a:r>
              <a:rPr lang="de-DE" sz="3400" dirty="0"/>
              <a:t>Verbote &amp; Beschränkungen (V&amp;B):  F-Gas, Anti-Folter-VO &amp; Zusammenfassung Top-Risiken.#</a:t>
            </a:r>
          </a:p>
          <a:p>
            <a:pPr marL="514350" indent="-514350">
              <a:lnSpc>
                <a:spcPct val="130000"/>
              </a:lnSpc>
              <a:spcBef>
                <a:spcPts val="0"/>
              </a:spcBef>
              <a:buFont typeface="+mj-lt"/>
              <a:buAutoNum type="arabicPeriod"/>
            </a:pPr>
            <a:endParaRPr lang="de-DE" sz="3400" dirty="0"/>
          </a:p>
          <a:p>
            <a:pPr marL="514350" indent="-514350">
              <a:lnSpc>
                <a:spcPct val="130000"/>
              </a:lnSpc>
              <a:spcBef>
                <a:spcPts val="0"/>
              </a:spcBef>
              <a:buFont typeface="+mj-lt"/>
              <a:buAutoNum type="arabicPeriod"/>
            </a:pPr>
            <a:r>
              <a:rPr lang="de-DE" sz="3400" dirty="0"/>
              <a:t>Zusammenfassung</a:t>
            </a:r>
          </a:p>
          <a:p>
            <a:pPr marL="514350" indent="-514350">
              <a:lnSpc>
                <a:spcPct val="130000"/>
              </a:lnSpc>
              <a:spcBef>
                <a:spcPts val="0"/>
              </a:spcBef>
              <a:buFont typeface="+mj-lt"/>
              <a:buAutoNum type="arabicPeriod"/>
            </a:pPr>
            <a:endParaRPr lang="de-DE" sz="3300" dirty="0">
              <a:ea typeface="+mj-ea"/>
              <a:cs typeface="+mj-cs"/>
            </a:endParaRPr>
          </a:p>
          <a:p>
            <a:pPr marL="514350" indent="-514350">
              <a:lnSpc>
                <a:spcPct val="130000"/>
              </a:lnSpc>
              <a:spcBef>
                <a:spcPts val="0"/>
              </a:spcBef>
              <a:buFont typeface="+mj-lt"/>
              <a:buAutoNum type="arabicPeriod"/>
            </a:pPr>
            <a:r>
              <a:rPr lang="de-DE" sz="3300" dirty="0">
                <a:ea typeface="+mj-ea"/>
                <a:cs typeface="+mj-cs"/>
              </a:rPr>
              <a:t>Fragen &amp; Antworten</a:t>
            </a:r>
          </a:p>
          <a:p>
            <a:pPr marL="514350" indent="-514350">
              <a:lnSpc>
                <a:spcPct val="130000"/>
              </a:lnSpc>
              <a:spcBef>
                <a:spcPts val="0"/>
              </a:spcBef>
              <a:buFont typeface="+mj-lt"/>
              <a:buAutoNum type="arabicPeriod"/>
            </a:pPr>
            <a:endParaRPr lang="de-DE" sz="3300" dirty="0">
              <a:ea typeface="+mj-ea"/>
              <a:cs typeface="+mj-cs"/>
            </a:endParaRPr>
          </a:p>
          <a:p>
            <a:pPr marL="514350" indent="-514350">
              <a:lnSpc>
                <a:spcPct val="130000"/>
              </a:lnSpc>
              <a:spcBef>
                <a:spcPts val="0"/>
              </a:spcBef>
              <a:buFont typeface="+mj-lt"/>
              <a:buAutoNum type="arabicPeriod"/>
            </a:pPr>
            <a:endParaRPr lang="de-DE" sz="3300" dirty="0">
              <a:ea typeface="+mj-ea"/>
              <a:cs typeface="+mj-cs"/>
            </a:endParaRPr>
          </a:p>
        </p:txBody>
      </p:sp>
    </p:spTree>
    <p:extLst>
      <p:ext uri="{BB962C8B-B14F-4D97-AF65-F5344CB8AC3E}">
        <p14:creationId xmlns:p14="http://schemas.microsoft.com/office/powerpoint/2010/main" val="19762240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C0D88E-7175-F90A-EE7F-0FE385B4A66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72280FE-2011-F9F4-C40B-244E28AC5248}"/>
              </a:ext>
            </a:extLst>
          </p:cNvPr>
          <p:cNvSpPr>
            <a:spLocks noGrp="1"/>
          </p:cNvSpPr>
          <p:nvPr>
            <p:ph type="ctrTitle"/>
          </p:nvPr>
        </p:nvSpPr>
        <p:spPr>
          <a:xfrm>
            <a:off x="450011" y="3642360"/>
            <a:ext cx="11291977" cy="2387600"/>
          </a:xfrm>
        </p:spPr>
        <p:txBody>
          <a:bodyPr>
            <a:normAutofit/>
          </a:bodyPr>
          <a:lstStyle/>
          <a:p>
            <a:r>
              <a:rPr lang="de-DE" sz="4800" dirty="0"/>
              <a:t>4. CBAM &amp; EUDR: Es wird ernst</a:t>
            </a:r>
          </a:p>
        </p:txBody>
      </p:sp>
      <p:pic>
        <p:nvPicPr>
          <p:cNvPr id="4" name="Grafik 3">
            <a:extLst>
              <a:ext uri="{FF2B5EF4-FFF2-40B4-BE49-F238E27FC236}">
                <a16:creationId xmlns:a16="http://schemas.microsoft.com/office/drawing/2014/main" id="{90480D04-838A-8B07-461D-E0BCE9CF67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7530" y="969917"/>
            <a:ext cx="5996940" cy="3997960"/>
          </a:xfrm>
          <a:prstGeom prst="rect">
            <a:avLst/>
          </a:prstGeom>
        </p:spPr>
      </p:pic>
    </p:spTree>
    <p:extLst>
      <p:ext uri="{BB962C8B-B14F-4D97-AF65-F5344CB8AC3E}">
        <p14:creationId xmlns:p14="http://schemas.microsoft.com/office/powerpoint/2010/main" val="9689643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FCC9E5-501F-0193-8A3B-3F2F95A48D8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F55D9CE-FE55-E69F-639C-D0C78CC82A93}"/>
              </a:ext>
            </a:extLst>
          </p:cNvPr>
          <p:cNvSpPr>
            <a:spLocks noGrp="1"/>
          </p:cNvSpPr>
          <p:nvPr>
            <p:ph type="title"/>
          </p:nvPr>
        </p:nvSpPr>
        <p:spPr/>
        <p:txBody>
          <a:bodyPr>
            <a:normAutofit/>
          </a:bodyPr>
          <a:lstStyle/>
          <a:p>
            <a:r>
              <a:rPr lang="de-DE" dirty="0"/>
              <a:t>CBAM: 1. JAN 2026 - ES WIRD TEUER</a:t>
            </a:r>
          </a:p>
        </p:txBody>
      </p:sp>
      <p:sp>
        <p:nvSpPr>
          <p:cNvPr id="3" name="Google Shape;297;p34">
            <a:extLst>
              <a:ext uri="{FF2B5EF4-FFF2-40B4-BE49-F238E27FC236}">
                <a16:creationId xmlns:a16="http://schemas.microsoft.com/office/drawing/2014/main" id="{AA615322-4C60-59B9-C325-B6622F1CB4C0}"/>
              </a:ext>
            </a:extLst>
          </p:cNvPr>
          <p:cNvSpPr txBox="1"/>
          <p:nvPr/>
        </p:nvSpPr>
        <p:spPr>
          <a:xfrm>
            <a:off x="-36430" y="1966383"/>
            <a:ext cx="5286375" cy="142875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11250" b="1" i="0" u="none" strike="noStrike" cap="none">
                <a:solidFill>
                  <a:srgbClr val="F59E0B"/>
                </a:solidFill>
                <a:latin typeface="Poppins"/>
                <a:ea typeface="Poppins"/>
                <a:cs typeface="Poppins"/>
                <a:sym typeface="Poppins"/>
              </a:rPr>
              <a:t>€</a:t>
            </a:r>
            <a:endParaRPr/>
          </a:p>
        </p:txBody>
      </p:sp>
      <p:sp>
        <p:nvSpPr>
          <p:cNvPr id="4" name="Google Shape;298;p34">
            <a:extLst>
              <a:ext uri="{FF2B5EF4-FFF2-40B4-BE49-F238E27FC236}">
                <a16:creationId xmlns:a16="http://schemas.microsoft.com/office/drawing/2014/main" id="{5166A092-A113-F3BB-F799-8224AA026312}"/>
              </a:ext>
            </a:extLst>
          </p:cNvPr>
          <p:cNvSpPr txBox="1"/>
          <p:nvPr/>
        </p:nvSpPr>
        <p:spPr>
          <a:xfrm>
            <a:off x="-36430" y="3395133"/>
            <a:ext cx="5286375" cy="276225"/>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1800" b="1" i="0" u="none" strike="noStrike" cap="none">
                <a:solidFill>
                  <a:srgbClr val="1E293B"/>
                </a:solidFill>
                <a:latin typeface="Lato"/>
                <a:ea typeface="Lato"/>
                <a:cs typeface="Lato"/>
                <a:sym typeface="Lato"/>
              </a:rPr>
              <a:t>Kostenphase beginnt</a:t>
            </a:r>
            <a:endParaRPr/>
          </a:p>
        </p:txBody>
      </p:sp>
      <p:sp>
        <p:nvSpPr>
          <p:cNvPr id="5" name="Google Shape;299;p34">
            <a:extLst>
              <a:ext uri="{FF2B5EF4-FFF2-40B4-BE49-F238E27FC236}">
                <a16:creationId xmlns:a16="http://schemas.microsoft.com/office/drawing/2014/main" id="{0AE109D8-E3A0-167F-9E00-9C80DDB5C789}"/>
              </a:ext>
            </a:extLst>
          </p:cNvPr>
          <p:cNvSpPr txBox="1"/>
          <p:nvPr/>
        </p:nvSpPr>
        <p:spPr>
          <a:xfrm>
            <a:off x="4567955" y="1260988"/>
            <a:ext cx="5550693" cy="9144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400" b="1" i="0" u="none" strike="noStrike" cap="none" dirty="0">
                <a:solidFill>
                  <a:srgbClr val="DC2626"/>
                </a:solidFill>
                <a:latin typeface="Poppins"/>
                <a:ea typeface="Poppins"/>
                <a:cs typeface="Poppins"/>
                <a:sym typeface="Poppins"/>
              </a:rPr>
              <a:t>Die </a:t>
            </a:r>
            <a:r>
              <a:rPr lang="en-US" sz="2400" b="1" i="0" u="none" strike="noStrike" cap="none" dirty="0" err="1">
                <a:solidFill>
                  <a:srgbClr val="DC2626"/>
                </a:solidFill>
                <a:latin typeface="Poppins"/>
                <a:ea typeface="Poppins"/>
                <a:cs typeface="Poppins"/>
                <a:sym typeface="Poppins"/>
              </a:rPr>
              <a:t>Übergangsphase</a:t>
            </a:r>
            <a:r>
              <a:rPr lang="en-US" sz="2400" b="1" i="0" u="none" strike="noStrike" cap="none" dirty="0">
                <a:solidFill>
                  <a:srgbClr val="DC2626"/>
                </a:solidFill>
                <a:latin typeface="Poppins"/>
                <a:ea typeface="Poppins"/>
                <a:cs typeface="Poppins"/>
                <a:sym typeface="Poppins"/>
              </a:rPr>
              <a:t> (Reporting) </a:t>
            </a:r>
            <a:r>
              <a:rPr lang="en-US" sz="2400" b="1" i="0" u="none" strike="noStrike" cap="none" dirty="0" err="1">
                <a:solidFill>
                  <a:srgbClr val="DC2626"/>
                </a:solidFill>
                <a:latin typeface="Poppins"/>
                <a:ea typeface="Poppins"/>
                <a:cs typeface="Poppins"/>
                <a:sym typeface="Poppins"/>
              </a:rPr>
              <a:t>ist</a:t>
            </a:r>
            <a:r>
              <a:rPr lang="en-US" sz="2400" b="1" i="0" u="none" strike="noStrike" cap="none" dirty="0">
                <a:solidFill>
                  <a:srgbClr val="DC2626"/>
                </a:solidFill>
                <a:latin typeface="Poppins"/>
                <a:ea typeface="Poppins"/>
                <a:cs typeface="Poppins"/>
                <a:sym typeface="Poppins"/>
              </a:rPr>
              <a:t> VORBEI.</a:t>
            </a:r>
            <a:endParaRPr dirty="0"/>
          </a:p>
        </p:txBody>
      </p:sp>
      <p:sp>
        <p:nvSpPr>
          <p:cNvPr id="6" name="Google Shape;300;p34">
            <a:extLst>
              <a:ext uri="{FF2B5EF4-FFF2-40B4-BE49-F238E27FC236}">
                <a16:creationId xmlns:a16="http://schemas.microsoft.com/office/drawing/2014/main" id="{054F0848-B9D5-7A2A-BD1A-11C9921939EC}"/>
              </a:ext>
            </a:extLst>
          </p:cNvPr>
          <p:cNvSpPr txBox="1"/>
          <p:nvPr/>
        </p:nvSpPr>
        <p:spPr>
          <a:xfrm>
            <a:off x="4567955" y="2365888"/>
            <a:ext cx="5286375" cy="1107996"/>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r>
              <a:rPr lang="en-US" sz="1500" b="0" i="0" u="none" strike="noStrike" cap="none" dirty="0">
                <a:solidFill>
                  <a:srgbClr val="1E293B"/>
                </a:solidFill>
                <a:latin typeface="Lato"/>
                <a:ea typeface="Lato"/>
                <a:cs typeface="Lato"/>
                <a:sym typeface="Lato"/>
              </a:rPr>
              <a:t>Ab 1. </a:t>
            </a:r>
            <a:r>
              <a:rPr lang="en-US" sz="1500" b="0" i="0" u="none" strike="noStrike" cap="none" dirty="0" err="1">
                <a:solidFill>
                  <a:srgbClr val="1E293B"/>
                </a:solidFill>
                <a:latin typeface="Lato"/>
                <a:ea typeface="Lato"/>
                <a:cs typeface="Lato"/>
                <a:sym typeface="Lato"/>
              </a:rPr>
              <a:t>Januar</a:t>
            </a:r>
            <a:r>
              <a:rPr lang="en-US" sz="1500" b="0" i="0" u="none" strike="noStrike" cap="none" dirty="0">
                <a:solidFill>
                  <a:srgbClr val="1E293B"/>
                </a:solidFill>
                <a:latin typeface="Lato"/>
                <a:ea typeface="Lato"/>
                <a:cs typeface="Lato"/>
                <a:sym typeface="Lato"/>
              </a:rPr>
              <a:t> 2026 </a:t>
            </a:r>
            <a:r>
              <a:rPr lang="en-US" sz="1500" b="0" i="0" u="none" strike="noStrike" cap="none" dirty="0" err="1">
                <a:solidFill>
                  <a:srgbClr val="1E293B"/>
                </a:solidFill>
                <a:latin typeface="Lato"/>
                <a:ea typeface="Lato"/>
                <a:cs typeface="Lato"/>
                <a:sym typeface="Lato"/>
              </a:rPr>
              <a:t>beginnt</a:t>
            </a:r>
            <a:r>
              <a:rPr lang="en-US" sz="1500" b="0" i="0" u="none" strike="noStrike" cap="none" dirty="0">
                <a:solidFill>
                  <a:srgbClr val="1E293B"/>
                </a:solidFill>
                <a:latin typeface="Lato"/>
                <a:ea typeface="Lato"/>
                <a:cs typeface="Lato"/>
                <a:sym typeface="Lato"/>
              </a:rPr>
              <a:t> das "definitive System". Für </a:t>
            </a:r>
            <a:r>
              <a:rPr lang="en-US" sz="1500" b="0" i="0" u="none" strike="noStrike" cap="none" dirty="0" err="1">
                <a:solidFill>
                  <a:srgbClr val="1E293B"/>
                </a:solidFill>
                <a:latin typeface="Lato"/>
                <a:ea typeface="Lato"/>
                <a:cs typeface="Lato"/>
                <a:sym typeface="Lato"/>
              </a:rPr>
              <a:t>Importe</a:t>
            </a:r>
            <a:r>
              <a:rPr lang="en-US" sz="1500" b="0" i="0" u="none" strike="noStrike" cap="none" dirty="0">
                <a:solidFill>
                  <a:srgbClr val="1E293B"/>
                </a:solidFill>
                <a:latin typeface="Lato"/>
                <a:ea typeface="Lato"/>
                <a:cs typeface="Lato"/>
                <a:sym typeface="Lato"/>
              </a:rPr>
              <a:t> von CBAM-</a:t>
            </a:r>
            <a:r>
              <a:rPr lang="en-US" sz="1500" b="0" i="0" u="none" strike="noStrike" cap="none" dirty="0" err="1">
                <a:solidFill>
                  <a:srgbClr val="1E293B"/>
                </a:solidFill>
                <a:latin typeface="Lato"/>
                <a:ea typeface="Lato"/>
                <a:cs typeface="Lato"/>
                <a:sym typeface="Lato"/>
              </a:rPr>
              <a:t>Gütern</a:t>
            </a:r>
            <a:r>
              <a:rPr lang="en-US" sz="1500" b="0" i="0" u="none" strike="noStrike" cap="none" dirty="0">
                <a:solidFill>
                  <a:srgbClr val="1E293B"/>
                </a:solidFill>
                <a:latin typeface="Lato"/>
                <a:ea typeface="Lato"/>
                <a:cs typeface="Lato"/>
                <a:sym typeface="Lato"/>
              </a:rPr>
              <a:t> (Eisen, Stahl, Alu, </a:t>
            </a:r>
            <a:r>
              <a:rPr lang="en-US" sz="1500" b="0" i="0" u="none" strike="noStrike" cap="none" dirty="0" err="1">
                <a:solidFill>
                  <a:srgbClr val="1E293B"/>
                </a:solidFill>
                <a:latin typeface="Lato"/>
                <a:ea typeface="Lato"/>
                <a:cs typeface="Lato"/>
                <a:sym typeface="Lato"/>
              </a:rPr>
              <a:t>Zement</a:t>
            </a:r>
            <a:r>
              <a:rPr lang="en-US" sz="1500" b="0" i="0" u="none" strike="noStrike" cap="none" dirty="0">
                <a:solidFill>
                  <a:srgbClr val="1E293B"/>
                </a:solidFill>
                <a:latin typeface="Lato"/>
                <a:ea typeface="Lato"/>
                <a:cs typeface="Lato"/>
                <a:sym typeface="Lato"/>
              </a:rPr>
              <a:t> etc.) fallen nun </a:t>
            </a:r>
            <a:r>
              <a:rPr lang="en-US" sz="1500" b="0" i="0" u="none" strike="noStrike" cap="none" dirty="0" err="1">
                <a:solidFill>
                  <a:srgbClr val="1E293B"/>
                </a:solidFill>
                <a:latin typeface="Lato"/>
                <a:ea typeface="Lato"/>
                <a:cs typeface="Lato"/>
                <a:sym typeface="Lato"/>
              </a:rPr>
              <a:t>direkte</a:t>
            </a:r>
            <a:r>
              <a:rPr lang="en-US" sz="1500" b="0" i="0" u="none" strike="noStrike" cap="none" dirty="0">
                <a:solidFill>
                  <a:srgbClr val="1E293B"/>
                </a:solidFill>
                <a:latin typeface="Lato"/>
                <a:ea typeface="Lato"/>
                <a:cs typeface="Lato"/>
                <a:sym typeface="Lato"/>
              </a:rPr>
              <a:t> Kosten an.</a:t>
            </a:r>
            <a:endParaRPr dirty="0"/>
          </a:p>
        </p:txBody>
      </p:sp>
      <p:sp>
        <p:nvSpPr>
          <p:cNvPr id="7" name="Google Shape;301;p34">
            <a:extLst>
              <a:ext uri="{FF2B5EF4-FFF2-40B4-BE49-F238E27FC236}">
                <a16:creationId xmlns:a16="http://schemas.microsoft.com/office/drawing/2014/main" id="{B366ADC8-D090-C590-00ED-1B2D37A001A3}"/>
              </a:ext>
            </a:extLst>
          </p:cNvPr>
          <p:cNvSpPr txBox="1"/>
          <p:nvPr/>
        </p:nvSpPr>
        <p:spPr>
          <a:xfrm>
            <a:off x="4567955" y="3470788"/>
            <a:ext cx="5286375" cy="1107996"/>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r>
              <a:rPr lang="en-US" sz="1500" b="0" i="0" u="none" strike="noStrike" cap="none" dirty="0" err="1">
                <a:solidFill>
                  <a:srgbClr val="1E293B"/>
                </a:solidFill>
                <a:latin typeface="Lato"/>
                <a:ea typeface="Lato"/>
                <a:cs typeface="Lato"/>
                <a:sym typeface="Lato"/>
              </a:rPr>
              <a:t>Jede</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Tonne</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importiertes</a:t>
            </a:r>
            <a:r>
              <a:rPr lang="en-US" sz="1500" b="0" i="0" u="none" strike="noStrike" cap="none" dirty="0">
                <a:solidFill>
                  <a:srgbClr val="1E293B"/>
                </a:solidFill>
                <a:latin typeface="Lato"/>
                <a:ea typeface="Lato"/>
                <a:cs typeface="Lato"/>
                <a:sym typeface="Lato"/>
              </a:rPr>
              <a:t> CO2 muss </a:t>
            </a:r>
            <a:r>
              <a:rPr lang="en-US" sz="1500" b="0" i="0" u="none" strike="noStrike" cap="none" dirty="0" err="1">
                <a:solidFill>
                  <a:srgbClr val="1E293B"/>
                </a:solidFill>
                <a:latin typeface="Lato"/>
                <a:ea typeface="Lato"/>
                <a:cs typeface="Lato"/>
                <a:sym typeface="Lato"/>
              </a:rPr>
              <a:t>mit</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einem</a:t>
            </a:r>
            <a:r>
              <a:rPr lang="en-US" sz="1500" b="0" i="0" u="none" strike="noStrike" cap="none" dirty="0">
                <a:solidFill>
                  <a:srgbClr val="1E293B"/>
                </a:solidFill>
                <a:latin typeface="Lato"/>
                <a:ea typeface="Lato"/>
                <a:cs typeface="Lato"/>
                <a:sym typeface="Lato"/>
              </a:rPr>
              <a:t> CBAM-</a:t>
            </a:r>
            <a:r>
              <a:rPr lang="en-US" sz="1500" b="0" i="0" u="none" strike="noStrike" cap="none" dirty="0" err="1">
                <a:solidFill>
                  <a:srgbClr val="1E293B"/>
                </a:solidFill>
                <a:latin typeface="Lato"/>
                <a:ea typeface="Lato"/>
                <a:cs typeface="Lato"/>
                <a:sym typeface="Lato"/>
              </a:rPr>
              <a:t>Zertifikat</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abgedeckt</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werden</a:t>
            </a:r>
            <a:r>
              <a:rPr lang="en-US" sz="1500" b="0" i="0" u="none" strike="noStrike" cap="none" dirty="0">
                <a:solidFill>
                  <a:srgbClr val="1E293B"/>
                </a:solidFill>
                <a:latin typeface="Lato"/>
                <a:ea typeface="Lato"/>
                <a:cs typeface="Lato"/>
                <a:sym typeface="Lato"/>
              </a:rPr>
              <a:t>. Interne </a:t>
            </a:r>
            <a:r>
              <a:rPr lang="en-US" sz="1500" b="0" i="0" u="none" strike="noStrike" cap="none" dirty="0" err="1">
                <a:solidFill>
                  <a:srgbClr val="1E293B"/>
                </a:solidFill>
                <a:latin typeface="Lato"/>
                <a:ea typeface="Lato"/>
                <a:cs typeface="Lato"/>
                <a:sym typeface="Lato"/>
              </a:rPr>
              <a:t>Maßnahme</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Ermittlung</a:t>
            </a:r>
            <a:r>
              <a:rPr lang="en-US" sz="1500" b="0" i="0" u="none" strike="noStrike" cap="none" dirty="0">
                <a:solidFill>
                  <a:srgbClr val="1E293B"/>
                </a:solidFill>
                <a:latin typeface="Lato"/>
                <a:ea typeface="Lato"/>
                <a:cs typeface="Lato"/>
                <a:sym typeface="Lato"/>
              </a:rPr>
              <a:t> des </a:t>
            </a:r>
            <a:r>
              <a:rPr lang="en-US" sz="1500" b="0" i="0" u="none" strike="noStrike" cap="none" dirty="0" err="1">
                <a:solidFill>
                  <a:srgbClr val="1E293B"/>
                </a:solidFill>
                <a:latin typeface="Lato"/>
                <a:ea typeface="Lato"/>
                <a:cs typeface="Lato"/>
                <a:sym typeface="Lato"/>
              </a:rPr>
              <a:t>eingebetteten</a:t>
            </a:r>
            <a:r>
              <a:rPr lang="en-US" sz="1500" b="0" i="0" u="none" strike="noStrike" cap="none" dirty="0">
                <a:solidFill>
                  <a:srgbClr val="1E293B"/>
                </a:solidFill>
                <a:latin typeface="Lato"/>
                <a:ea typeface="Lato"/>
                <a:cs typeface="Lato"/>
                <a:sym typeface="Lato"/>
              </a:rPr>
              <a:t> CO2 in </a:t>
            </a:r>
            <a:r>
              <a:rPr lang="en-US" sz="1500" b="0" i="0" u="none" strike="noStrike" cap="none" dirty="0" err="1">
                <a:solidFill>
                  <a:srgbClr val="1E293B"/>
                </a:solidFill>
                <a:latin typeface="Lato"/>
                <a:ea typeface="Lato"/>
                <a:cs typeface="Lato"/>
                <a:sym typeface="Lato"/>
              </a:rPr>
              <a:t>Ihren</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Importgütern</a:t>
            </a:r>
            <a:r>
              <a:rPr lang="en-US" sz="1500" b="0" i="0" u="none" strike="noStrike" cap="none" dirty="0">
                <a:solidFill>
                  <a:srgbClr val="1E293B"/>
                </a:solidFill>
                <a:latin typeface="Lato"/>
                <a:ea typeface="Lato"/>
                <a:cs typeface="Lato"/>
                <a:sym typeface="Lato"/>
              </a:rPr>
              <a:t>.</a:t>
            </a:r>
            <a:endParaRPr dirty="0"/>
          </a:p>
        </p:txBody>
      </p:sp>
      <p:sp>
        <p:nvSpPr>
          <p:cNvPr id="8" name="Google Shape;301;p34">
            <a:extLst>
              <a:ext uri="{FF2B5EF4-FFF2-40B4-BE49-F238E27FC236}">
                <a16:creationId xmlns:a16="http://schemas.microsoft.com/office/drawing/2014/main" id="{A46DC32D-104B-EB09-16ED-64EC960B52B3}"/>
              </a:ext>
            </a:extLst>
          </p:cNvPr>
          <p:cNvSpPr txBox="1"/>
          <p:nvPr/>
        </p:nvSpPr>
        <p:spPr>
          <a:xfrm>
            <a:off x="4567954" y="4654439"/>
            <a:ext cx="6631269" cy="738664"/>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r>
              <a:rPr lang="en-US" sz="1500" b="0" i="0" u="none" strike="noStrike" cap="none" dirty="0" err="1">
                <a:solidFill>
                  <a:srgbClr val="1E293B"/>
                </a:solidFill>
                <a:latin typeface="Lato"/>
                <a:ea typeface="Lato"/>
                <a:cs typeface="Lato"/>
                <a:sym typeface="Lato"/>
              </a:rPr>
              <a:t>Berechnung</a:t>
            </a:r>
            <a:r>
              <a:rPr lang="en-US" sz="1500" b="0" i="0" u="none" strike="noStrike" cap="none" dirty="0">
                <a:solidFill>
                  <a:srgbClr val="1E293B"/>
                </a:solidFill>
                <a:latin typeface="Lato"/>
                <a:ea typeface="Lato"/>
                <a:cs typeface="Lato"/>
                <a:sym typeface="Lato"/>
              </a:rPr>
              <a:t>: Menge </a:t>
            </a:r>
            <a:r>
              <a:rPr lang="en-US" sz="1500" b="0" i="0" u="none" strike="noStrike" cap="none" dirty="0" err="1">
                <a:solidFill>
                  <a:srgbClr val="1E293B"/>
                </a:solidFill>
                <a:latin typeface="Lato"/>
                <a:ea typeface="Lato"/>
                <a:cs typeface="Lato"/>
                <a:sym typeface="Lato"/>
              </a:rPr>
              <a:t>importiere</a:t>
            </a:r>
            <a:r>
              <a:rPr lang="en-US" sz="1500" b="0" i="0" u="none" strike="noStrike" cap="none" dirty="0">
                <a:solidFill>
                  <a:srgbClr val="1E293B"/>
                </a:solidFill>
                <a:latin typeface="Lato"/>
                <a:ea typeface="Lato"/>
                <a:cs typeface="Lato"/>
                <a:sym typeface="Lato"/>
              </a:rPr>
              <a:t> Waren x </a:t>
            </a:r>
            <a:r>
              <a:rPr lang="en-US" sz="1500" b="0" i="0" u="none" strike="noStrike" cap="none" dirty="0" err="1">
                <a:solidFill>
                  <a:srgbClr val="1E293B"/>
                </a:solidFill>
                <a:latin typeface="Lato"/>
                <a:ea typeface="Lato"/>
                <a:cs typeface="Lato"/>
                <a:sym typeface="Lato"/>
              </a:rPr>
              <a:t>Emmissionen</a:t>
            </a:r>
            <a:r>
              <a:rPr lang="en-US" sz="1500" b="0" i="0" u="none" strike="noStrike" cap="none" dirty="0">
                <a:solidFill>
                  <a:srgbClr val="1E293B"/>
                </a:solidFill>
                <a:latin typeface="Lato"/>
                <a:ea typeface="Lato"/>
                <a:cs typeface="Lato"/>
                <a:sym typeface="Lato"/>
              </a:rPr>
              <a:t> pro T x Preis CBAM-</a:t>
            </a:r>
            <a:r>
              <a:rPr lang="en-US" sz="1500" b="0" i="0" u="none" strike="noStrike" cap="none" dirty="0" err="1">
                <a:solidFill>
                  <a:srgbClr val="1E293B"/>
                </a:solidFill>
                <a:latin typeface="Lato"/>
                <a:ea typeface="Lato"/>
                <a:cs typeface="Lato"/>
                <a:sym typeface="Lato"/>
              </a:rPr>
              <a:t>Zertifikat</a:t>
            </a:r>
            <a:r>
              <a:rPr lang="en-US" sz="1500" b="0" i="0" u="none" strike="noStrike" cap="none" dirty="0">
                <a:solidFill>
                  <a:srgbClr val="1E293B"/>
                </a:solidFill>
                <a:latin typeface="Lato"/>
                <a:ea typeface="Lato"/>
                <a:cs typeface="Lato"/>
                <a:sym typeface="Lato"/>
              </a:rPr>
              <a:t> </a:t>
            </a:r>
            <a:endParaRPr lang="en-US" dirty="0"/>
          </a:p>
        </p:txBody>
      </p:sp>
    </p:spTree>
    <p:extLst>
      <p:ext uri="{BB962C8B-B14F-4D97-AF65-F5344CB8AC3E}">
        <p14:creationId xmlns:p14="http://schemas.microsoft.com/office/powerpoint/2010/main" val="22473209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A03CFD-0AB9-8E65-8ECE-C439684396F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8B37F62-200B-0115-C4E3-9A1FDE63E91F}"/>
              </a:ext>
            </a:extLst>
          </p:cNvPr>
          <p:cNvSpPr>
            <a:spLocks noGrp="1"/>
          </p:cNvSpPr>
          <p:nvPr>
            <p:ph type="title"/>
          </p:nvPr>
        </p:nvSpPr>
        <p:spPr/>
        <p:txBody>
          <a:bodyPr>
            <a:normAutofit/>
          </a:bodyPr>
          <a:lstStyle/>
          <a:p>
            <a:r>
              <a:rPr lang="de-DE" dirty="0"/>
              <a:t>CBAM: Sofortige Handlungsanweisung 2026</a:t>
            </a:r>
          </a:p>
        </p:txBody>
      </p:sp>
      <p:pic>
        <p:nvPicPr>
          <p:cNvPr id="8" name="Google Shape;307;p35" descr="image.png">
            <a:extLst>
              <a:ext uri="{FF2B5EF4-FFF2-40B4-BE49-F238E27FC236}">
                <a16:creationId xmlns:a16="http://schemas.microsoft.com/office/drawing/2014/main" id="{1C6BCA70-9C35-0DE7-031C-66A0C7E07B17}"/>
              </a:ext>
            </a:extLst>
          </p:cNvPr>
          <p:cNvPicPr preferRelativeResize="0"/>
          <p:nvPr/>
        </p:nvPicPr>
        <p:blipFill rotWithShape="1">
          <a:blip r:embed="rId2">
            <a:alphaModFix/>
          </a:blip>
          <a:srcRect/>
          <a:stretch/>
        </p:blipFill>
        <p:spPr>
          <a:xfrm>
            <a:off x="469900" y="1140882"/>
            <a:ext cx="3429000" cy="4798363"/>
          </a:xfrm>
          <a:prstGeom prst="rect">
            <a:avLst/>
          </a:prstGeom>
          <a:noFill/>
          <a:ln>
            <a:noFill/>
          </a:ln>
        </p:spPr>
      </p:pic>
      <p:pic>
        <p:nvPicPr>
          <p:cNvPr id="9" name="Google Shape;308;p35" descr="image.png">
            <a:extLst>
              <a:ext uri="{FF2B5EF4-FFF2-40B4-BE49-F238E27FC236}">
                <a16:creationId xmlns:a16="http://schemas.microsoft.com/office/drawing/2014/main" id="{E7341D07-DEA8-9B6D-1F47-B3C9130694BF}"/>
              </a:ext>
            </a:extLst>
          </p:cNvPr>
          <p:cNvPicPr preferRelativeResize="0"/>
          <p:nvPr/>
        </p:nvPicPr>
        <p:blipFill rotWithShape="1">
          <a:blip r:embed="rId3">
            <a:alphaModFix/>
          </a:blip>
          <a:srcRect/>
          <a:stretch/>
        </p:blipFill>
        <p:spPr>
          <a:xfrm>
            <a:off x="4279900" y="1140883"/>
            <a:ext cx="3429000" cy="4798362"/>
          </a:xfrm>
          <a:prstGeom prst="rect">
            <a:avLst/>
          </a:prstGeom>
          <a:noFill/>
          <a:ln>
            <a:noFill/>
          </a:ln>
        </p:spPr>
      </p:pic>
      <p:pic>
        <p:nvPicPr>
          <p:cNvPr id="10" name="Google Shape;309;p35" descr="image.png">
            <a:extLst>
              <a:ext uri="{FF2B5EF4-FFF2-40B4-BE49-F238E27FC236}">
                <a16:creationId xmlns:a16="http://schemas.microsoft.com/office/drawing/2014/main" id="{26AF6D21-A928-0D18-B233-1B12AE061416}"/>
              </a:ext>
            </a:extLst>
          </p:cNvPr>
          <p:cNvPicPr preferRelativeResize="0"/>
          <p:nvPr/>
        </p:nvPicPr>
        <p:blipFill rotWithShape="1">
          <a:blip r:embed="rId4">
            <a:alphaModFix/>
          </a:blip>
          <a:srcRect/>
          <a:stretch/>
        </p:blipFill>
        <p:spPr>
          <a:xfrm>
            <a:off x="8068787" y="884827"/>
            <a:ext cx="3429000" cy="4798362"/>
          </a:xfrm>
          <a:prstGeom prst="rect">
            <a:avLst/>
          </a:prstGeom>
          <a:noFill/>
          <a:ln>
            <a:noFill/>
          </a:ln>
        </p:spPr>
      </p:pic>
      <p:sp>
        <p:nvSpPr>
          <p:cNvPr id="11" name="Google Shape;310;p35">
            <a:extLst>
              <a:ext uri="{FF2B5EF4-FFF2-40B4-BE49-F238E27FC236}">
                <a16:creationId xmlns:a16="http://schemas.microsoft.com/office/drawing/2014/main" id="{0CCF6D81-0A4E-8322-C0E8-18D8E8A6447A}"/>
              </a:ext>
            </a:extLst>
          </p:cNvPr>
          <p:cNvSpPr txBox="1"/>
          <p:nvPr/>
        </p:nvSpPr>
        <p:spPr>
          <a:xfrm>
            <a:off x="694213" y="2150533"/>
            <a:ext cx="2980372" cy="8001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2100" b="1" i="0" u="none" strike="noStrike" cap="none">
                <a:solidFill>
                  <a:srgbClr val="005088"/>
                </a:solidFill>
                <a:latin typeface="Poppins"/>
                <a:ea typeface="Poppins"/>
                <a:cs typeface="Poppins"/>
                <a:sym typeface="Poppins"/>
              </a:rPr>
              <a:t>Zugelassener Anmelder</a:t>
            </a:r>
            <a:endParaRPr/>
          </a:p>
        </p:txBody>
      </p:sp>
      <p:sp>
        <p:nvSpPr>
          <p:cNvPr id="12" name="Google Shape;311;p35">
            <a:extLst>
              <a:ext uri="{FF2B5EF4-FFF2-40B4-BE49-F238E27FC236}">
                <a16:creationId xmlns:a16="http://schemas.microsoft.com/office/drawing/2014/main" id="{3A971ED1-F80E-5F24-A9A7-964B75B3A412}"/>
              </a:ext>
            </a:extLst>
          </p:cNvPr>
          <p:cNvSpPr txBox="1"/>
          <p:nvPr/>
        </p:nvSpPr>
        <p:spPr>
          <a:xfrm>
            <a:off x="775732" y="2949061"/>
            <a:ext cx="2838450" cy="2215991"/>
          </a:xfrm>
          <a:prstGeom prst="rect">
            <a:avLst/>
          </a:prstGeom>
          <a:noFill/>
          <a:ln>
            <a:noFill/>
          </a:ln>
        </p:spPr>
        <p:txBody>
          <a:bodyPr spcFirstLastPara="1" wrap="square" lIns="0" tIns="0" rIns="0" bIns="0" anchor="t" anchorCtr="0">
            <a:spAutoFit/>
          </a:bodyPr>
          <a:lstStyle/>
          <a:p>
            <a:pPr marL="0" marR="0" lvl="0" indent="0" algn="ctr" rtl="0">
              <a:lnSpc>
                <a:spcPct val="160000"/>
              </a:lnSpc>
              <a:spcBef>
                <a:spcPts val="0"/>
              </a:spcBef>
              <a:spcAft>
                <a:spcPts val="0"/>
              </a:spcAft>
              <a:buNone/>
            </a:pPr>
            <a:r>
              <a:rPr lang="en-US" sz="1500" b="0" i="0" u="none" strike="noStrike" cap="none" dirty="0">
                <a:solidFill>
                  <a:srgbClr val="1E293B"/>
                </a:solidFill>
                <a:latin typeface="Lato"/>
                <a:ea typeface="Lato"/>
                <a:cs typeface="Lato"/>
                <a:sym typeface="Lato"/>
              </a:rPr>
              <a:t>Sie (</a:t>
            </a:r>
            <a:r>
              <a:rPr lang="en-US" sz="1500" b="0" i="0" u="none" strike="noStrike" cap="none" dirty="0" err="1">
                <a:solidFill>
                  <a:srgbClr val="1E293B"/>
                </a:solidFill>
                <a:latin typeface="Lato"/>
                <a:ea typeface="Lato"/>
                <a:cs typeface="Lato"/>
                <a:sym typeface="Lato"/>
              </a:rPr>
              <a:t>oder</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Ihr</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Vertreter</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müssen</a:t>
            </a:r>
            <a:r>
              <a:rPr lang="en-US" sz="1500" b="0" i="0" u="none" strike="noStrike" cap="none" dirty="0">
                <a:solidFill>
                  <a:srgbClr val="1E293B"/>
                </a:solidFill>
                <a:latin typeface="Lato"/>
                <a:ea typeface="Lato"/>
                <a:cs typeface="Lato"/>
                <a:sym typeface="Lato"/>
              </a:rPr>
              <a:t> bis 31.03.2026 den Status </a:t>
            </a:r>
            <a:r>
              <a:rPr lang="en-US" sz="1500" b="0" i="0" u="none" strike="noStrike" cap="none" dirty="0" err="1">
                <a:solidFill>
                  <a:srgbClr val="1E293B"/>
                </a:solidFill>
                <a:latin typeface="Lato"/>
                <a:ea typeface="Lato"/>
                <a:cs typeface="Lato"/>
                <a:sym typeface="Lato"/>
              </a:rPr>
              <a:t>als</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Zugelassener</a:t>
            </a:r>
            <a:r>
              <a:rPr lang="en-US" sz="1500" b="0" i="0" u="none" strike="noStrike" cap="none" dirty="0">
                <a:solidFill>
                  <a:srgbClr val="1E293B"/>
                </a:solidFill>
                <a:latin typeface="Lato"/>
                <a:ea typeface="Lato"/>
                <a:cs typeface="Lato"/>
                <a:sym typeface="Lato"/>
              </a:rPr>
              <a:t> CBAM-</a:t>
            </a:r>
            <a:r>
              <a:rPr lang="en-US" sz="1500" b="0" i="0" u="none" strike="noStrike" cap="none" dirty="0" err="1">
                <a:solidFill>
                  <a:srgbClr val="1E293B"/>
                </a:solidFill>
                <a:latin typeface="Lato"/>
                <a:ea typeface="Lato"/>
                <a:cs typeface="Lato"/>
                <a:sym typeface="Lato"/>
              </a:rPr>
              <a:t>Anmelder</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beantragen</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Ohne</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diesen</a:t>
            </a:r>
            <a:r>
              <a:rPr lang="en-US" sz="1500" b="0" i="0" u="none" strike="noStrike" cap="none" dirty="0">
                <a:solidFill>
                  <a:srgbClr val="1E293B"/>
                </a:solidFill>
                <a:latin typeface="Lato"/>
                <a:ea typeface="Lato"/>
                <a:cs typeface="Lato"/>
                <a:sym typeface="Lato"/>
              </a:rPr>
              <a:t> Status </a:t>
            </a:r>
            <a:r>
              <a:rPr lang="en-US" sz="1500" b="0" i="0" u="none" strike="noStrike" cap="none" dirty="0" err="1">
                <a:solidFill>
                  <a:srgbClr val="1E293B"/>
                </a:solidFill>
                <a:latin typeface="Lato"/>
                <a:ea typeface="Lato"/>
                <a:cs typeface="Lato"/>
                <a:sym typeface="Lato"/>
              </a:rPr>
              <a:t>ist</a:t>
            </a:r>
            <a:r>
              <a:rPr lang="en-US" sz="1500" b="0" i="0" u="none" strike="noStrike" cap="none" dirty="0">
                <a:solidFill>
                  <a:srgbClr val="1E293B"/>
                </a:solidFill>
                <a:latin typeface="Lato"/>
                <a:ea typeface="Lato"/>
                <a:cs typeface="Lato"/>
                <a:sym typeface="Lato"/>
              </a:rPr>
              <a:t> der Import ab April 2026 nicht </a:t>
            </a:r>
            <a:r>
              <a:rPr lang="en-US" sz="1500" b="0" i="0" u="none" strike="noStrike" cap="none" dirty="0" err="1">
                <a:solidFill>
                  <a:srgbClr val="1E293B"/>
                </a:solidFill>
                <a:latin typeface="Lato"/>
                <a:ea typeface="Lato"/>
                <a:cs typeface="Lato"/>
                <a:sym typeface="Lato"/>
              </a:rPr>
              <a:t>mehr</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möglich</a:t>
            </a:r>
            <a:r>
              <a:rPr lang="en-US" sz="1500" b="0" i="0" u="none" strike="noStrike" cap="none" dirty="0">
                <a:solidFill>
                  <a:srgbClr val="1E293B"/>
                </a:solidFill>
                <a:latin typeface="Lato"/>
                <a:ea typeface="Lato"/>
                <a:cs typeface="Lato"/>
                <a:sym typeface="Lato"/>
              </a:rPr>
              <a:t>.</a:t>
            </a:r>
            <a:endParaRPr dirty="0"/>
          </a:p>
        </p:txBody>
      </p:sp>
      <p:sp>
        <p:nvSpPr>
          <p:cNvPr id="13" name="Google Shape;312;p35">
            <a:extLst>
              <a:ext uri="{FF2B5EF4-FFF2-40B4-BE49-F238E27FC236}">
                <a16:creationId xmlns:a16="http://schemas.microsoft.com/office/drawing/2014/main" id="{EBD8ADEB-E724-9B8D-2668-F9D9568C05E4}"/>
              </a:ext>
            </a:extLst>
          </p:cNvPr>
          <p:cNvSpPr txBox="1"/>
          <p:nvPr/>
        </p:nvSpPr>
        <p:spPr>
          <a:xfrm>
            <a:off x="4589224" y="2150533"/>
            <a:ext cx="2810351" cy="40005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2100" b="1" i="0" u="none" strike="noStrike" cap="none">
                <a:solidFill>
                  <a:srgbClr val="005088"/>
                </a:solidFill>
                <a:latin typeface="Poppins"/>
                <a:ea typeface="Poppins"/>
                <a:cs typeface="Poppins"/>
                <a:sym typeface="Poppins"/>
              </a:rPr>
              <a:t>Bilanzieller Einfluss</a:t>
            </a:r>
            <a:endParaRPr/>
          </a:p>
        </p:txBody>
      </p:sp>
      <p:sp>
        <p:nvSpPr>
          <p:cNvPr id="14" name="Google Shape;313;p35">
            <a:extLst>
              <a:ext uri="{FF2B5EF4-FFF2-40B4-BE49-F238E27FC236}">
                <a16:creationId xmlns:a16="http://schemas.microsoft.com/office/drawing/2014/main" id="{72565F62-F6E2-D213-C2AB-FC8F84F32B37}"/>
              </a:ext>
            </a:extLst>
          </p:cNvPr>
          <p:cNvSpPr txBox="1"/>
          <p:nvPr/>
        </p:nvSpPr>
        <p:spPr>
          <a:xfrm>
            <a:off x="4575175" y="2883958"/>
            <a:ext cx="2838450" cy="2585323"/>
          </a:xfrm>
          <a:prstGeom prst="rect">
            <a:avLst/>
          </a:prstGeom>
          <a:noFill/>
          <a:ln>
            <a:noFill/>
          </a:ln>
        </p:spPr>
        <p:txBody>
          <a:bodyPr spcFirstLastPara="1" wrap="square" lIns="0" tIns="0" rIns="0" bIns="0" anchor="t" anchorCtr="0">
            <a:spAutoFit/>
          </a:bodyPr>
          <a:lstStyle/>
          <a:p>
            <a:pPr marL="0" marR="0" lvl="0" indent="0" algn="ctr" rtl="0">
              <a:lnSpc>
                <a:spcPct val="160000"/>
              </a:lnSpc>
              <a:spcBef>
                <a:spcPts val="0"/>
              </a:spcBef>
              <a:spcAft>
                <a:spcPts val="0"/>
              </a:spcAft>
              <a:buNone/>
            </a:pPr>
            <a:r>
              <a:rPr lang="en-US" sz="1500" b="0" i="0" u="none" strike="noStrike" cap="none" dirty="0" err="1">
                <a:solidFill>
                  <a:srgbClr val="1E293B"/>
                </a:solidFill>
                <a:latin typeface="Lato"/>
                <a:ea typeface="Lato"/>
                <a:cs typeface="Lato"/>
                <a:sym typeface="Lato"/>
              </a:rPr>
              <a:t>Obwohl</a:t>
            </a:r>
            <a:r>
              <a:rPr lang="en-US" sz="1500" b="0" i="0" u="none" strike="noStrike" cap="none" dirty="0">
                <a:solidFill>
                  <a:srgbClr val="1E293B"/>
                </a:solidFill>
                <a:latin typeface="Lato"/>
                <a:ea typeface="Lato"/>
                <a:cs typeface="Lato"/>
                <a:sym typeface="Lato"/>
              </a:rPr>
              <a:t> die </a:t>
            </a:r>
            <a:r>
              <a:rPr lang="en-US" sz="1500" b="0" i="0" u="none" strike="noStrike" cap="none" dirty="0" err="1">
                <a:solidFill>
                  <a:srgbClr val="1E293B"/>
                </a:solidFill>
                <a:latin typeface="Lato"/>
                <a:ea typeface="Lato"/>
                <a:cs typeface="Lato"/>
                <a:sym typeface="Lato"/>
              </a:rPr>
              <a:t>Zertifikate</a:t>
            </a:r>
            <a:r>
              <a:rPr lang="en-US" sz="1500" b="0" i="0" u="none" strike="noStrike" cap="none" dirty="0">
                <a:solidFill>
                  <a:srgbClr val="1E293B"/>
                </a:solidFill>
                <a:latin typeface="Lato"/>
                <a:ea typeface="Lato"/>
                <a:cs typeface="Lato"/>
                <a:sym typeface="Lato"/>
              </a:rPr>
              <a:t> erst 2027 </a:t>
            </a:r>
            <a:r>
              <a:rPr lang="en-US" sz="1500" b="0" i="0" u="none" strike="noStrike" cap="none" dirty="0" err="1">
                <a:solidFill>
                  <a:srgbClr val="1E293B"/>
                </a:solidFill>
                <a:latin typeface="Lato"/>
                <a:ea typeface="Lato"/>
                <a:cs typeface="Lato"/>
                <a:sym typeface="Lato"/>
              </a:rPr>
              <a:t>bezahlt</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werden</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müssen</a:t>
            </a:r>
            <a:r>
              <a:rPr lang="en-US" sz="1500" b="0" i="0" u="none" strike="noStrike" cap="none" dirty="0">
                <a:solidFill>
                  <a:srgbClr val="1E293B"/>
                </a:solidFill>
                <a:latin typeface="Lato"/>
                <a:ea typeface="Lato"/>
                <a:cs typeface="Lato"/>
                <a:sym typeface="Lato"/>
              </a:rPr>
              <a:t> die Kosten für die CO2-Emissionen des </a:t>
            </a:r>
            <a:r>
              <a:rPr lang="en-US" sz="1500" b="0" i="0" u="none" strike="noStrike" cap="none" dirty="0" err="1">
                <a:solidFill>
                  <a:srgbClr val="1E293B"/>
                </a:solidFill>
                <a:latin typeface="Lato"/>
                <a:ea typeface="Lato"/>
                <a:cs typeface="Lato"/>
                <a:sym typeface="Lato"/>
              </a:rPr>
              <a:t>Jahres</a:t>
            </a:r>
            <a:r>
              <a:rPr lang="en-US" sz="1500" b="0" i="0" u="none" strike="noStrike" cap="none" dirty="0">
                <a:solidFill>
                  <a:srgbClr val="1E293B"/>
                </a:solidFill>
                <a:latin typeface="Lato"/>
                <a:ea typeface="Lato"/>
                <a:cs typeface="Lato"/>
                <a:sym typeface="Lato"/>
              </a:rPr>
              <a:t> 2026 </a:t>
            </a:r>
            <a:r>
              <a:rPr lang="en-US" sz="1500" b="0" i="0" u="none" strike="noStrike" cap="none" dirty="0" err="1">
                <a:solidFill>
                  <a:srgbClr val="1E293B"/>
                </a:solidFill>
                <a:latin typeface="Lato"/>
                <a:ea typeface="Lato"/>
                <a:cs typeface="Lato"/>
                <a:sym typeface="Lato"/>
              </a:rPr>
              <a:t>bilanziell</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als</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Rückstellung</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erfasst</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werden</a:t>
            </a:r>
            <a:r>
              <a:rPr lang="en-US" sz="1500" b="0" i="0" u="none" strike="noStrike" cap="none" dirty="0">
                <a:solidFill>
                  <a:srgbClr val="1E293B"/>
                </a:solidFill>
                <a:latin typeface="Lato"/>
                <a:ea typeface="Lato"/>
                <a:cs typeface="Lato"/>
                <a:sym typeface="Lato"/>
              </a:rPr>
              <a:t>. Enge </a:t>
            </a:r>
            <a:r>
              <a:rPr lang="en-US" sz="1500" b="0" i="0" u="none" strike="noStrike" cap="none" dirty="0" err="1">
                <a:solidFill>
                  <a:srgbClr val="1E293B"/>
                </a:solidFill>
                <a:latin typeface="Lato"/>
                <a:ea typeface="Lato"/>
                <a:cs typeface="Lato"/>
                <a:sym typeface="Lato"/>
              </a:rPr>
              <a:t>Abstimmung</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mit</a:t>
            </a:r>
            <a:r>
              <a:rPr lang="en-US" sz="1500" b="0" i="0" u="none" strike="noStrike" cap="none" dirty="0">
                <a:solidFill>
                  <a:srgbClr val="1E293B"/>
                </a:solidFill>
                <a:latin typeface="Lato"/>
                <a:ea typeface="Lato"/>
                <a:cs typeface="Lato"/>
                <a:sym typeface="Lato"/>
              </a:rPr>
              <a:t> der </a:t>
            </a:r>
            <a:r>
              <a:rPr lang="en-US" sz="1500" b="0" i="0" u="none" strike="noStrike" cap="none" dirty="0" err="1">
                <a:solidFill>
                  <a:srgbClr val="1E293B"/>
                </a:solidFill>
                <a:latin typeface="Lato"/>
                <a:ea typeface="Lato"/>
                <a:cs typeface="Lato"/>
                <a:sym typeface="Lato"/>
              </a:rPr>
              <a:t>Finanzabteilung</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nötig</a:t>
            </a:r>
            <a:r>
              <a:rPr lang="en-US" sz="1500" b="0" i="0" u="none" strike="noStrike" cap="none" dirty="0">
                <a:solidFill>
                  <a:srgbClr val="1E293B"/>
                </a:solidFill>
                <a:latin typeface="Lato"/>
                <a:ea typeface="Lato"/>
                <a:cs typeface="Lato"/>
                <a:sym typeface="Lato"/>
              </a:rPr>
              <a:t>.</a:t>
            </a:r>
            <a:endParaRPr dirty="0"/>
          </a:p>
        </p:txBody>
      </p:sp>
      <p:sp>
        <p:nvSpPr>
          <p:cNvPr id="15" name="Google Shape;314;p35">
            <a:extLst>
              <a:ext uri="{FF2B5EF4-FFF2-40B4-BE49-F238E27FC236}">
                <a16:creationId xmlns:a16="http://schemas.microsoft.com/office/drawing/2014/main" id="{F74CEE85-9FE0-C9CE-E359-ECBDE3F2749F}"/>
              </a:ext>
            </a:extLst>
          </p:cNvPr>
          <p:cNvSpPr txBox="1"/>
          <p:nvPr/>
        </p:nvSpPr>
        <p:spPr>
          <a:xfrm>
            <a:off x="8314213" y="2150533"/>
            <a:ext cx="2980372" cy="8001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2100" b="1" i="0" u="none" strike="noStrike" cap="none">
                <a:solidFill>
                  <a:srgbClr val="005088"/>
                </a:solidFill>
                <a:latin typeface="Poppins"/>
                <a:ea typeface="Poppins"/>
                <a:cs typeface="Poppins"/>
                <a:sym typeface="Poppins"/>
              </a:rPr>
              <a:t>50-Tonnen-Schwelle</a:t>
            </a:r>
            <a:endParaRPr/>
          </a:p>
        </p:txBody>
      </p:sp>
      <p:sp>
        <p:nvSpPr>
          <p:cNvPr id="16" name="Google Shape;315;p35">
            <a:extLst>
              <a:ext uri="{FF2B5EF4-FFF2-40B4-BE49-F238E27FC236}">
                <a16:creationId xmlns:a16="http://schemas.microsoft.com/office/drawing/2014/main" id="{6D68E90F-EEA3-4894-5C80-E8E0B43DAD29}"/>
              </a:ext>
            </a:extLst>
          </p:cNvPr>
          <p:cNvSpPr txBox="1"/>
          <p:nvPr/>
        </p:nvSpPr>
        <p:spPr>
          <a:xfrm>
            <a:off x="8438438" y="2883958"/>
            <a:ext cx="2838450" cy="2215991"/>
          </a:xfrm>
          <a:prstGeom prst="rect">
            <a:avLst/>
          </a:prstGeom>
          <a:noFill/>
          <a:ln>
            <a:noFill/>
          </a:ln>
        </p:spPr>
        <p:txBody>
          <a:bodyPr spcFirstLastPara="1" wrap="square" lIns="0" tIns="0" rIns="0" bIns="0" anchor="t" anchorCtr="0">
            <a:spAutoFit/>
          </a:bodyPr>
          <a:lstStyle/>
          <a:p>
            <a:pPr marL="0" marR="0" lvl="0" indent="0" algn="ctr" rtl="0">
              <a:lnSpc>
                <a:spcPct val="160000"/>
              </a:lnSpc>
              <a:spcBef>
                <a:spcPts val="0"/>
              </a:spcBef>
              <a:spcAft>
                <a:spcPts val="0"/>
              </a:spcAft>
              <a:buNone/>
            </a:pPr>
            <a:r>
              <a:rPr lang="en-US" sz="1500" b="0" i="0" u="none" strike="noStrike" cap="none" dirty="0">
                <a:solidFill>
                  <a:srgbClr val="1E293B"/>
                </a:solidFill>
                <a:latin typeface="Lato"/>
                <a:ea typeface="Lato"/>
                <a:cs typeface="Lato"/>
                <a:sym typeface="Lato"/>
              </a:rPr>
              <a:t>Die </a:t>
            </a:r>
            <a:r>
              <a:rPr lang="en-US" sz="1500" dirty="0">
                <a:solidFill>
                  <a:srgbClr val="1E293B"/>
                </a:solidFill>
                <a:latin typeface="Lato"/>
                <a:ea typeface="Lato"/>
                <a:cs typeface="Lato"/>
                <a:sym typeface="Lato"/>
              </a:rPr>
              <a:t>De-</a:t>
            </a:r>
            <a:r>
              <a:rPr lang="en-US" sz="1500" b="0" i="0" u="none" strike="noStrike" cap="none" dirty="0">
                <a:solidFill>
                  <a:srgbClr val="1E293B"/>
                </a:solidFill>
                <a:latin typeface="Lato"/>
                <a:ea typeface="Lato"/>
                <a:cs typeface="Lato"/>
                <a:sym typeface="Lato"/>
              </a:rPr>
              <a:t>minimis-</a:t>
            </a:r>
            <a:r>
              <a:rPr lang="en-US" sz="1500" b="0" i="0" u="none" strike="noStrike" cap="none" dirty="0" err="1">
                <a:solidFill>
                  <a:srgbClr val="1E293B"/>
                </a:solidFill>
                <a:latin typeface="Lato"/>
                <a:ea typeface="Lato"/>
                <a:cs typeface="Lato"/>
                <a:sym typeface="Lato"/>
              </a:rPr>
              <a:t>Schwelle</a:t>
            </a:r>
            <a:r>
              <a:rPr lang="en-US" sz="1500" b="0" i="0" u="none" strike="noStrike" cap="none" dirty="0">
                <a:solidFill>
                  <a:srgbClr val="1E293B"/>
                </a:solidFill>
                <a:latin typeface="Lato"/>
                <a:ea typeface="Lato"/>
                <a:cs typeface="Lato"/>
                <a:sym typeface="Lato"/>
              </a:rPr>
              <a:t> von 50t CO2-Äquivalent gilt für die </a:t>
            </a:r>
            <a:r>
              <a:rPr lang="en-US" sz="1500" b="0" i="0" u="none" strike="noStrike" cap="none" dirty="0" err="1">
                <a:solidFill>
                  <a:srgbClr val="1E293B"/>
                </a:solidFill>
                <a:latin typeface="Lato"/>
                <a:ea typeface="Lato"/>
                <a:cs typeface="Lato"/>
                <a:sym typeface="Lato"/>
              </a:rPr>
              <a:t>Gesamtemissionen</a:t>
            </a:r>
            <a:r>
              <a:rPr lang="en-US" sz="1500" b="0" i="0" u="none" strike="noStrike" cap="none" dirty="0">
                <a:solidFill>
                  <a:srgbClr val="1E293B"/>
                </a:solidFill>
                <a:latin typeface="Lato"/>
                <a:ea typeface="Lato"/>
                <a:cs typeface="Lato"/>
                <a:sym typeface="Lato"/>
              </a:rPr>
              <a:t> des </a:t>
            </a:r>
            <a:r>
              <a:rPr lang="en-US" sz="1500" b="0" i="0" u="none" strike="noStrike" cap="none" dirty="0" err="1">
                <a:solidFill>
                  <a:srgbClr val="1E293B"/>
                </a:solidFill>
                <a:latin typeface="Lato"/>
                <a:ea typeface="Lato"/>
                <a:cs typeface="Lato"/>
                <a:sym typeface="Lato"/>
              </a:rPr>
              <a:t>Importeurs</a:t>
            </a:r>
            <a:r>
              <a:rPr lang="en-US" sz="1500" b="0" i="0" u="none" strike="noStrike" cap="none" dirty="0">
                <a:solidFill>
                  <a:srgbClr val="1E293B"/>
                </a:solidFill>
                <a:latin typeface="Lato"/>
                <a:ea typeface="Lato"/>
                <a:cs typeface="Lato"/>
                <a:sym typeface="Lato"/>
              </a:rPr>
              <a:t> pro Jahr </a:t>
            </a:r>
            <a:r>
              <a:rPr lang="en-US" sz="1500" b="0" i="0" u="none" strike="noStrike" cap="none" dirty="0" err="1">
                <a:solidFill>
                  <a:srgbClr val="1E293B"/>
                </a:solidFill>
                <a:latin typeface="Lato"/>
                <a:ea typeface="Lato"/>
                <a:cs typeface="Lato"/>
                <a:sym typeface="Lato"/>
              </a:rPr>
              <a:t>über</a:t>
            </a:r>
            <a:r>
              <a:rPr lang="en-US" sz="1500" b="0" i="0" u="none" strike="noStrike" cap="none" dirty="0">
                <a:solidFill>
                  <a:srgbClr val="1E293B"/>
                </a:solidFill>
                <a:latin typeface="Lato"/>
                <a:ea typeface="Lato"/>
                <a:cs typeface="Lato"/>
                <a:sym typeface="Lato"/>
              </a:rPr>
              <a:t> alle CBAM-</a:t>
            </a:r>
            <a:r>
              <a:rPr lang="en-US" sz="1500" b="0" i="0" u="none" strike="noStrike" cap="none" dirty="0" err="1">
                <a:solidFill>
                  <a:srgbClr val="1E293B"/>
                </a:solidFill>
                <a:latin typeface="Lato"/>
                <a:ea typeface="Lato"/>
                <a:cs typeface="Lato"/>
                <a:sym typeface="Lato"/>
              </a:rPr>
              <a:t>Güter</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hinweg</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Prüfen</a:t>
            </a:r>
            <a:r>
              <a:rPr lang="en-US" sz="1500" b="0" i="0" u="none" strike="noStrike" cap="none" dirty="0">
                <a:solidFill>
                  <a:srgbClr val="1E293B"/>
                </a:solidFill>
                <a:latin typeface="Lato"/>
                <a:ea typeface="Lato"/>
                <a:cs typeface="Lato"/>
                <a:sym typeface="Lato"/>
              </a:rPr>
              <a:t> Sie </a:t>
            </a:r>
            <a:r>
              <a:rPr lang="en-US" sz="1500" b="0" i="0" u="none" strike="noStrike" cap="none" dirty="0" err="1">
                <a:solidFill>
                  <a:srgbClr val="1E293B"/>
                </a:solidFill>
                <a:latin typeface="Lato"/>
                <a:ea typeface="Lato"/>
                <a:cs typeface="Lato"/>
                <a:sym typeface="Lato"/>
              </a:rPr>
              <a:t>präzise</a:t>
            </a:r>
            <a:r>
              <a:rPr lang="en-US" sz="1500" b="0" i="0" u="none" strike="noStrike" cap="none" dirty="0">
                <a:solidFill>
                  <a:srgbClr val="1E293B"/>
                </a:solidFill>
                <a:latin typeface="Lato"/>
                <a:ea typeface="Lato"/>
                <a:cs typeface="Lato"/>
                <a:sym typeface="Lato"/>
              </a:rPr>
              <a:t>.</a:t>
            </a:r>
            <a:endParaRPr dirty="0"/>
          </a:p>
        </p:txBody>
      </p:sp>
      <p:pic>
        <p:nvPicPr>
          <p:cNvPr id="17" name="Google Shape;316;p35" descr="image.png">
            <a:extLst>
              <a:ext uri="{FF2B5EF4-FFF2-40B4-BE49-F238E27FC236}">
                <a16:creationId xmlns:a16="http://schemas.microsoft.com/office/drawing/2014/main" id="{C183ABD2-D5B5-AFC0-4E02-45C55D0BF1C5}"/>
              </a:ext>
            </a:extLst>
          </p:cNvPr>
          <p:cNvPicPr preferRelativeResize="0"/>
          <p:nvPr/>
        </p:nvPicPr>
        <p:blipFill rotWithShape="1">
          <a:blip r:embed="rId5">
            <a:alphaModFix/>
          </a:blip>
          <a:srcRect/>
          <a:stretch/>
        </p:blipFill>
        <p:spPr>
          <a:xfrm>
            <a:off x="1927225" y="1455208"/>
            <a:ext cx="514350" cy="457200"/>
          </a:xfrm>
          <a:prstGeom prst="rect">
            <a:avLst/>
          </a:prstGeom>
          <a:noFill/>
          <a:ln>
            <a:noFill/>
          </a:ln>
        </p:spPr>
      </p:pic>
      <p:pic>
        <p:nvPicPr>
          <p:cNvPr id="18" name="Google Shape;317;p35" descr="image.png">
            <a:extLst>
              <a:ext uri="{FF2B5EF4-FFF2-40B4-BE49-F238E27FC236}">
                <a16:creationId xmlns:a16="http://schemas.microsoft.com/office/drawing/2014/main" id="{5B43D97A-E91A-07F2-767E-DDEA915BEB7B}"/>
              </a:ext>
            </a:extLst>
          </p:cNvPr>
          <p:cNvPicPr preferRelativeResize="0"/>
          <p:nvPr/>
        </p:nvPicPr>
        <p:blipFill rotWithShape="1">
          <a:blip r:embed="rId6">
            <a:alphaModFix/>
          </a:blip>
          <a:srcRect/>
          <a:stretch/>
        </p:blipFill>
        <p:spPr>
          <a:xfrm>
            <a:off x="5765800" y="1455208"/>
            <a:ext cx="457200" cy="457200"/>
          </a:xfrm>
          <a:prstGeom prst="rect">
            <a:avLst/>
          </a:prstGeom>
          <a:noFill/>
          <a:ln>
            <a:noFill/>
          </a:ln>
        </p:spPr>
      </p:pic>
      <p:pic>
        <p:nvPicPr>
          <p:cNvPr id="19" name="Google Shape;318;p35" descr="image.png">
            <a:extLst>
              <a:ext uri="{FF2B5EF4-FFF2-40B4-BE49-F238E27FC236}">
                <a16:creationId xmlns:a16="http://schemas.microsoft.com/office/drawing/2014/main" id="{731311A3-E8A1-3878-B8CE-882FE5B8D05F}"/>
              </a:ext>
            </a:extLst>
          </p:cNvPr>
          <p:cNvPicPr preferRelativeResize="0"/>
          <p:nvPr/>
        </p:nvPicPr>
        <p:blipFill rotWithShape="1">
          <a:blip r:embed="rId7">
            <a:alphaModFix/>
          </a:blip>
          <a:srcRect/>
          <a:stretch/>
        </p:blipFill>
        <p:spPr>
          <a:xfrm>
            <a:off x="9632950" y="1455208"/>
            <a:ext cx="342900" cy="457200"/>
          </a:xfrm>
          <a:prstGeom prst="rect">
            <a:avLst/>
          </a:prstGeom>
          <a:noFill/>
          <a:ln>
            <a:noFill/>
          </a:ln>
        </p:spPr>
      </p:pic>
    </p:spTree>
    <p:extLst>
      <p:ext uri="{BB962C8B-B14F-4D97-AF65-F5344CB8AC3E}">
        <p14:creationId xmlns:p14="http://schemas.microsoft.com/office/powerpoint/2010/main" val="37125231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B84B84-963D-7A80-8277-DCB94D07BCF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99D2711-147F-6D06-B01B-3FFB3C748CDF}"/>
              </a:ext>
            </a:extLst>
          </p:cNvPr>
          <p:cNvSpPr>
            <a:spLocks noGrp="1"/>
          </p:cNvSpPr>
          <p:nvPr>
            <p:ph type="title"/>
          </p:nvPr>
        </p:nvSpPr>
        <p:spPr/>
        <p:txBody>
          <a:bodyPr>
            <a:normAutofit/>
          </a:bodyPr>
          <a:lstStyle/>
          <a:p>
            <a:r>
              <a:rPr lang="de-DE" dirty="0"/>
              <a:t>CBAM &amp; Export: Was ist mit der Entlastung?</a:t>
            </a:r>
          </a:p>
        </p:txBody>
      </p:sp>
      <p:pic>
        <p:nvPicPr>
          <p:cNvPr id="3" name="Google Shape;324;p36" descr="image.png">
            <a:extLst>
              <a:ext uri="{FF2B5EF4-FFF2-40B4-BE49-F238E27FC236}">
                <a16:creationId xmlns:a16="http://schemas.microsoft.com/office/drawing/2014/main" id="{20006D18-3009-2A96-822B-72C8AE113447}"/>
              </a:ext>
            </a:extLst>
          </p:cNvPr>
          <p:cNvPicPr preferRelativeResize="0"/>
          <p:nvPr/>
        </p:nvPicPr>
        <p:blipFill rotWithShape="1">
          <a:blip r:embed="rId2">
            <a:alphaModFix/>
          </a:blip>
          <a:srcRect/>
          <a:stretch/>
        </p:blipFill>
        <p:spPr>
          <a:xfrm>
            <a:off x="436033" y="1713440"/>
            <a:ext cx="5286375" cy="4069049"/>
          </a:xfrm>
          <a:prstGeom prst="rect">
            <a:avLst/>
          </a:prstGeom>
          <a:noFill/>
          <a:ln>
            <a:noFill/>
          </a:ln>
        </p:spPr>
      </p:pic>
      <p:pic>
        <p:nvPicPr>
          <p:cNvPr id="4" name="Google Shape;325;p36" descr="image.png">
            <a:extLst>
              <a:ext uri="{FF2B5EF4-FFF2-40B4-BE49-F238E27FC236}">
                <a16:creationId xmlns:a16="http://schemas.microsoft.com/office/drawing/2014/main" id="{C4CA59D0-DB85-C904-845E-74F254323DBC}"/>
              </a:ext>
            </a:extLst>
          </p:cNvPr>
          <p:cNvPicPr preferRelativeResize="0"/>
          <p:nvPr/>
        </p:nvPicPr>
        <p:blipFill rotWithShape="1">
          <a:blip r:embed="rId3">
            <a:alphaModFix/>
          </a:blip>
          <a:srcRect/>
          <a:stretch/>
        </p:blipFill>
        <p:spPr>
          <a:xfrm>
            <a:off x="6198658" y="1713441"/>
            <a:ext cx="5286375" cy="4069050"/>
          </a:xfrm>
          <a:prstGeom prst="rect">
            <a:avLst/>
          </a:prstGeom>
          <a:noFill/>
          <a:ln>
            <a:noFill/>
          </a:ln>
        </p:spPr>
      </p:pic>
      <p:sp>
        <p:nvSpPr>
          <p:cNvPr id="5" name="Google Shape;326;p36">
            <a:extLst>
              <a:ext uri="{FF2B5EF4-FFF2-40B4-BE49-F238E27FC236}">
                <a16:creationId xmlns:a16="http://schemas.microsoft.com/office/drawing/2014/main" id="{7FAC3662-AA3D-2EA1-D42F-B79F3B1513E1}"/>
              </a:ext>
            </a:extLst>
          </p:cNvPr>
          <p:cNvSpPr txBox="1"/>
          <p:nvPr/>
        </p:nvSpPr>
        <p:spPr>
          <a:xfrm>
            <a:off x="826558" y="2103966"/>
            <a:ext cx="4730591" cy="9144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400" b="1" i="0" u="none" strike="noStrike" cap="none">
                <a:solidFill>
                  <a:srgbClr val="005088"/>
                </a:solidFill>
                <a:latin typeface="Poppins"/>
                <a:ea typeface="Poppins"/>
                <a:cs typeface="Poppins"/>
                <a:sym typeface="Poppins"/>
              </a:rPr>
              <a:t>Das Problem (Carbon Leakage)</a:t>
            </a:r>
            <a:endParaRPr/>
          </a:p>
        </p:txBody>
      </p:sp>
      <p:sp>
        <p:nvSpPr>
          <p:cNvPr id="6" name="Google Shape;327;p36">
            <a:extLst>
              <a:ext uri="{FF2B5EF4-FFF2-40B4-BE49-F238E27FC236}">
                <a16:creationId xmlns:a16="http://schemas.microsoft.com/office/drawing/2014/main" id="{D823E117-3A9E-6E3B-5A50-11C34CC35514}"/>
              </a:ext>
            </a:extLst>
          </p:cNvPr>
          <p:cNvSpPr txBox="1"/>
          <p:nvPr/>
        </p:nvSpPr>
        <p:spPr>
          <a:xfrm>
            <a:off x="826558" y="3208866"/>
            <a:ext cx="4505325" cy="1107996"/>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r>
              <a:rPr lang="en-US" sz="1500" b="0" i="0" u="none" strike="noStrike" cap="none" dirty="0">
                <a:solidFill>
                  <a:srgbClr val="1E293B"/>
                </a:solidFill>
                <a:latin typeface="Lato"/>
                <a:ea typeface="Lato"/>
                <a:cs typeface="Lato"/>
                <a:sym typeface="Lato"/>
              </a:rPr>
              <a:t>EU-</a:t>
            </a:r>
            <a:r>
              <a:rPr lang="en-US" sz="1500" b="0" i="0" u="none" strike="noStrike" cap="none" dirty="0" err="1">
                <a:solidFill>
                  <a:srgbClr val="1E293B"/>
                </a:solidFill>
                <a:latin typeface="Lato"/>
                <a:ea typeface="Lato"/>
                <a:cs typeface="Lato"/>
                <a:sym typeface="Lato"/>
              </a:rPr>
              <a:t>Hersteller</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Exporteure</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haben</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höhere</a:t>
            </a:r>
            <a:r>
              <a:rPr lang="en-US" sz="1500" b="0" i="0" u="none" strike="noStrike" cap="none" dirty="0">
                <a:solidFill>
                  <a:srgbClr val="1E293B"/>
                </a:solidFill>
                <a:latin typeface="Lato"/>
                <a:ea typeface="Lato"/>
                <a:cs typeface="Lato"/>
                <a:sym typeface="Lato"/>
              </a:rPr>
              <a:t> Kosten </a:t>
            </a:r>
            <a:r>
              <a:rPr lang="en-US" sz="1500" b="0" i="0" u="none" strike="noStrike" cap="none" dirty="0" err="1">
                <a:solidFill>
                  <a:srgbClr val="1E293B"/>
                </a:solidFill>
                <a:latin typeface="Lato"/>
                <a:ea typeface="Lato"/>
                <a:cs typeface="Lato"/>
                <a:sym typeface="Lato"/>
              </a:rPr>
              <a:t>durch</a:t>
            </a:r>
            <a:r>
              <a:rPr lang="en-US" sz="1500" b="0" i="0" u="none" strike="noStrike" cap="none" dirty="0">
                <a:solidFill>
                  <a:srgbClr val="1E293B"/>
                </a:solidFill>
                <a:latin typeface="Lato"/>
                <a:ea typeface="Lato"/>
                <a:cs typeface="Lato"/>
                <a:sym typeface="Lato"/>
              </a:rPr>
              <a:t> den EU-</a:t>
            </a:r>
            <a:r>
              <a:rPr lang="en-US" sz="1500" b="0" i="0" u="none" strike="noStrike" cap="none" dirty="0" err="1">
                <a:solidFill>
                  <a:srgbClr val="1E293B"/>
                </a:solidFill>
                <a:latin typeface="Lato"/>
                <a:ea typeface="Lato"/>
                <a:cs typeface="Lato"/>
                <a:sym typeface="Lato"/>
              </a:rPr>
              <a:t>Emissionshandel</a:t>
            </a:r>
            <a:r>
              <a:rPr lang="en-US" sz="1500" b="0" i="0" u="none" strike="noStrike" cap="none" dirty="0">
                <a:solidFill>
                  <a:srgbClr val="1E293B"/>
                </a:solidFill>
                <a:latin typeface="Lato"/>
                <a:ea typeface="Lato"/>
                <a:cs typeface="Lato"/>
                <a:sym typeface="Lato"/>
              </a:rPr>
              <a:t>. CBAM </a:t>
            </a:r>
            <a:r>
              <a:rPr lang="en-US" sz="1500" b="0" i="0" u="none" strike="noStrike" cap="none" dirty="0" err="1">
                <a:solidFill>
                  <a:srgbClr val="1E293B"/>
                </a:solidFill>
                <a:latin typeface="Lato"/>
                <a:ea typeface="Lato"/>
                <a:cs typeface="Lato"/>
                <a:sym typeface="Lato"/>
              </a:rPr>
              <a:t>gleicht</a:t>
            </a:r>
            <a:r>
              <a:rPr lang="en-US" sz="1500" b="0" i="0" u="none" strike="noStrike" cap="none" dirty="0">
                <a:solidFill>
                  <a:srgbClr val="1E293B"/>
                </a:solidFill>
                <a:latin typeface="Lato"/>
                <a:ea typeface="Lato"/>
                <a:cs typeface="Lato"/>
                <a:sym typeface="Lato"/>
              </a:rPr>
              <a:t> dies </a:t>
            </a:r>
            <a:r>
              <a:rPr lang="en-US" sz="1500" b="0" i="0" u="none" strike="noStrike" cap="none" dirty="0" err="1">
                <a:solidFill>
                  <a:srgbClr val="1E293B"/>
                </a:solidFill>
                <a:latin typeface="Lato"/>
                <a:ea typeface="Lato"/>
                <a:cs typeface="Lato"/>
                <a:sym typeface="Lato"/>
              </a:rPr>
              <a:t>nur</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beim</a:t>
            </a:r>
            <a:r>
              <a:rPr lang="en-US" sz="1500" b="0" i="0" u="none" strike="noStrike" cap="none" dirty="0">
                <a:solidFill>
                  <a:srgbClr val="1E293B"/>
                </a:solidFill>
                <a:latin typeface="Lato"/>
                <a:ea typeface="Lato"/>
                <a:cs typeface="Lato"/>
                <a:sym typeface="Lato"/>
              </a:rPr>
              <a:t> Import </a:t>
            </a:r>
            <a:r>
              <a:rPr lang="en-US" sz="1500" b="0" i="0" u="none" strike="noStrike" cap="none" dirty="0" err="1">
                <a:solidFill>
                  <a:srgbClr val="1E293B"/>
                </a:solidFill>
                <a:latin typeface="Lato"/>
                <a:ea typeface="Lato"/>
                <a:cs typeface="Lato"/>
                <a:sym typeface="Lato"/>
              </a:rPr>
              <a:t>aus.</a:t>
            </a:r>
            <a:endParaRPr dirty="0"/>
          </a:p>
        </p:txBody>
      </p:sp>
      <p:sp>
        <p:nvSpPr>
          <p:cNvPr id="7" name="Google Shape;328;p36">
            <a:extLst>
              <a:ext uri="{FF2B5EF4-FFF2-40B4-BE49-F238E27FC236}">
                <a16:creationId xmlns:a16="http://schemas.microsoft.com/office/drawing/2014/main" id="{E3678EB3-EB16-E1C7-1647-86389946D0E0}"/>
              </a:ext>
            </a:extLst>
          </p:cNvPr>
          <p:cNvSpPr txBox="1"/>
          <p:nvPr/>
        </p:nvSpPr>
        <p:spPr>
          <a:xfrm>
            <a:off x="6589183" y="2103966"/>
            <a:ext cx="4730591" cy="9144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400" b="1" i="0" u="none" strike="noStrike" cap="none">
                <a:solidFill>
                  <a:srgbClr val="005088"/>
                </a:solidFill>
                <a:latin typeface="Poppins"/>
                <a:ea typeface="Poppins"/>
                <a:cs typeface="Poppins"/>
                <a:sym typeface="Poppins"/>
              </a:rPr>
              <a:t>Auswirkungen auf EU-Exporteure</a:t>
            </a:r>
            <a:endParaRPr/>
          </a:p>
        </p:txBody>
      </p:sp>
      <p:sp>
        <p:nvSpPr>
          <p:cNvPr id="20" name="Google Shape;329;p36">
            <a:extLst>
              <a:ext uri="{FF2B5EF4-FFF2-40B4-BE49-F238E27FC236}">
                <a16:creationId xmlns:a16="http://schemas.microsoft.com/office/drawing/2014/main" id="{70A85A70-6625-68A0-065A-93CB77D6ED6E}"/>
              </a:ext>
            </a:extLst>
          </p:cNvPr>
          <p:cNvSpPr txBox="1"/>
          <p:nvPr/>
        </p:nvSpPr>
        <p:spPr>
          <a:xfrm>
            <a:off x="6589183" y="3208866"/>
            <a:ext cx="4505325" cy="2215991"/>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r>
              <a:rPr lang="en-US" sz="1500" b="0" i="0" u="none" strike="noStrike" cap="none" dirty="0">
                <a:solidFill>
                  <a:srgbClr val="1E293B"/>
                </a:solidFill>
                <a:latin typeface="Lato"/>
                <a:ea typeface="Lato"/>
                <a:cs typeface="Lato"/>
                <a:sym typeface="Lato"/>
              </a:rPr>
              <a:t>Es </a:t>
            </a:r>
            <a:r>
              <a:rPr lang="en-US" sz="1500" b="0" i="0" u="none" strike="noStrike" cap="none" dirty="0" err="1">
                <a:solidFill>
                  <a:srgbClr val="1E293B"/>
                </a:solidFill>
                <a:latin typeface="Lato"/>
                <a:ea typeface="Lato"/>
                <a:cs typeface="Lato"/>
                <a:sym typeface="Lato"/>
              </a:rPr>
              <a:t>gibt</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keine</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direkte</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Kompensation</a:t>
            </a:r>
            <a:r>
              <a:rPr lang="en-US" sz="1500" b="0" i="0" u="none" strike="noStrike" cap="none" dirty="0">
                <a:solidFill>
                  <a:srgbClr val="1E293B"/>
                </a:solidFill>
                <a:latin typeface="Lato"/>
                <a:ea typeface="Lato"/>
                <a:cs typeface="Lato"/>
                <a:sym typeface="Lato"/>
              </a:rPr>
              <a:t> für EU-</a:t>
            </a:r>
            <a:r>
              <a:rPr lang="en-US" sz="1500" b="0" i="0" u="none" strike="noStrike" cap="none" dirty="0" err="1">
                <a:solidFill>
                  <a:srgbClr val="1E293B"/>
                </a:solidFill>
                <a:latin typeface="Lato"/>
                <a:ea typeface="Lato"/>
                <a:cs typeface="Lato"/>
                <a:sym typeface="Lato"/>
              </a:rPr>
              <a:t>Exporteure</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Stattdessen</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werden</a:t>
            </a:r>
            <a:r>
              <a:rPr lang="en-US" sz="1500" b="0" i="0" u="none" strike="noStrike" cap="none" dirty="0">
                <a:solidFill>
                  <a:srgbClr val="1E293B"/>
                </a:solidFill>
                <a:latin typeface="Lato"/>
                <a:ea typeface="Lato"/>
                <a:cs typeface="Lato"/>
                <a:sym typeface="Lato"/>
              </a:rPr>
              <a:t> die </a:t>
            </a:r>
            <a:r>
              <a:rPr lang="en-US" sz="1500" b="0" i="0" u="none" strike="noStrike" cap="none" dirty="0" err="1">
                <a:solidFill>
                  <a:srgbClr val="1E293B"/>
                </a:solidFill>
                <a:latin typeface="Lato"/>
                <a:ea typeface="Lato"/>
                <a:cs typeface="Lato"/>
                <a:sym typeface="Lato"/>
              </a:rPr>
              <a:t>kostenlosen</a:t>
            </a:r>
            <a:r>
              <a:rPr lang="en-US" sz="1500"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Zertifikate</a:t>
            </a:r>
            <a:r>
              <a:rPr lang="en-US" sz="1500" b="0" i="0" u="none" strike="noStrike" cap="none" dirty="0">
                <a:solidFill>
                  <a:srgbClr val="1E293B"/>
                </a:solidFill>
                <a:latin typeface="Lato"/>
                <a:ea typeface="Lato"/>
                <a:cs typeface="Lato"/>
                <a:sym typeface="Lato"/>
              </a:rPr>
              <a:t> für EU-</a:t>
            </a:r>
            <a:r>
              <a:rPr lang="en-US" sz="1500" b="0" i="0" u="none" strike="noStrike" cap="none" dirty="0" err="1">
                <a:solidFill>
                  <a:srgbClr val="1E293B"/>
                </a:solidFill>
                <a:latin typeface="Lato"/>
                <a:ea typeface="Lato"/>
                <a:cs typeface="Lato"/>
                <a:sym typeface="Lato"/>
              </a:rPr>
              <a:t>Hersteller</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schrittweise</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abgeschafft</a:t>
            </a:r>
            <a:r>
              <a:rPr lang="en-US" sz="1500" b="0" i="0" u="none" strike="noStrike" cap="none" dirty="0">
                <a:solidFill>
                  <a:srgbClr val="1E293B"/>
                </a:solidFill>
                <a:latin typeface="Lato"/>
                <a:ea typeface="Lato"/>
                <a:cs typeface="Lato"/>
                <a:sym typeface="Lato"/>
              </a:rPr>
              <a:t>. </a:t>
            </a:r>
          </a:p>
          <a:p>
            <a:pPr marL="0" marR="0" lvl="0" indent="0" algn="l" rtl="0">
              <a:lnSpc>
                <a:spcPct val="160000"/>
              </a:lnSpc>
              <a:spcBef>
                <a:spcPts val="0"/>
              </a:spcBef>
              <a:spcAft>
                <a:spcPts val="0"/>
              </a:spcAft>
              <a:buNone/>
            </a:pPr>
            <a:endParaRPr lang="en-US" sz="1500" dirty="0">
              <a:solidFill>
                <a:srgbClr val="1E293B"/>
              </a:solidFill>
              <a:latin typeface="Lato"/>
              <a:ea typeface="Lato"/>
              <a:cs typeface="Lato"/>
              <a:sym typeface="Lato"/>
            </a:endParaRPr>
          </a:p>
          <a:p>
            <a:pPr marL="0" marR="0" lvl="0" indent="0" algn="l" rtl="0">
              <a:lnSpc>
                <a:spcPct val="160000"/>
              </a:lnSpc>
              <a:spcBef>
                <a:spcPts val="0"/>
              </a:spcBef>
              <a:spcAft>
                <a:spcPts val="0"/>
              </a:spcAft>
              <a:buNone/>
            </a:pPr>
            <a:r>
              <a:rPr lang="en-US" sz="1500" b="0" i="0" u="none" strike="noStrike" cap="none" dirty="0" err="1">
                <a:solidFill>
                  <a:srgbClr val="1E293B"/>
                </a:solidFill>
                <a:latin typeface="Lato"/>
                <a:ea typeface="Lato"/>
                <a:cs typeface="Lato"/>
                <a:sym typeface="Lato"/>
              </a:rPr>
              <a:t>Folge</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Ihre</a:t>
            </a:r>
            <a:r>
              <a:rPr lang="en-US" sz="1500" b="0" i="0" u="none" strike="noStrike" cap="none" dirty="0">
                <a:solidFill>
                  <a:srgbClr val="1E293B"/>
                </a:solidFill>
                <a:latin typeface="Lato"/>
                <a:ea typeface="Lato"/>
                <a:cs typeface="Lato"/>
                <a:sym typeface="Lato"/>
              </a:rPr>
              <a:t> EU-Produktion </a:t>
            </a:r>
            <a:r>
              <a:rPr lang="en-US" sz="1500" b="0" i="0" u="none" strike="noStrike" cap="none" dirty="0" err="1">
                <a:solidFill>
                  <a:srgbClr val="1E293B"/>
                </a:solidFill>
                <a:latin typeface="Lato"/>
                <a:ea typeface="Lato"/>
                <a:cs typeface="Lato"/>
                <a:sym typeface="Lato"/>
              </a:rPr>
              <a:t>wird</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teurer</a:t>
            </a:r>
            <a:r>
              <a:rPr lang="en-US" sz="1500" b="0" i="0" u="none" strike="noStrike" cap="none" dirty="0">
                <a:solidFill>
                  <a:srgbClr val="1E293B"/>
                </a:solidFill>
                <a:latin typeface="Lato"/>
                <a:ea typeface="Lato"/>
                <a:cs typeface="Lato"/>
                <a:sym typeface="Lato"/>
              </a:rPr>
              <a:t>, was die </a:t>
            </a:r>
            <a:r>
              <a:rPr lang="en-US" sz="1500" b="0" i="0" u="none" strike="noStrike" cap="none" dirty="0" err="1">
                <a:solidFill>
                  <a:srgbClr val="1E293B"/>
                </a:solidFill>
                <a:latin typeface="Lato"/>
                <a:ea typeface="Lato"/>
                <a:cs typeface="Lato"/>
                <a:sym typeface="Lato"/>
              </a:rPr>
              <a:t>Wettbewerbsfähigkeit</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beim</a:t>
            </a:r>
            <a:r>
              <a:rPr lang="en-US" sz="1500" b="0" i="0" u="none" strike="noStrike" cap="none" dirty="0">
                <a:solidFill>
                  <a:srgbClr val="1E293B"/>
                </a:solidFill>
                <a:latin typeface="Lato"/>
                <a:ea typeface="Lato"/>
                <a:cs typeface="Lato"/>
                <a:sym typeface="Lato"/>
              </a:rPr>
              <a:t> Export </a:t>
            </a:r>
            <a:r>
              <a:rPr lang="en-US" sz="1500" b="0" i="0" u="none" strike="noStrike" cap="none" dirty="0" err="1">
                <a:solidFill>
                  <a:srgbClr val="1E293B"/>
                </a:solidFill>
                <a:latin typeface="Lato"/>
                <a:ea typeface="Lato"/>
                <a:cs typeface="Lato"/>
                <a:sym typeface="Lato"/>
              </a:rPr>
              <a:t>senkt</a:t>
            </a:r>
            <a:r>
              <a:rPr lang="en-US" sz="1500" b="0" i="0" u="none" strike="noStrike" cap="none" dirty="0">
                <a:solidFill>
                  <a:srgbClr val="1E293B"/>
                </a:solidFill>
                <a:latin typeface="Lato"/>
                <a:ea typeface="Lato"/>
                <a:cs typeface="Lato"/>
                <a:sym typeface="Lato"/>
              </a:rPr>
              <a:t>.</a:t>
            </a:r>
            <a:endParaRPr dirty="0"/>
          </a:p>
        </p:txBody>
      </p:sp>
    </p:spTree>
    <p:extLst>
      <p:ext uri="{BB962C8B-B14F-4D97-AF65-F5344CB8AC3E}">
        <p14:creationId xmlns:p14="http://schemas.microsoft.com/office/powerpoint/2010/main" val="16031813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5438BE-6D47-3863-0D50-AA04F6FEAE8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2B799D1-F650-9EF8-F220-E1D0F9E01371}"/>
              </a:ext>
            </a:extLst>
          </p:cNvPr>
          <p:cNvSpPr>
            <a:spLocks noGrp="1"/>
          </p:cNvSpPr>
          <p:nvPr>
            <p:ph type="title"/>
          </p:nvPr>
        </p:nvSpPr>
        <p:spPr/>
        <p:txBody>
          <a:bodyPr>
            <a:normAutofit/>
          </a:bodyPr>
          <a:lstStyle/>
          <a:p>
            <a:r>
              <a:rPr lang="de-DE" dirty="0"/>
              <a:t>EUDR: Stichtag 30. DEZ 2025 (mit "Soft-Start")</a:t>
            </a:r>
          </a:p>
        </p:txBody>
      </p:sp>
      <p:sp>
        <p:nvSpPr>
          <p:cNvPr id="8" name="Google Shape;335;p37">
            <a:extLst>
              <a:ext uri="{FF2B5EF4-FFF2-40B4-BE49-F238E27FC236}">
                <a16:creationId xmlns:a16="http://schemas.microsoft.com/office/drawing/2014/main" id="{818B9C4C-29CD-D3DC-223E-7FA40F834959}"/>
              </a:ext>
            </a:extLst>
          </p:cNvPr>
          <p:cNvSpPr txBox="1"/>
          <p:nvPr/>
        </p:nvSpPr>
        <p:spPr>
          <a:xfrm>
            <a:off x="-609600" y="2533650"/>
            <a:ext cx="5286375" cy="142875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11250" b="1" i="0" u="none" strike="noStrike" cap="none" dirty="0">
                <a:solidFill>
                  <a:srgbClr val="F59E0B"/>
                </a:solidFill>
                <a:latin typeface="Poppins"/>
                <a:ea typeface="Poppins"/>
                <a:cs typeface="Poppins"/>
                <a:sym typeface="Poppins"/>
              </a:rPr>
              <a:t>!</a:t>
            </a:r>
            <a:endParaRPr dirty="0"/>
          </a:p>
        </p:txBody>
      </p:sp>
      <p:sp>
        <p:nvSpPr>
          <p:cNvPr id="9" name="Google Shape;336;p37">
            <a:extLst>
              <a:ext uri="{FF2B5EF4-FFF2-40B4-BE49-F238E27FC236}">
                <a16:creationId xmlns:a16="http://schemas.microsoft.com/office/drawing/2014/main" id="{1E1B8DD2-86C9-6393-418E-1387623460B0}"/>
              </a:ext>
            </a:extLst>
          </p:cNvPr>
          <p:cNvSpPr txBox="1"/>
          <p:nvPr/>
        </p:nvSpPr>
        <p:spPr>
          <a:xfrm>
            <a:off x="-609600" y="3962400"/>
            <a:ext cx="5286375" cy="276225"/>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1800" b="1" i="0" u="none" strike="noStrike" cap="none">
                <a:solidFill>
                  <a:srgbClr val="1E293B"/>
                </a:solidFill>
                <a:latin typeface="Lato"/>
                <a:ea typeface="Lato"/>
                <a:cs typeface="Lato"/>
                <a:sym typeface="Lato"/>
              </a:rPr>
              <a:t>Import &amp; Export betroffen</a:t>
            </a:r>
            <a:endParaRPr/>
          </a:p>
        </p:txBody>
      </p:sp>
      <p:sp>
        <p:nvSpPr>
          <p:cNvPr id="10" name="Google Shape;337;p37">
            <a:extLst>
              <a:ext uri="{FF2B5EF4-FFF2-40B4-BE49-F238E27FC236}">
                <a16:creationId xmlns:a16="http://schemas.microsoft.com/office/drawing/2014/main" id="{1EF2C899-C797-C28F-967D-6A2821C5C0FE}"/>
              </a:ext>
            </a:extLst>
          </p:cNvPr>
          <p:cNvSpPr txBox="1"/>
          <p:nvPr/>
        </p:nvSpPr>
        <p:spPr>
          <a:xfrm>
            <a:off x="3683795" y="1027064"/>
            <a:ext cx="8201024" cy="369332"/>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400" b="1" i="0" u="none" strike="noStrike" cap="none" dirty="0">
                <a:solidFill>
                  <a:srgbClr val="005088"/>
                </a:solidFill>
                <a:latin typeface="Poppins"/>
                <a:ea typeface="Poppins"/>
                <a:cs typeface="Poppins"/>
                <a:sym typeface="Poppins"/>
              </a:rPr>
              <a:t>EUDR </a:t>
            </a:r>
            <a:r>
              <a:rPr lang="en-US" sz="2400" b="1" i="0" u="none" strike="noStrike" cap="none" dirty="0" err="1">
                <a:solidFill>
                  <a:srgbClr val="005088"/>
                </a:solidFill>
                <a:latin typeface="Poppins"/>
                <a:ea typeface="Poppins"/>
                <a:cs typeface="Poppins"/>
                <a:sym typeface="Poppins"/>
              </a:rPr>
              <a:t>ist</a:t>
            </a:r>
            <a:r>
              <a:rPr lang="en-US" sz="2400" b="1" i="0" u="none" strike="noStrike" cap="none" dirty="0">
                <a:solidFill>
                  <a:srgbClr val="005088"/>
                </a:solidFill>
                <a:latin typeface="Poppins"/>
                <a:ea typeface="Poppins"/>
                <a:cs typeface="Poppins"/>
                <a:sym typeface="Poppins"/>
              </a:rPr>
              <a:t> LIVE</a:t>
            </a:r>
            <a:endParaRPr dirty="0"/>
          </a:p>
        </p:txBody>
      </p:sp>
      <p:sp>
        <p:nvSpPr>
          <p:cNvPr id="11" name="Google Shape;338;p37">
            <a:extLst>
              <a:ext uri="{FF2B5EF4-FFF2-40B4-BE49-F238E27FC236}">
                <a16:creationId xmlns:a16="http://schemas.microsoft.com/office/drawing/2014/main" id="{8A85099D-3541-4CC9-BC39-20E54845D7CB}"/>
              </a:ext>
            </a:extLst>
          </p:cNvPr>
          <p:cNvSpPr txBox="1"/>
          <p:nvPr/>
        </p:nvSpPr>
        <p:spPr>
          <a:xfrm>
            <a:off x="3714204" y="1674764"/>
            <a:ext cx="7810500" cy="1107996"/>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r>
              <a:rPr lang="en-US" sz="1500" b="0" i="0" u="none" strike="noStrike" cap="none" dirty="0">
                <a:solidFill>
                  <a:srgbClr val="1E293B"/>
                </a:solidFill>
                <a:latin typeface="Lato"/>
                <a:ea typeface="Lato"/>
                <a:cs typeface="Lato"/>
                <a:sym typeface="Lato"/>
              </a:rPr>
              <a:t>Die EU-Entwaldungsverordnung (EUDR) </a:t>
            </a:r>
            <a:r>
              <a:rPr lang="en-US" sz="1500" b="0" i="0" u="none" strike="noStrike" cap="none" dirty="0" err="1">
                <a:solidFill>
                  <a:srgbClr val="1E293B"/>
                </a:solidFill>
                <a:latin typeface="Lato"/>
                <a:ea typeface="Lato"/>
                <a:cs typeface="Lato"/>
                <a:sym typeface="Lato"/>
              </a:rPr>
              <a:t>ist</a:t>
            </a:r>
            <a:r>
              <a:rPr lang="en-US" sz="1500" b="0" i="0" u="none" strike="noStrike" cap="none" dirty="0">
                <a:solidFill>
                  <a:srgbClr val="1E293B"/>
                </a:solidFill>
                <a:latin typeface="Lato"/>
                <a:ea typeface="Lato"/>
                <a:cs typeface="Lato"/>
                <a:sym typeface="Lato"/>
              </a:rPr>
              <a:t> für </a:t>
            </a:r>
            <a:r>
              <a:rPr lang="en-US" sz="1500" b="0" i="0" u="none" strike="noStrike" cap="none" dirty="0" err="1">
                <a:solidFill>
                  <a:srgbClr val="1E293B"/>
                </a:solidFill>
                <a:latin typeface="Lato"/>
                <a:ea typeface="Lato"/>
                <a:cs typeface="Lato"/>
                <a:sym typeface="Lato"/>
              </a:rPr>
              <a:t>große</a:t>
            </a:r>
            <a:r>
              <a:rPr lang="en-US" sz="1500" dirty="0">
                <a:solidFill>
                  <a:srgbClr val="1E293B"/>
                </a:solidFill>
                <a:latin typeface="Lato"/>
                <a:ea typeface="Lato"/>
                <a:cs typeface="Lato"/>
                <a:sym typeface="Lato"/>
              </a:rPr>
              <a:t> und </a:t>
            </a:r>
            <a:r>
              <a:rPr lang="en-US" sz="1500" dirty="0" err="1">
                <a:solidFill>
                  <a:srgbClr val="1E293B"/>
                </a:solidFill>
                <a:latin typeface="Lato"/>
                <a:ea typeface="Lato"/>
                <a:cs typeface="Lato"/>
                <a:sym typeface="Lato"/>
              </a:rPr>
              <a:t>mittlere</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Unternehmen</a:t>
            </a:r>
            <a:r>
              <a:rPr lang="en-US" sz="1500" b="0" i="0" u="none" strike="noStrike" cap="none" dirty="0">
                <a:solidFill>
                  <a:srgbClr val="1E293B"/>
                </a:solidFill>
                <a:latin typeface="Lato"/>
                <a:ea typeface="Lato"/>
                <a:cs typeface="Lato"/>
                <a:sym typeface="Lato"/>
              </a:rPr>
              <a:t> in Kraft (30. Dezember 2026). Die </a:t>
            </a:r>
            <a:r>
              <a:rPr lang="en-US" sz="1500" b="0" i="0" u="none" strike="noStrike" cap="none" dirty="0" err="1">
                <a:solidFill>
                  <a:srgbClr val="1E293B"/>
                </a:solidFill>
                <a:latin typeface="Lato"/>
                <a:ea typeface="Lato"/>
                <a:cs typeface="Lato"/>
                <a:sym typeface="Lato"/>
              </a:rPr>
              <a:t>Schonfrist</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endet</a:t>
            </a:r>
            <a:r>
              <a:rPr lang="en-US" sz="1500" b="0" i="0" u="none" strike="noStrike" cap="none" dirty="0">
                <a:solidFill>
                  <a:srgbClr val="1E293B"/>
                </a:solidFill>
                <a:latin typeface="Lato"/>
                <a:ea typeface="Lato"/>
                <a:cs typeface="Lato"/>
                <a:sym typeface="Lato"/>
              </a:rPr>
              <a:t> am 30. Juni 2027 Klein- und </a:t>
            </a:r>
            <a:r>
              <a:rPr lang="en-US" sz="1500" b="0" i="0" u="none" strike="noStrike" cap="none" dirty="0" err="1">
                <a:solidFill>
                  <a:srgbClr val="1E293B"/>
                </a:solidFill>
                <a:latin typeface="Lato"/>
                <a:ea typeface="Lato"/>
                <a:cs typeface="Lato"/>
                <a:sym typeface="Lato"/>
              </a:rPr>
              <a:t>Kleinstunternehmen</a:t>
            </a:r>
            <a:r>
              <a:rPr lang="en-US" sz="1500" b="0" i="0" u="none" strike="noStrike" cap="none" dirty="0">
                <a:solidFill>
                  <a:srgbClr val="1E293B"/>
                </a:solidFill>
                <a:latin typeface="Lato"/>
                <a:ea typeface="Lato"/>
                <a:cs typeface="Lato"/>
                <a:sym typeface="Lato"/>
              </a:rPr>
              <a:t>. Danach </a:t>
            </a:r>
            <a:r>
              <a:rPr lang="en-US" sz="1500" b="0" i="0" u="none" strike="noStrike" cap="none" dirty="0" err="1">
                <a:solidFill>
                  <a:srgbClr val="1E293B"/>
                </a:solidFill>
                <a:latin typeface="Lato"/>
                <a:ea typeface="Lato"/>
                <a:cs typeface="Lato"/>
                <a:sym typeface="Lato"/>
              </a:rPr>
              <a:t>drohen</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Bußgelder</a:t>
            </a:r>
            <a:r>
              <a:rPr lang="en-US" sz="1500" b="0" i="0" u="none" strike="noStrike" cap="none" dirty="0">
                <a:solidFill>
                  <a:srgbClr val="1E293B"/>
                </a:solidFill>
                <a:latin typeface="Lato"/>
                <a:ea typeface="Lato"/>
                <a:cs typeface="Lato"/>
                <a:sym typeface="Lato"/>
              </a:rPr>
              <a:t>.</a:t>
            </a:r>
            <a:endParaRPr dirty="0"/>
          </a:p>
        </p:txBody>
      </p:sp>
      <p:sp>
        <p:nvSpPr>
          <p:cNvPr id="12" name="Google Shape;339;p37">
            <a:extLst>
              <a:ext uri="{FF2B5EF4-FFF2-40B4-BE49-F238E27FC236}">
                <a16:creationId xmlns:a16="http://schemas.microsoft.com/office/drawing/2014/main" id="{AF2EE6B3-EC2C-D7C1-BB1D-CAA87193D0E9}"/>
              </a:ext>
            </a:extLst>
          </p:cNvPr>
          <p:cNvSpPr txBox="1"/>
          <p:nvPr/>
        </p:nvSpPr>
        <p:spPr>
          <a:xfrm>
            <a:off x="3714204" y="5099654"/>
            <a:ext cx="7810500" cy="738664"/>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r>
              <a:rPr lang="en-US" sz="1500" b="0" i="0" u="none" strike="noStrike" cap="none" dirty="0" err="1">
                <a:solidFill>
                  <a:srgbClr val="1E293B"/>
                </a:solidFill>
                <a:latin typeface="Lato"/>
                <a:ea typeface="Lato"/>
                <a:cs typeface="Lato"/>
                <a:sym typeface="Lato"/>
              </a:rPr>
              <a:t>Hinweis</a:t>
            </a:r>
            <a:r>
              <a:rPr lang="en-US" sz="1500" b="0" i="0" u="none" strike="noStrike" cap="none" dirty="0">
                <a:solidFill>
                  <a:srgbClr val="1E293B"/>
                </a:solidFill>
                <a:latin typeface="Lato"/>
                <a:ea typeface="Lato"/>
                <a:cs typeface="Lato"/>
                <a:sym typeface="Lato"/>
              </a:rPr>
              <a:t>: Die </a:t>
            </a:r>
            <a:r>
              <a:rPr lang="en-US" sz="1500" b="0" i="0" u="none" strike="noStrike" cap="none" dirty="0" err="1">
                <a:solidFill>
                  <a:srgbClr val="1E293B"/>
                </a:solidFill>
                <a:latin typeface="Lato"/>
                <a:ea typeface="Lato"/>
                <a:cs typeface="Lato"/>
                <a:sym typeface="Lato"/>
              </a:rPr>
              <a:t>Sorgfaltspflicht</a:t>
            </a:r>
            <a:r>
              <a:rPr lang="en-US" sz="1500" b="0" i="0" u="none" strike="noStrike" cap="none" dirty="0">
                <a:solidFill>
                  <a:srgbClr val="1E293B"/>
                </a:solidFill>
                <a:latin typeface="Lato"/>
                <a:ea typeface="Lato"/>
                <a:cs typeface="Lato"/>
                <a:sym typeface="Lato"/>
              </a:rPr>
              <a:t> gilt für das </a:t>
            </a:r>
            <a:r>
              <a:rPr lang="en-US" sz="1500" b="0" i="0" u="none" strike="noStrike" cap="none" dirty="0" err="1">
                <a:solidFill>
                  <a:srgbClr val="1E293B"/>
                </a:solidFill>
                <a:latin typeface="Lato"/>
                <a:ea typeface="Lato"/>
                <a:cs typeface="Lato"/>
                <a:sym typeface="Lato"/>
              </a:rPr>
              <a:t>Inverkehrbringen</a:t>
            </a:r>
            <a:r>
              <a:rPr lang="en-US" sz="1500" b="0" i="0" u="none" strike="noStrike" cap="none" dirty="0">
                <a:solidFill>
                  <a:srgbClr val="1E293B"/>
                </a:solidFill>
                <a:latin typeface="Lato"/>
                <a:ea typeface="Lato"/>
                <a:cs typeface="Lato"/>
                <a:sym typeface="Lato"/>
              </a:rPr>
              <a:t> (Import) und die </a:t>
            </a:r>
            <a:r>
              <a:rPr lang="en-US" sz="1500" b="0" i="0" u="none" strike="noStrike" cap="none" dirty="0" err="1">
                <a:solidFill>
                  <a:srgbClr val="1E293B"/>
                </a:solidFill>
                <a:latin typeface="Lato"/>
                <a:ea typeface="Lato"/>
                <a:cs typeface="Lato"/>
                <a:sym typeface="Lato"/>
              </a:rPr>
              <a:t>Bereitstellung</a:t>
            </a:r>
            <a:r>
              <a:rPr lang="en-US" sz="1500" b="0" i="0" u="none" strike="noStrike" cap="none" dirty="0">
                <a:solidFill>
                  <a:srgbClr val="1E293B"/>
                </a:solidFill>
                <a:latin typeface="Lato"/>
                <a:ea typeface="Lato"/>
                <a:cs typeface="Lato"/>
                <a:sym typeface="Lato"/>
              </a:rPr>
              <a:t> (Export) der </a:t>
            </a:r>
            <a:r>
              <a:rPr lang="en-US" sz="1500" b="0" i="0" u="none" strike="noStrike" cap="none" dirty="0" err="1">
                <a:solidFill>
                  <a:srgbClr val="1E293B"/>
                </a:solidFill>
                <a:latin typeface="Lato"/>
                <a:ea typeface="Lato"/>
                <a:cs typeface="Lato"/>
                <a:sym typeface="Lato"/>
              </a:rPr>
              <a:t>relevanten</a:t>
            </a:r>
            <a:r>
              <a:rPr lang="en-US" sz="1500" b="0" i="0" u="none" strike="noStrike" cap="none" dirty="0">
                <a:solidFill>
                  <a:srgbClr val="1E293B"/>
                </a:solidFill>
                <a:latin typeface="Lato"/>
                <a:ea typeface="Lato"/>
                <a:cs typeface="Lato"/>
                <a:sym typeface="Lato"/>
              </a:rPr>
              <a:t> Waren (Holz, </a:t>
            </a:r>
            <a:r>
              <a:rPr lang="en-US" sz="1500" b="0" i="0" u="none" strike="noStrike" cap="none" dirty="0" err="1">
                <a:solidFill>
                  <a:srgbClr val="1E293B"/>
                </a:solidFill>
                <a:latin typeface="Lato"/>
                <a:ea typeface="Lato"/>
                <a:cs typeface="Lato"/>
                <a:sym typeface="Lato"/>
              </a:rPr>
              <a:t>Kaffee</a:t>
            </a:r>
            <a:r>
              <a:rPr lang="en-US" sz="1500" b="0" i="0" u="none" strike="noStrike" cap="none" dirty="0">
                <a:solidFill>
                  <a:srgbClr val="1E293B"/>
                </a:solidFill>
                <a:latin typeface="Lato"/>
                <a:ea typeface="Lato"/>
                <a:cs typeface="Lato"/>
                <a:sym typeface="Lato"/>
              </a:rPr>
              <a:t>, Kakao, Soja etc.).</a:t>
            </a:r>
            <a:endParaRPr dirty="0"/>
          </a:p>
        </p:txBody>
      </p:sp>
      <p:graphicFrame>
        <p:nvGraphicFramePr>
          <p:cNvPr id="4" name="Tabelle 3">
            <a:extLst>
              <a:ext uri="{FF2B5EF4-FFF2-40B4-BE49-F238E27FC236}">
                <a16:creationId xmlns:a16="http://schemas.microsoft.com/office/drawing/2014/main" id="{D464128B-1630-174D-364D-EAB67FD76975}"/>
              </a:ext>
            </a:extLst>
          </p:cNvPr>
          <p:cNvGraphicFramePr>
            <a:graphicFrameLocks noGrp="1"/>
          </p:cNvGraphicFramePr>
          <p:nvPr>
            <p:extLst>
              <p:ext uri="{D42A27DB-BD31-4B8C-83A1-F6EECF244321}">
                <p14:modId xmlns:p14="http://schemas.microsoft.com/office/powerpoint/2010/main" val="1094388078"/>
              </p:ext>
            </p:extLst>
          </p:nvPr>
        </p:nvGraphicFramePr>
        <p:xfrm>
          <a:off x="3714204" y="3173615"/>
          <a:ext cx="7810500" cy="1280160"/>
        </p:xfrm>
        <a:graphic>
          <a:graphicData uri="http://schemas.openxmlformats.org/drawingml/2006/table">
            <a:tbl>
              <a:tblPr/>
              <a:tblGrid>
                <a:gridCol w="2216330">
                  <a:extLst>
                    <a:ext uri="{9D8B030D-6E8A-4147-A177-3AD203B41FA5}">
                      <a16:colId xmlns:a16="http://schemas.microsoft.com/office/drawing/2014/main" val="1586298564"/>
                    </a:ext>
                  </a:extLst>
                </a:gridCol>
                <a:gridCol w="1524003">
                  <a:extLst>
                    <a:ext uri="{9D8B030D-6E8A-4147-A177-3AD203B41FA5}">
                      <a16:colId xmlns:a16="http://schemas.microsoft.com/office/drawing/2014/main" val="191703249"/>
                    </a:ext>
                  </a:extLst>
                </a:gridCol>
                <a:gridCol w="1828800">
                  <a:extLst>
                    <a:ext uri="{9D8B030D-6E8A-4147-A177-3AD203B41FA5}">
                      <a16:colId xmlns:a16="http://schemas.microsoft.com/office/drawing/2014/main" val="2704314943"/>
                    </a:ext>
                  </a:extLst>
                </a:gridCol>
                <a:gridCol w="2241367">
                  <a:extLst>
                    <a:ext uri="{9D8B030D-6E8A-4147-A177-3AD203B41FA5}">
                      <a16:colId xmlns:a16="http://schemas.microsoft.com/office/drawing/2014/main" val="1254720435"/>
                    </a:ext>
                  </a:extLst>
                </a:gridCol>
              </a:tblGrid>
              <a:tr h="0">
                <a:tc>
                  <a:txBody>
                    <a:bodyPr/>
                    <a:lstStyle/>
                    <a:p>
                      <a:pPr rtl="0">
                        <a:buNone/>
                      </a:pPr>
                      <a:r>
                        <a:rPr lang="de-DE" b="1">
                          <a:solidFill>
                            <a:srgbClr val="1F1F1F"/>
                          </a:solidFill>
                          <a:effectLst/>
                          <a:latin typeface="Google Sans Text"/>
                        </a:rPr>
                        <a:t>Kategorie</a:t>
                      </a:r>
                      <a:endParaRPr lang="de-DE">
                        <a:solidFill>
                          <a:srgbClr val="1F1F1F"/>
                        </a:solidFill>
                        <a:effectLst/>
                        <a:latin typeface="Google Sans Text"/>
                      </a:endParaRPr>
                    </a:p>
                  </a:txBody>
                  <a:tcPr marL="114300" marR="114300" marT="76200" marB="762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rtl="0">
                        <a:buNone/>
                      </a:pPr>
                      <a:r>
                        <a:rPr lang="de-DE" b="1" dirty="0">
                          <a:solidFill>
                            <a:srgbClr val="1F1F1F"/>
                          </a:solidFill>
                          <a:effectLst/>
                          <a:latin typeface="Google Sans Text"/>
                        </a:rPr>
                        <a:t>Mitarbeiter</a:t>
                      </a:r>
                      <a:endParaRPr lang="de-DE" dirty="0">
                        <a:solidFill>
                          <a:srgbClr val="1F1F1F"/>
                        </a:solidFill>
                        <a:effectLst/>
                        <a:latin typeface="Google Sans Text"/>
                      </a:endParaRPr>
                    </a:p>
                  </a:txBody>
                  <a:tcPr marL="114300" marR="114300" marT="76200" marB="762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rtl="0">
                        <a:buNone/>
                      </a:pPr>
                      <a:r>
                        <a:rPr lang="de-DE" b="1" dirty="0">
                          <a:solidFill>
                            <a:srgbClr val="1F1F1F"/>
                          </a:solidFill>
                          <a:effectLst/>
                          <a:latin typeface="Google Sans Text"/>
                        </a:rPr>
                        <a:t>Bilanzsumme</a:t>
                      </a:r>
                      <a:endParaRPr lang="de-DE" dirty="0">
                        <a:solidFill>
                          <a:srgbClr val="1F1F1F"/>
                        </a:solidFill>
                        <a:effectLst/>
                        <a:latin typeface="Google Sans Text"/>
                      </a:endParaRPr>
                    </a:p>
                  </a:txBody>
                  <a:tcPr marL="114300" marR="114300" marT="76200" marB="762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rtl="0">
                        <a:buNone/>
                      </a:pPr>
                      <a:r>
                        <a:rPr lang="de-DE" b="1" dirty="0">
                          <a:solidFill>
                            <a:srgbClr val="1F1F1F"/>
                          </a:solidFill>
                          <a:effectLst/>
                          <a:latin typeface="Google Sans Text"/>
                        </a:rPr>
                        <a:t>Nettoumsatzerlöse</a:t>
                      </a:r>
                      <a:endParaRPr lang="de-DE" dirty="0">
                        <a:solidFill>
                          <a:srgbClr val="1F1F1F"/>
                        </a:solidFill>
                        <a:effectLst/>
                        <a:latin typeface="Google Sans Text"/>
                      </a:endParaRPr>
                    </a:p>
                  </a:txBody>
                  <a:tcPr marL="114300" marR="114300" marT="76200" marB="762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4052211641"/>
                  </a:ext>
                </a:extLst>
              </a:tr>
              <a:tr h="0">
                <a:tc>
                  <a:txBody>
                    <a:bodyPr/>
                    <a:lstStyle/>
                    <a:p>
                      <a:pPr rtl="0">
                        <a:buNone/>
                      </a:pPr>
                      <a:r>
                        <a:rPr lang="de-DE" b="1">
                          <a:solidFill>
                            <a:srgbClr val="1F1F1F"/>
                          </a:solidFill>
                          <a:effectLst/>
                          <a:latin typeface="Google Sans Text"/>
                        </a:rPr>
                        <a:t>Kleinstunternehmen</a:t>
                      </a:r>
                      <a:endParaRPr lang="de-DE">
                        <a:solidFill>
                          <a:srgbClr val="1F1F1F"/>
                        </a:solidFill>
                        <a:effectLst/>
                        <a:latin typeface="Google Sans Text"/>
                      </a:endParaRPr>
                    </a:p>
                  </a:txBody>
                  <a:tcPr marL="114300" marR="114300" marT="76200" marB="762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rtl="0">
                        <a:buNone/>
                      </a:pPr>
                      <a:r>
                        <a:rPr lang="de-DE" b="1">
                          <a:solidFill>
                            <a:srgbClr val="1F1F1F"/>
                          </a:solidFill>
                          <a:effectLst/>
                          <a:latin typeface="Google Sans Text"/>
                        </a:rPr>
                        <a:t>&lt; 10</a:t>
                      </a:r>
                      <a:endParaRPr lang="de-DE">
                        <a:solidFill>
                          <a:srgbClr val="1F1F1F"/>
                        </a:solidFill>
                        <a:effectLst/>
                        <a:latin typeface="Google Sans Text"/>
                      </a:endParaRPr>
                    </a:p>
                  </a:txBody>
                  <a:tcPr marL="114300" marR="114300" marT="76200" marB="762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rtl="0">
                        <a:buNone/>
                      </a:pPr>
                      <a:r>
                        <a:rPr lang="de-DE" b="1" dirty="0">
                          <a:solidFill>
                            <a:srgbClr val="1F1F1F"/>
                          </a:solidFill>
                          <a:effectLst/>
                          <a:latin typeface="Google Sans Text"/>
                        </a:rPr>
                        <a:t>≤ 450.000 €</a:t>
                      </a:r>
                      <a:endParaRPr lang="de-DE" dirty="0">
                        <a:solidFill>
                          <a:srgbClr val="1F1F1F"/>
                        </a:solidFill>
                        <a:effectLst/>
                        <a:latin typeface="Google Sans Text"/>
                      </a:endParaRPr>
                    </a:p>
                  </a:txBody>
                  <a:tcPr marL="114300" marR="114300" marT="76200" marB="762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rtl="0">
                        <a:buNone/>
                      </a:pPr>
                      <a:r>
                        <a:rPr lang="de-DE" b="1" dirty="0">
                          <a:solidFill>
                            <a:srgbClr val="1F1F1F"/>
                          </a:solidFill>
                          <a:effectLst/>
                          <a:latin typeface="Google Sans Text"/>
                        </a:rPr>
                        <a:t>≤ 900.000 €</a:t>
                      </a:r>
                      <a:endParaRPr lang="de-DE" dirty="0">
                        <a:solidFill>
                          <a:srgbClr val="1F1F1F"/>
                        </a:solidFill>
                        <a:effectLst/>
                        <a:latin typeface="Google Sans Text"/>
                      </a:endParaRPr>
                    </a:p>
                  </a:txBody>
                  <a:tcPr marL="114300" marR="114300" marT="76200" marB="762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446276865"/>
                  </a:ext>
                </a:extLst>
              </a:tr>
              <a:tr h="0">
                <a:tc>
                  <a:txBody>
                    <a:bodyPr/>
                    <a:lstStyle/>
                    <a:p>
                      <a:pPr rtl="0">
                        <a:buNone/>
                      </a:pPr>
                      <a:r>
                        <a:rPr lang="de-DE" b="1">
                          <a:solidFill>
                            <a:srgbClr val="1F1F1F"/>
                          </a:solidFill>
                          <a:effectLst/>
                          <a:latin typeface="Google Sans Text"/>
                        </a:rPr>
                        <a:t>Kleine Unternehmen</a:t>
                      </a:r>
                      <a:endParaRPr lang="de-DE">
                        <a:solidFill>
                          <a:srgbClr val="1F1F1F"/>
                        </a:solidFill>
                        <a:effectLst/>
                        <a:latin typeface="Google Sans Text"/>
                      </a:endParaRPr>
                    </a:p>
                  </a:txBody>
                  <a:tcPr marL="114300" marR="114300" marT="76200" marB="762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rtl="0">
                        <a:buNone/>
                      </a:pPr>
                      <a:r>
                        <a:rPr lang="de-DE" b="1">
                          <a:solidFill>
                            <a:srgbClr val="1F1F1F"/>
                          </a:solidFill>
                          <a:effectLst/>
                          <a:latin typeface="Google Sans Text"/>
                        </a:rPr>
                        <a:t>&lt; 50</a:t>
                      </a:r>
                      <a:endParaRPr lang="de-DE">
                        <a:solidFill>
                          <a:srgbClr val="1F1F1F"/>
                        </a:solidFill>
                        <a:effectLst/>
                        <a:latin typeface="Google Sans Text"/>
                      </a:endParaRPr>
                    </a:p>
                  </a:txBody>
                  <a:tcPr marL="114300" marR="114300" marT="76200" marB="762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rtl="0">
                        <a:buNone/>
                      </a:pPr>
                      <a:r>
                        <a:rPr lang="de-DE" b="1" dirty="0">
                          <a:solidFill>
                            <a:srgbClr val="1F1F1F"/>
                          </a:solidFill>
                          <a:effectLst/>
                          <a:latin typeface="Google Sans Text"/>
                        </a:rPr>
                        <a:t>≤ 7.5 Mio. €</a:t>
                      </a:r>
                      <a:endParaRPr lang="de-DE" dirty="0">
                        <a:solidFill>
                          <a:srgbClr val="1F1F1F"/>
                        </a:solidFill>
                        <a:effectLst/>
                        <a:latin typeface="Google Sans Text"/>
                      </a:endParaRPr>
                    </a:p>
                  </a:txBody>
                  <a:tcPr marL="114300" marR="114300" marT="76200" marB="762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rtl="0">
                        <a:buNone/>
                      </a:pPr>
                      <a:r>
                        <a:rPr lang="de-DE" b="1" dirty="0">
                          <a:solidFill>
                            <a:srgbClr val="1F1F1F"/>
                          </a:solidFill>
                          <a:effectLst/>
                          <a:latin typeface="Google Sans Text"/>
                        </a:rPr>
                        <a:t>≤ 15 Mio. €</a:t>
                      </a:r>
                      <a:endParaRPr lang="de-DE" dirty="0">
                        <a:solidFill>
                          <a:srgbClr val="1F1F1F"/>
                        </a:solidFill>
                        <a:effectLst/>
                        <a:latin typeface="Google Sans Text"/>
                      </a:endParaRPr>
                    </a:p>
                  </a:txBody>
                  <a:tcPr marL="114300" marR="114300" marT="76200" marB="762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746437970"/>
                  </a:ext>
                </a:extLst>
              </a:tr>
            </a:tbl>
          </a:graphicData>
        </a:graphic>
      </p:graphicFrame>
    </p:spTree>
    <p:extLst>
      <p:ext uri="{BB962C8B-B14F-4D97-AF65-F5344CB8AC3E}">
        <p14:creationId xmlns:p14="http://schemas.microsoft.com/office/powerpoint/2010/main" val="24233495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19EFBD-0F1C-7EA9-7EB1-6546D1295CD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A10A9DD-AF4A-6502-3484-11F91747F231}"/>
              </a:ext>
            </a:extLst>
          </p:cNvPr>
          <p:cNvSpPr>
            <a:spLocks noGrp="1"/>
          </p:cNvSpPr>
          <p:nvPr>
            <p:ph type="title"/>
          </p:nvPr>
        </p:nvSpPr>
        <p:spPr/>
        <p:txBody>
          <a:bodyPr>
            <a:normAutofit/>
          </a:bodyPr>
          <a:lstStyle/>
          <a:p>
            <a:r>
              <a:rPr lang="de-DE" dirty="0"/>
              <a:t>EUDR: Die größten Hürden und internen Aktionen</a:t>
            </a:r>
          </a:p>
        </p:txBody>
      </p:sp>
      <p:sp>
        <p:nvSpPr>
          <p:cNvPr id="3" name="Google Shape;345;p38">
            <a:extLst>
              <a:ext uri="{FF2B5EF4-FFF2-40B4-BE49-F238E27FC236}">
                <a16:creationId xmlns:a16="http://schemas.microsoft.com/office/drawing/2014/main" id="{DE4AC012-583D-280D-F2ED-527D8520E9D1}"/>
              </a:ext>
            </a:extLst>
          </p:cNvPr>
          <p:cNvSpPr txBox="1"/>
          <p:nvPr/>
        </p:nvSpPr>
        <p:spPr>
          <a:xfrm>
            <a:off x="1315508" y="1533128"/>
            <a:ext cx="10266892" cy="863313"/>
          </a:xfrm>
          <a:prstGeom prst="rect">
            <a:avLst/>
          </a:prstGeom>
          <a:noFill/>
          <a:ln>
            <a:noFill/>
          </a:ln>
        </p:spPr>
        <p:txBody>
          <a:bodyPr spcFirstLastPara="1" wrap="square" lIns="0" tIns="0" rIns="0" bIns="0" anchor="t" anchorCtr="0">
            <a:spAutoFit/>
          </a:bodyPr>
          <a:lstStyle/>
          <a:p>
            <a:pPr marL="0" marR="0" lvl="0" indent="0" algn="l" rtl="0">
              <a:lnSpc>
                <a:spcPct val="169939"/>
              </a:lnSpc>
              <a:spcBef>
                <a:spcPts val="0"/>
              </a:spcBef>
              <a:spcAft>
                <a:spcPts val="0"/>
              </a:spcAft>
              <a:buNone/>
            </a:pPr>
            <a:r>
              <a:rPr lang="en-US" sz="1650" b="1" i="0" u="none" strike="noStrike" cap="none" dirty="0">
                <a:solidFill>
                  <a:srgbClr val="1E293B"/>
                </a:solidFill>
                <a:latin typeface="Lato"/>
                <a:ea typeface="Lato"/>
                <a:cs typeface="Lato"/>
                <a:sym typeface="Lato"/>
              </a:rPr>
              <a:t>TRACES:</a:t>
            </a:r>
            <a:r>
              <a:rPr lang="en-US" sz="1650" b="0" i="0" u="none" strike="noStrike" cap="none" dirty="0">
                <a:solidFill>
                  <a:srgbClr val="1E293B"/>
                </a:solidFill>
                <a:latin typeface="Lato"/>
                <a:ea typeface="Lato"/>
                <a:cs typeface="Lato"/>
                <a:sym typeface="Lato"/>
              </a:rPr>
              <a:t> </a:t>
            </a:r>
            <a:r>
              <a:rPr lang="de-DE" sz="1650" b="0" i="0" u="none" strike="noStrike" cap="none" dirty="0">
                <a:solidFill>
                  <a:srgbClr val="1E293B"/>
                </a:solidFill>
                <a:latin typeface="Lato"/>
                <a:ea typeface="Lato"/>
                <a:cs typeface="Lato"/>
                <a:sym typeface="Lato"/>
              </a:rPr>
              <a:t>Das sogenannte „EU-Informationssystem“ der EUDR, in dem die Sorgfaltserklärungen (Due Diligence Statements, DDS) elektronisch eingereicht werden müssen, ist das System TRACES. </a:t>
            </a:r>
            <a:endParaRPr dirty="0"/>
          </a:p>
        </p:txBody>
      </p:sp>
      <p:sp>
        <p:nvSpPr>
          <p:cNvPr id="4" name="Google Shape;346;p38">
            <a:extLst>
              <a:ext uri="{FF2B5EF4-FFF2-40B4-BE49-F238E27FC236}">
                <a16:creationId xmlns:a16="http://schemas.microsoft.com/office/drawing/2014/main" id="{BAB7C783-AD9D-48C7-646C-81FFF3B1697E}"/>
              </a:ext>
            </a:extLst>
          </p:cNvPr>
          <p:cNvSpPr txBox="1"/>
          <p:nvPr/>
        </p:nvSpPr>
        <p:spPr>
          <a:xfrm>
            <a:off x="1315508" y="2344201"/>
            <a:ext cx="10266892" cy="863313"/>
          </a:xfrm>
          <a:prstGeom prst="rect">
            <a:avLst/>
          </a:prstGeom>
          <a:noFill/>
          <a:ln>
            <a:noFill/>
          </a:ln>
        </p:spPr>
        <p:txBody>
          <a:bodyPr spcFirstLastPara="1" wrap="square" lIns="0" tIns="0" rIns="0" bIns="0" anchor="t" anchorCtr="0">
            <a:spAutoFit/>
          </a:bodyPr>
          <a:lstStyle/>
          <a:p>
            <a:pPr marL="0" marR="0" lvl="0" indent="0" algn="l" rtl="0">
              <a:lnSpc>
                <a:spcPct val="169939"/>
              </a:lnSpc>
              <a:spcBef>
                <a:spcPts val="0"/>
              </a:spcBef>
              <a:spcAft>
                <a:spcPts val="0"/>
              </a:spcAft>
              <a:buNone/>
            </a:pPr>
            <a:r>
              <a:rPr lang="en-US" sz="1650" b="0" i="0" u="none" strike="noStrike" cap="none" dirty="0" err="1">
                <a:solidFill>
                  <a:srgbClr val="1E293B"/>
                </a:solidFill>
                <a:latin typeface="Lato"/>
                <a:ea typeface="Lato"/>
                <a:cs typeface="Lato"/>
                <a:sym typeface="Lato"/>
              </a:rPr>
              <a:t>Geokoordinaten</a:t>
            </a:r>
            <a:r>
              <a:rPr lang="en-US" sz="1650" b="0" i="0" u="none" strike="noStrike" cap="none" dirty="0">
                <a:solidFill>
                  <a:srgbClr val="1E293B"/>
                </a:solidFill>
                <a:latin typeface="Lato"/>
                <a:ea typeface="Lato"/>
                <a:cs typeface="Lato"/>
                <a:sym typeface="Lato"/>
              </a:rPr>
              <a:t> &amp; IT-</a:t>
            </a:r>
            <a:r>
              <a:rPr lang="en-US" sz="1650" b="0" i="0" u="none" strike="noStrike" cap="none" dirty="0" err="1">
                <a:solidFill>
                  <a:srgbClr val="1E293B"/>
                </a:solidFill>
                <a:latin typeface="Lato"/>
                <a:ea typeface="Lato"/>
                <a:cs typeface="Lato"/>
                <a:sym typeface="Lato"/>
              </a:rPr>
              <a:t>Pflicht</a:t>
            </a:r>
            <a:r>
              <a:rPr lang="en-US" sz="1650" b="0" i="0" u="none" strike="noStrike" cap="none" dirty="0">
                <a:solidFill>
                  <a:srgbClr val="1E293B"/>
                </a:solidFill>
                <a:latin typeface="Lato"/>
                <a:ea typeface="Lato"/>
                <a:cs typeface="Lato"/>
                <a:sym typeface="Lato"/>
              </a:rPr>
              <a:t>: Die </a:t>
            </a:r>
            <a:r>
              <a:rPr lang="en-US" sz="1650" b="0" i="0" u="none" strike="noStrike" cap="none" dirty="0" err="1">
                <a:solidFill>
                  <a:srgbClr val="1E293B"/>
                </a:solidFill>
                <a:latin typeface="Lato"/>
                <a:ea typeface="Lato"/>
                <a:cs typeface="Lato"/>
                <a:sym typeface="Lato"/>
              </a:rPr>
              <a:t>größte</a:t>
            </a:r>
            <a:r>
              <a:rPr lang="en-US" sz="1650" b="0" i="0" u="none" strike="noStrike" cap="none" dirty="0">
                <a:solidFill>
                  <a:srgbClr val="1E293B"/>
                </a:solidFill>
                <a:latin typeface="Lato"/>
                <a:ea typeface="Lato"/>
                <a:cs typeface="Lato"/>
                <a:sym typeface="Lato"/>
              </a:rPr>
              <a:t> </a:t>
            </a:r>
            <a:r>
              <a:rPr lang="en-US" sz="1650" b="0" i="0" u="none" strike="noStrike" cap="none" dirty="0" err="1">
                <a:solidFill>
                  <a:srgbClr val="1E293B"/>
                </a:solidFill>
                <a:latin typeface="Lato"/>
                <a:ea typeface="Lato"/>
                <a:cs typeface="Lato"/>
                <a:sym typeface="Lato"/>
              </a:rPr>
              <a:t>Hürde</a:t>
            </a:r>
            <a:r>
              <a:rPr lang="en-US" sz="1650" b="0" i="0" u="none" strike="noStrike" cap="none" dirty="0">
                <a:solidFill>
                  <a:srgbClr val="1E293B"/>
                </a:solidFill>
                <a:latin typeface="Lato"/>
                <a:ea typeface="Lato"/>
                <a:cs typeface="Lato"/>
                <a:sym typeface="Lato"/>
              </a:rPr>
              <a:t> </a:t>
            </a:r>
            <a:r>
              <a:rPr lang="en-US" sz="1650" b="0" i="0" u="none" strike="noStrike" cap="none" dirty="0" err="1">
                <a:solidFill>
                  <a:srgbClr val="1E293B"/>
                </a:solidFill>
                <a:latin typeface="Lato"/>
                <a:ea typeface="Lato"/>
                <a:cs typeface="Lato"/>
                <a:sym typeface="Lato"/>
              </a:rPr>
              <a:t>ist</a:t>
            </a:r>
            <a:r>
              <a:rPr lang="en-US" sz="1650" b="0" i="0" u="none" strike="noStrike" cap="none" dirty="0">
                <a:solidFill>
                  <a:srgbClr val="1E293B"/>
                </a:solidFill>
                <a:latin typeface="Lato"/>
                <a:ea typeface="Lato"/>
                <a:cs typeface="Lato"/>
                <a:sym typeface="Lato"/>
              </a:rPr>
              <a:t> die </a:t>
            </a:r>
            <a:r>
              <a:rPr lang="en-US" sz="1650" b="0" i="0" u="none" strike="noStrike" cap="none" dirty="0" err="1">
                <a:solidFill>
                  <a:srgbClr val="1E293B"/>
                </a:solidFill>
                <a:latin typeface="Lato"/>
                <a:ea typeface="Lato"/>
                <a:cs typeface="Lato"/>
                <a:sym typeface="Lato"/>
              </a:rPr>
              <a:t>Anforderung</a:t>
            </a:r>
            <a:r>
              <a:rPr lang="en-US" sz="1650" b="0" i="0" u="none" strike="noStrike" cap="none" dirty="0">
                <a:solidFill>
                  <a:srgbClr val="1E293B"/>
                </a:solidFill>
                <a:latin typeface="Lato"/>
                <a:ea typeface="Lato"/>
                <a:cs typeface="Lato"/>
                <a:sym typeface="Lato"/>
              </a:rPr>
              <a:t>, </a:t>
            </a:r>
            <a:r>
              <a:rPr lang="en-US" sz="1650" b="0" i="0" u="none" strike="noStrike" cap="none" dirty="0" err="1">
                <a:solidFill>
                  <a:srgbClr val="1E293B"/>
                </a:solidFill>
                <a:latin typeface="Lato"/>
                <a:ea typeface="Lato"/>
                <a:cs typeface="Lato"/>
                <a:sym typeface="Lato"/>
              </a:rPr>
              <a:t>Speicherung</a:t>
            </a:r>
            <a:r>
              <a:rPr lang="en-US" sz="1650" b="0" i="0" u="none" strike="noStrike" cap="none" dirty="0">
                <a:solidFill>
                  <a:srgbClr val="1E293B"/>
                </a:solidFill>
                <a:latin typeface="Lato"/>
                <a:ea typeface="Lato"/>
                <a:cs typeface="Lato"/>
                <a:sym typeface="Lato"/>
              </a:rPr>
              <a:t> und </a:t>
            </a:r>
            <a:r>
              <a:rPr lang="en-US" sz="1650" b="0" i="0" u="none" strike="noStrike" cap="none" dirty="0" err="1">
                <a:solidFill>
                  <a:srgbClr val="1E293B"/>
                </a:solidFill>
                <a:latin typeface="Lato"/>
                <a:ea typeface="Lato"/>
                <a:cs typeface="Lato"/>
                <a:sym typeface="Lato"/>
              </a:rPr>
              <a:t>Übertragung</a:t>
            </a:r>
            <a:r>
              <a:rPr lang="en-US" sz="1650" b="0" i="0" u="none" strike="noStrike" cap="none" dirty="0">
                <a:solidFill>
                  <a:srgbClr val="1E293B"/>
                </a:solidFill>
                <a:latin typeface="Lato"/>
                <a:ea typeface="Lato"/>
                <a:cs typeface="Lato"/>
                <a:sym typeface="Lato"/>
              </a:rPr>
              <a:t> der </a:t>
            </a:r>
            <a:r>
              <a:rPr lang="en-US" sz="1650" b="0" i="0" u="none" strike="noStrike" cap="none" dirty="0" err="1">
                <a:solidFill>
                  <a:srgbClr val="1E293B"/>
                </a:solidFill>
                <a:latin typeface="Lato"/>
                <a:ea typeface="Lato"/>
                <a:cs typeface="Lato"/>
                <a:sym typeface="Lato"/>
              </a:rPr>
              <a:t>genauen</a:t>
            </a:r>
            <a:r>
              <a:rPr lang="en-US" sz="1650" b="0" i="0" u="none" strike="noStrike" cap="none" dirty="0">
                <a:solidFill>
                  <a:srgbClr val="1E293B"/>
                </a:solidFill>
                <a:latin typeface="Lato"/>
                <a:ea typeface="Lato"/>
                <a:cs typeface="Lato"/>
                <a:sym typeface="Lato"/>
              </a:rPr>
              <a:t> </a:t>
            </a:r>
            <a:r>
              <a:rPr lang="en-US" sz="1650" b="0" i="0" u="none" strike="noStrike" cap="none" dirty="0" err="1">
                <a:solidFill>
                  <a:srgbClr val="1E293B"/>
                </a:solidFill>
                <a:latin typeface="Lato"/>
                <a:ea typeface="Lato"/>
                <a:cs typeface="Lato"/>
                <a:sym typeface="Lato"/>
              </a:rPr>
              <a:t>Geodaten</a:t>
            </a:r>
            <a:r>
              <a:rPr lang="en-US" sz="1650" b="0" i="0" u="none" strike="noStrike" cap="none" dirty="0">
                <a:solidFill>
                  <a:srgbClr val="1E293B"/>
                </a:solidFill>
                <a:latin typeface="Lato"/>
                <a:ea typeface="Lato"/>
                <a:cs typeface="Lato"/>
                <a:sym typeface="Lato"/>
              </a:rPr>
              <a:t> des </a:t>
            </a:r>
            <a:r>
              <a:rPr lang="en-US" sz="1650" b="0" i="0" u="none" strike="noStrike" cap="none" dirty="0" err="1">
                <a:solidFill>
                  <a:srgbClr val="1E293B"/>
                </a:solidFill>
                <a:latin typeface="Lato"/>
                <a:ea typeface="Lato"/>
                <a:cs typeface="Lato"/>
                <a:sym typeface="Lato"/>
              </a:rPr>
              <a:t>Grundstücks</a:t>
            </a:r>
            <a:r>
              <a:rPr lang="en-US" sz="1650" b="0" i="0" u="none" strike="noStrike" cap="none" dirty="0">
                <a:solidFill>
                  <a:srgbClr val="1E293B"/>
                </a:solidFill>
                <a:latin typeface="Lato"/>
                <a:ea typeface="Lato"/>
                <a:cs typeface="Lato"/>
                <a:sym typeface="Lato"/>
              </a:rPr>
              <a:t> in </a:t>
            </a:r>
            <a:r>
              <a:rPr lang="en-US" sz="1650" b="0" i="0" u="none" strike="noStrike" cap="none" dirty="0" err="1">
                <a:solidFill>
                  <a:srgbClr val="1E293B"/>
                </a:solidFill>
                <a:latin typeface="Lato"/>
                <a:ea typeface="Lato"/>
                <a:cs typeface="Lato"/>
                <a:sym typeface="Lato"/>
              </a:rPr>
              <a:t>Ihrem</a:t>
            </a:r>
            <a:r>
              <a:rPr lang="en-US" sz="1650" b="0" i="0" u="none" strike="noStrike" cap="none" dirty="0">
                <a:solidFill>
                  <a:srgbClr val="1E293B"/>
                </a:solidFill>
                <a:latin typeface="Lato"/>
                <a:ea typeface="Lato"/>
                <a:cs typeface="Lato"/>
                <a:sym typeface="Lato"/>
              </a:rPr>
              <a:t> ERP/IT-System.</a:t>
            </a:r>
            <a:endParaRPr dirty="0"/>
          </a:p>
        </p:txBody>
      </p:sp>
      <p:sp>
        <p:nvSpPr>
          <p:cNvPr id="5" name="Google Shape;347;p38">
            <a:extLst>
              <a:ext uri="{FF2B5EF4-FFF2-40B4-BE49-F238E27FC236}">
                <a16:creationId xmlns:a16="http://schemas.microsoft.com/office/drawing/2014/main" id="{00209887-4CFF-2CEE-28DE-832EB8FA0048}"/>
              </a:ext>
            </a:extLst>
          </p:cNvPr>
          <p:cNvSpPr txBox="1"/>
          <p:nvPr/>
        </p:nvSpPr>
        <p:spPr>
          <a:xfrm>
            <a:off x="1315508" y="3294617"/>
            <a:ext cx="10266892" cy="863313"/>
          </a:xfrm>
          <a:prstGeom prst="rect">
            <a:avLst/>
          </a:prstGeom>
          <a:noFill/>
          <a:ln>
            <a:noFill/>
          </a:ln>
        </p:spPr>
        <p:txBody>
          <a:bodyPr spcFirstLastPara="1" wrap="square" lIns="0" tIns="0" rIns="0" bIns="0" anchor="t" anchorCtr="0">
            <a:spAutoFit/>
          </a:bodyPr>
          <a:lstStyle/>
          <a:p>
            <a:pPr marL="0" marR="0" lvl="0" indent="0" algn="l" rtl="0">
              <a:lnSpc>
                <a:spcPct val="169939"/>
              </a:lnSpc>
              <a:spcBef>
                <a:spcPts val="0"/>
              </a:spcBef>
              <a:spcAft>
                <a:spcPts val="0"/>
              </a:spcAft>
              <a:buNone/>
            </a:pPr>
            <a:r>
              <a:rPr lang="en-US" sz="1650" b="0" i="0" u="none" strike="noStrike" cap="none" dirty="0">
                <a:solidFill>
                  <a:srgbClr val="1E293B"/>
                </a:solidFill>
                <a:latin typeface="Lato"/>
                <a:ea typeface="Lato"/>
                <a:cs typeface="Lato"/>
                <a:sym typeface="Lato"/>
              </a:rPr>
              <a:t>Intern </a:t>
            </a:r>
            <a:r>
              <a:rPr lang="en-US" sz="1650" b="0" i="0" u="none" strike="noStrike" cap="none" dirty="0" err="1">
                <a:solidFill>
                  <a:srgbClr val="1E293B"/>
                </a:solidFill>
                <a:latin typeface="Lato"/>
                <a:ea typeface="Lato"/>
                <a:cs typeface="Lato"/>
                <a:sym typeface="Lato"/>
              </a:rPr>
              <a:t>zu</a:t>
            </a:r>
            <a:r>
              <a:rPr lang="en-US" sz="1650" b="0" i="0" u="none" strike="noStrike" cap="none" dirty="0">
                <a:solidFill>
                  <a:srgbClr val="1E293B"/>
                </a:solidFill>
                <a:latin typeface="Lato"/>
                <a:ea typeface="Lato"/>
                <a:cs typeface="Lato"/>
                <a:sym typeface="Lato"/>
              </a:rPr>
              <a:t> </a:t>
            </a:r>
            <a:r>
              <a:rPr lang="en-US" sz="1650" b="0" i="0" u="none" strike="noStrike" cap="none" dirty="0" err="1">
                <a:solidFill>
                  <a:srgbClr val="1E293B"/>
                </a:solidFill>
                <a:latin typeface="Lato"/>
                <a:ea typeface="Lato"/>
                <a:cs typeface="Lato"/>
                <a:sym typeface="Lato"/>
              </a:rPr>
              <a:t>veranlassen</a:t>
            </a:r>
            <a:r>
              <a:rPr lang="en-US" sz="1650" b="0" i="0" u="none" strike="noStrike" cap="none" dirty="0">
                <a:solidFill>
                  <a:srgbClr val="1E293B"/>
                </a:solidFill>
                <a:latin typeface="Lato"/>
                <a:ea typeface="Lato"/>
                <a:cs typeface="Lato"/>
                <a:sym typeface="Lato"/>
              </a:rPr>
              <a:t>: Supplier Mapping und </a:t>
            </a:r>
            <a:r>
              <a:rPr lang="en-US" sz="1650" b="0" i="0" u="none" strike="noStrike" cap="none" dirty="0" err="1">
                <a:solidFill>
                  <a:srgbClr val="1E293B"/>
                </a:solidFill>
                <a:latin typeface="Lato"/>
                <a:ea typeface="Lato"/>
                <a:cs typeface="Lato"/>
                <a:sym typeface="Lato"/>
              </a:rPr>
              <a:t>Schulung</a:t>
            </a:r>
            <a:r>
              <a:rPr lang="en-US" sz="1650" b="0" i="0" u="none" strike="noStrike" cap="none" dirty="0">
                <a:solidFill>
                  <a:srgbClr val="1E293B"/>
                </a:solidFill>
                <a:latin typeface="Lato"/>
                <a:ea typeface="Lato"/>
                <a:cs typeface="Lato"/>
                <a:sym typeface="Lato"/>
              </a:rPr>
              <a:t> der </a:t>
            </a:r>
            <a:r>
              <a:rPr lang="en-US" sz="1650" b="0" i="0" u="none" strike="noStrike" cap="none" dirty="0" err="1">
                <a:solidFill>
                  <a:srgbClr val="1E293B"/>
                </a:solidFill>
                <a:latin typeface="Lato"/>
                <a:ea typeface="Lato"/>
                <a:cs typeface="Lato"/>
                <a:sym typeface="Lato"/>
              </a:rPr>
              <a:t>Einkaufsabteilung</a:t>
            </a:r>
            <a:r>
              <a:rPr lang="en-US" sz="1650" b="0" i="0" u="none" strike="noStrike" cap="none" dirty="0">
                <a:solidFill>
                  <a:srgbClr val="1E293B"/>
                </a:solidFill>
                <a:latin typeface="Lato"/>
                <a:ea typeface="Lato"/>
                <a:cs typeface="Lato"/>
                <a:sym typeface="Lato"/>
              </a:rPr>
              <a:t>. </a:t>
            </a:r>
            <a:r>
              <a:rPr lang="en-US" sz="1650" b="0" i="0" u="none" strike="noStrike" cap="none" dirty="0" err="1">
                <a:solidFill>
                  <a:srgbClr val="1E293B"/>
                </a:solidFill>
                <a:latin typeface="Lato"/>
                <a:ea typeface="Lato"/>
                <a:cs typeface="Lato"/>
                <a:sym typeface="Lato"/>
              </a:rPr>
              <a:t>Ohne</a:t>
            </a:r>
            <a:r>
              <a:rPr lang="en-US" sz="1650" b="0" i="0" u="none" strike="noStrike" cap="none" dirty="0">
                <a:solidFill>
                  <a:srgbClr val="1E293B"/>
                </a:solidFill>
                <a:latin typeface="Lato"/>
                <a:ea typeface="Lato"/>
                <a:cs typeface="Lato"/>
                <a:sym typeface="Lato"/>
              </a:rPr>
              <a:t> </a:t>
            </a:r>
            <a:r>
              <a:rPr lang="en-US" sz="1650" b="0" i="0" u="none" strike="noStrike" cap="none" dirty="0" err="1">
                <a:solidFill>
                  <a:srgbClr val="1E293B"/>
                </a:solidFill>
                <a:latin typeface="Lato"/>
                <a:ea typeface="Lato"/>
                <a:cs typeface="Lato"/>
                <a:sym typeface="Lato"/>
              </a:rPr>
              <a:t>gültige</a:t>
            </a:r>
            <a:r>
              <a:rPr lang="en-US" sz="1650" b="0" i="0" u="none" strike="noStrike" cap="none" dirty="0">
                <a:solidFill>
                  <a:srgbClr val="1E293B"/>
                </a:solidFill>
                <a:latin typeface="Lato"/>
                <a:ea typeface="Lato"/>
                <a:cs typeface="Lato"/>
                <a:sym typeface="Lato"/>
              </a:rPr>
              <a:t> TRACES-</a:t>
            </a:r>
            <a:r>
              <a:rPr lang="en-US" sz="1650" b="0" i="0" u="none" strike="noStrike" cap="none" dirty="0" err="1">
                <a:solidFill>
                  <a:srgbClr val="1E293B"/>
                </a:solidFill>
                <a:latin typeface="Lato"/>
                <a:ea typeface="Lato"/>
                <a:cs typeface="Lato"/>
                <a:sym typeface="Lato"/>
              </a:rPr>
              <a:t>Meldung</a:t>
            </a:r>
            <a:r>
              <a:rPr lang="en-US" sz="1650" b="0" i="0" u="none" strike="noStrike" cap="none" dirty="0">
                <a:solidFill>
                  <a:srgbClr val="1E293B"/>
                </a:solidFill>
                <a:latin typeface="Lato"/>
                <a:ea typeface="Lato"/>
                <a:cs typeface="Lato"/>
                <a:sym typeface="Lato"/>
              </a:rPr>
              <a:t> </a:t>
            </a:r>
            <a:r>
              <a:rPr lang="en-US" sz="1650" b="0" i="0" u="none" strike="noStrike" cap="none" dirty="0" err="1">
                <a:solidFill>
                  <a:srgbClr val="1E293B"/>
                </a:solidFill>
                <a:latin typeface="Lato"/>
                <a:ea typeface="Lato"/>
                <a:cs typeface="Lato"/>
                <a:sym typeface="Lato"/>
              </a:rPr>
              <a:t>durch</a:t>
            </a:r>
            <a:r>
              <a:rPr lang="en-US" sz="1650" b="0" i="0" u="none" strike="noStrike" cap="none" dirty="0">
                <a:solidFill>
                  <a:srgbClr val="1E293B"/>
                </a:solidFill>
                <a:latin typeface="Lato"/>
                <a:ea typeface="Lato"/>
                <a:cs typeface="Lato"/>
                <a:sym typeface="Lato"/>
              </a:rPr>
              <a:t> den </a:t>
            </a:r>
            <a:r>
              <a:rPr lang="en-US" sz="1650" b="0" i="0" u="none" strike="noStrike" cap="none" dirty="0" err="1">
                <a:solidFill>
                  <a:srgbClr val="1E293B"/>
                </a:solidFill>
                <a:latin typeface="Lato"/>
                <a:ea typeface="Lato"/>
                <a:cs typeface="Lato"/>
                <a:sym typeface="Lato"/>
              </a:rPr>
              <a:t>Importeur</a:t>
            </a:r>
            <a:r>
              <a:rPr lang="en-US" sz="1650" b="0" i="0" u="none" strike="noStrike" cap="none" dirty="0">
                <a:solidFill>
                  <a:srgbClr val="1E293B"/>
                </a:solidFill>
                <a:latin typeface="Lato"/>
                <a:ea typeface="Lato"/>
                <a:cs typeface="Lato"/>
                <a:sym typeface="Lato"/>
              </a:rPr>
              <a:t> </a:t>
            </a:r>
            <a:r>
              <a:rPr lang="en-US" sz="1650" b="0" i="0" u="none" strike="noStrike" cap="none" dirty="0" err="1">
                <a:solidFill>
                  <a:srgbClr val="1E293B"/>
                </a:solidFill>
                <a:latin typeface="Lato"/>
                <a:ea typeface="Lato"/>
                <a:cs typeface="Lato"/>
                <a:sym typeface="Lato"/>
              </a:rPr>
              <a:t>stoppt</a:t>
            </a:r>
            <a:r>
              <a:rPr lang="en-US" sz="1650" b="0" i="0" u="none" strike="noStrike" cap="none" dirty="0">
                <a:solidFill>
                  <a:srgbClr val="1E293B"/>
                </a:solidFill>
                <a:latin typeface="Lato"/>
                <a:ea typeface="Lato"/>
                <a:cs typeface="Lato"/>
                <a:sym typeface="Lato"/>
              </a:rPr>
              <a:t> der Zoll die Ware (ab </a:t>
            </a:r>
            <a:r>
              <a:rPr lang="en-US" sz="1650" b="0" i="0" u="none" strike="noStrike" cap="none" dirty="0" err="1">
                <a:solidFill>
                  <a:srgbClr val="1E293B"/>
                </a:solidFill>
                <a:latin typeface="Lato"/>
                <a:ea typeface="Lato"/>
                <a:cs typeface="Lato"/>
                <a:sym typeface="Lato"/>
              </a:rPr>
              <a:t>Anwendbarkeit</a:t>
            </a:r>
            <a:r>
              <a:rPr lang="en-US" sz="1650" b="0" i="0" u="none" strike="noStrike" cap="none" dirty="0">
                <a:solidFill>
                  <a:srgbClr val="1E293B"/>
                </a:solidFill>
                <a:latin typeface="Lato"/>
                <a:ea typeface="Lato"/>
                <a:cs typeface="Lato"/>
                <a:sym typeface="Lato"/>
              </a:rPr>
              <a:t>).</a:t>
            </a:r>
            <a:endParaRPr dirty="0"/>
          </a:p>
        </p:txBody>
      </p:sp>
      <p:pic>
        <p:nvPicPr>
          <p:cNvPr id="6" name="Google Shape;348;p38" descr="image.png">
            <a:extLst>
              <a:ext uri="{FF2B5EF4-FFF2-40B4-BE49-F238E27FC236}">
                <a16:creationId xmlns:a16="http://schemas.microsoft.com/office/drawing/2014/main" id="{02F4108F-D891-D606-FD82-A67294228EEC}"/>
              </a:ext>
            </a:extLst>
          </p:cNvPr>
          <p:cNvPicPr preferRelativeResize="0"/>
          <p:nvPr/>
        </p:nvPicPr>
        <p:blipFill rotWithShape="1">
          <a:blip r:embed="rId2">
            <a:alphaModFix/>
          </a:blip>
          <a:srcRect/>
          <a:stretch/>
        </p:blipFill>
        <p:spPr>
          <a:xfrm>
            <a:off x="886883" y="1669653"/>
            <a:ext cx="285750" cy="266700"/>
          </a:xfrm>
          <a:prstGeom prst="rect">
            <a:avLst/>
          </a:prstGeom>
          <a:noFill/>
          <a:ln>
            <a:noFill/>
          </a:ln>
        </p:spPr>
      </p:pic>
      <p:pic>
        <p:nvPicPr>
          <p:cNvPr id="7" name="Google Shape;349;p38" descr="image.png">
            <a:extLst>
              <a:ext uri="{FF2B5EF4-FFF2-40B4-BE49-F238E27FC236}">
                <a16:creationId xmlns:a16="http://schemas.microsoft.com/office/drawing/2014/main" id="{361773FD-A622-335A-F33A-B60AD3DAA7CB}"/>
              </a:ext>
            </a:extLst>
          </p:cNvPr>
          <p:cNvPicPr preferRelativeResize="0"/>
          <p:nvPr/>
        </p:nvPicPr>
        <p:blipFill rotWithShape="1">
          <a:blip r:embed="rId3">
            <a:alphaModFix/>
          </a:blip>
          <a:srcRect/>
          <a:stretch/>
        </p:blipFill>
        <p:spPr>
          <a:xfrm>
            <a:off x="886883" y="2480726"/>
            <a:ext cx="285750" cy="266700"/>
          </a:xfrm>
          <a:prstGeom prst="rect">
            <a:avLst/>
          </a:prstGeom>
          <a:noFill/>
          <a:ln>
            <a:noFill/>
          </a:ln>
        </p:spPr>
      </p:pic>
      <p:pic>
        <p:nvPicPr>
          <p:cNvPr id="13" name="Google Shape;350;p38" descr="image.png">
            <a:extLst>
              <a:ext uri="{FF2B5EF4-FFF2-40B4-BE49-F238E27FC236}">
                <a16:creationId xmlns:a16="http://schemas.microsoft.com/office/drawing/2014/main" id="{A7740288-EE4A-EC0E-90B3-3C71EB0CE4D4}"/>
              </a:ext>
            </a:extLst>
          </p:cNvPr>
          <p:cNvPicPr preferRelativeResize="0"/>
          <p:nvPr/>
        </p:nvPicPr>
        <p:blipFill rotWithShape="1">
          <a:blip r:embed="rId4">
            <a:alphaModFix/>
          </a:blip>
          <a:srcRect/>
          <a:stretch/>
        </p:blipFill>
        <p:spPr>
          <a:xfrm>
            <a:off x="886883" y="3431142"/>
            <a:ext cx="285750" cy="266700"/>
          </a:xfrm>
          <a:prstGeom prst="rect">
            <a:avLst/>
          </a:prstGeom>
          <a:noFill/>
          <a:ln>
            <a:noFill/>
          </a:ln>
        </p:spPr>
      </p:pic>
    </p:spTree>
    <p:extLst>
      <p:ext uri="{BB962C8B-B14F-4D97-AF65-F5344CB8AC3E}">
        <p14:creationId xmlns:p14="http://schemas.microsoft.com/office/powerpoint/2010/main" val="38326451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D00E40-8103-D4F3-0B03-90D4785537E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2CA39E8-B6E1-0DB8-8F62-B524D5C0E343}"/>
              </a:ext>
            </a:extLst>
          </p:cNvPr>
          <p:cNvSpPr>
            <a:spLocks noGrp="1"/>
          </p:cNvSpPr>
          <p:nvPr>
            <p:ph type="ctrTitle"/>
          </p:nvPr>
        </p:nvSpPr>
        <p:spPr>
          <a:xfrm>
            <a:off x="450011" y="3642360"/>
            <a:ext cx="11291977" cy="2387600"/>
          </a:xfrm>
        </p:spPr>
        <p:txBody>
          <a:bodyPr>
            <a:normAutofit/>
          </a:bodyPr>
          <a:lstStyle/>
          <a:p>
            <a:r>
              <a:rPr lang="de-DE" sz="4800" dirty="0"/>
              <a:t>5. Zolltarif &amp; Ausblick</a:t>
            </a:r>
          </a:p>
        </p:txBody>
      </p:sp>
      <p:pic>
        <p:nvPicPr>
          <p:cNvPr id="4" name="Grafik 3">
            <a:extLst>
              <a:ext uri="{FF2B5EF4-FFF2-40B4-BE49-F238E27FC236}">
                <a16:creationId xmlns:a16="http://schemas.microsoft.com/office/drawing/2014/main" id="{E88481CD-11C3-08F9-9FF1-1148B9808E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2150" y="1050290"/>
            <a:ext cx="5924550" cy="3949700"/>
          </a:xfrm>
          <a:prstGeom prst="rect">
            <a:avLst/>
          </a:prstGeom>
        </p:spPr>
      </p:pic>
    </p:spTree>
    <p:extLst>
      <p:ext uri="{BB962C8B-B14F-4D97-AF65-F5344CB8AC3E}">
        <p14:creationId xmlns:p14="http://schemas.microsoft.com/office/powerpoint/2010/main" val="6541696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DCA18F-EFB8-235A-3690-E73C011A5C0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500C74E-E500-AEB6-5E30-1E0A5133DB0E}"/>
              </a:ext>
            </a:extLst>
          </p:cNvPr>
          <p:cNvSpPr>
            <a:spLocks noGrp="1"/>
          </p:cNvSpPr>
          <p:nvPr>
            <p:ph type="title"/>
          </p:nvPr>
        </p:nvSpPr>
        <p:spPr/>
        <p:txBody>
          <a:bodyPr>
            <a:normAutofit/>
          </a:bodyPr>
          <a:lstStyle/>
          <a:p>
            <a:r>
              <a:rPr lang="de-DE" dirty="0"/>
              <a:t>Zolltarif 2026: Die Ruhe vor dem Sturm</a:t>
            </a:r>
          </a:p>
        </p:txBody>
      </p:sp>
      <p:sp>
        <p:nvSpPr>
          <p:cNvPr id="8" name="Google Shape;362;p40">
            <a:extLst>
              <a:ext uri="{FF2B5EF4-FFF2-40B4-BE49-F238E27FC236}">
                <a16:creationId xmlns:a16="http://schemas.microsoft.com/office/drawing/2014/main" id="{82195CE6-00FD-1DD3-A59A-A2E3D1141040}"/>
              </a:ext>
            </a:extLst>
          </p:cNvPr>
          <p:cNvSpPr txBox="1"/>
          <p:nvPr/>
        </p:nvSpPr>
        <p:spPr>
          <a:xfrm>
            <a:off x="571500" y="2247900"/>
            <a:ext cx="10515600" cy="393954"/>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r>
              <a:rPr lang="en-US" sz="1600" b="0" i="0" u="none" strike="noStrike" cap="none" dirty="0">
                <a:solidFill>
                  <a:srgbClr val="1E293B"/>
                </a:solidFill>
                <a:latin typeface="Lato"/>
                <a:ea typeface="Lato"/>
                <a:cs typeface="Lato"/>
                <a:sym typeface="Lato"/>
              </a:rPr>
              <a:t>Der </a:t>
            </a:r>
            <a:r>
              <a:rPr lang="en-US" sz="1600" b="0" i="0" u="none" strike="noStrike" cap="none" dirty="0" err="1">
                <a:solidFill>
                  <a:srgbClr val="1E293B"/>
                </a:solidFill>
                <a:latin typeface="Lato"/>
                <a:ea typeface="Lato"/>
                <a:cs typeface="Lato"/>
                <a:sym typeface="Lato"/>
              </a:rPr>
              <a:t>Jahreswechsel</a:t>
            </a:r>
            <a:r>
              <a:rPr lang="en-US" sz="1600" b="0" i="0" u="none" strike="noStrike" cap="none" dirty="0">
                <a:solidFill>
                  <a:srgbClr val="1E293B"/>
                </a:solidFill>
                <a:latin typeface="Lato"/>
                <a:ea typeface="Lato"/>
                <a:cs typeface="Lato"/>
                <a:sym typeface="Lato"/>
              </a:rPr>
              <a:t> 2025/2026 </a:t>
            </a:r>
            <a:r>
              <a:rPr lang="en-US" sz="1600" b="0" i="0" u="none" strike="noStrike" cap="none" dirty="0" err="1">
                <a:solidFill>
                  <a:srgbClr val="1E293B"/>
                </a:solidFill>
                <a:latin typeface="Lato"/>
                <a:ea typeface="Lato"/>
                <a:cs typeface="Lato"/>
                <a:sym typeface="Lato"/>
              </a:rPr>
              <a:t>wird</a:t>
            </a:r>
            <a:r>
              <a:rPr lang="en-US" sz="1600" b="0" i="0" u="none" strike="noStrike" cap="none" dirty="0">
                <a:solidFill>
                  <a:srgbClr val="1E293B"/>
                </a:solidFill>
                <a:latin typeface="Lato"/>
                <a:ea typeface="Lato"/>
                <a:cs typeface="Lato"/>
                <a:sym typeface="Lato"/>
              </a:rPr>
              <a:t> "</a:t>
            </a:r>
            <a:r>
              <a:rPr lang="en-US" sz="1600" b="0" i="0" u="none" strike="noStrike" cap="none" dirty="0" err="1">
                <a:solidFill>
                  <a:srgbClr val="1E293B"/>
                </a:solidFill>
                <a:latin typeface="Lato"/>
                <a:ea typeface="Lato"/>
                <a:cs typeface="Lato"/>
                <a:sym typeface="Lato"/>
              </a:rPr>
              <a:t>ruhiger</a:t>
            </a:r>
            <a:r>
              <a:rPr lang="en-US" sz="1600" b="0" i="0" u="none" strike="noStrike" cap="none" dirty="0">
                <a:solidFill>
                  <a:srgbClr val="1E293B"/>
                </a:solidFill>
                <a:latin typeface="Lato"/>
                <a:ea typeface="Lato"/>
                <a:cs typeface="Lato"/>
                <a:sym typeface="Lato"/>
              </a:rPr>
              <a:t>" (</a:t>
            </a:r>
            <a:r>
              <a:rPr lang="en-US" sz="1600" b="0" i="0" u="none" strike="noStrike" cap="none" dirty="0" err="1">
                <a:solidFill>
                  <a:srgbClr val="1E293B"/>
                </a:solidFill>
                <a:latin typeface="Lato"/>
                <a:ea typeface="Lato"/>
                <a:cs typeface="Lato"/>
                <a:sym typeface="Lato"/>
              </a:rPr>
              <a:t>nur</a:t>
            </a:r>
            <a:r>
              <a:rPr lang="en-US" sz="1600" b="0" i="0" u="none" strike="noStrike" cap="none" dirty="0">
                <a:solidFill>
                  <a:srgbClr val="1E293B"/>
                </a:solidFill>
                <a:latin typeface="Lato"/>
                <a:ea typeface="Lato"/>
                <a:cs typeface="Lato"/>
                <a:sym typeface="Lato"/>
              </a:rPr>
              <a:t> </a:t>
            </a:r>
            <a:r>
              <a:rPr lang="en-US" sz="1600" b="0" i="0" u="none" strike="noStrike" cap="none" dirty="0" err="1">
                <a:solidFill>
                  <a:srgbClr val="1E293B"/>
                </a:solidFill>
                <a:latin typeface="Lato"/>
                <a:ea typeface="Lato"/>
                <a:cs typeface="Lato"/>
                <a:sym typeface="Lato"/>
              </a:rPr>
              <a:t>routinemäßige</a:t>
            </a:r>
            <a:r>
              <a:rPr lang="en-US" sz="1600" b="0" i="0" u="none" strike="noStrike" cap="none" dirty="0">
                <a:solidFill>
                  <a:srgbClr val="1E293B"/>
                </a:solidFill>
                <a:latin typeface="Lato"/>
                <a:ea typeface="Lato"/>
                <a:cs typeface="Lato"/>
                <a:sym typeface="Lato"/>
              </a:rPr>
              <a:t> </a:t>
            </a:r>
            <a:r>
              <a:rPr lang="en-US" sz="1600" b="0" i="0" u="none" strike="noStrike" cap="none" dirty="0" err="1">
                <a:solidFill>
                  <a:srgbClr val="1E293B"/>
                </a:solidFill>
                <a:latin typeface="Lato"/>
                <a:ea typeface="Lato"/>
                <a:cs typeface="Lato"/>
                <a:sym typeface="Lato"/>
              </a:rPr>
              <a:t>Anpassungen</a:t>
            </a:r>
            <a:r>
              <a:rPr lang="en-US" sz="1600" b="0" i="0" u="none" strike="noStrike" cap="none" dirty="0">
                <a:solidFill>
                  <a:srgbClr val="1E293B"/>
                </a:solidFill>
                <a:latin typeface="Lato"/>
                <a:ea typeface="Lato"/>
                <a:cs typeface="Lato"/>
                <a:sym typeface="Lato"/>
              </a:rPr>
              <a:t> der KN). </a:t>
            </a:r>
            <a:endParaRPr sz="2000" dirty="0"/>
          </a:p>
        </p:txBody>
      </p:sp>
      <p:sp>
        <p:nvSpPr>
          <p:cNvPr id="9" name="Google Shape;363;p40">
            <a:extLst>
              <a:ext uri="{FF2B5EF4-FFF2-40B4-BE49-F238E27FC236}">
                <a16:creationId xmlns:a16="http://schemas.microsoft.com/office/drawing/2014/main" id="{47E59260-6420-3645-CA3B-CE790342C165}"/>
              </a:ext>
            </a:extLst>
          </p:cNvPr>
          <p:cNvSpPr txBox="1"/>
          <p:nvPr/>
        </p:nvSpPr>
        <p:spPr>
          <a:xfrm>
            <a:off x="571500" y="3352800"/>
            <a:ext cx="10515600" cy="393954"/>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r>
              <a:rPr lang="en-US" sz="1600" b="0" i="0" u="none" strike="noStrike" cap="none" dirty="0">
                <a:solidFill>
                  <a:srgbClr val="1E293B"/>
                </a:solidFill>
                <a:latin typeface="Lato"/>
                <a:ea typeface="Lato"/>
                <a:cs typeface="Lato"/>
                <a:sym typeface="Lato"/>
              </a:rPr>
              <a:t>ABER: Der </a:t>
            </a:r>
            <a:r>
              <a:rPr lang="en-US" sz="1600" b="0" i="0" u="none" strike="noStrike" cap="none" dirty="0" err="1">
                <a:solidFill>
                  <a:srgbClr val="1E293B"/>
                </a:solidFill>
                <a:latin typeface="Lato"/>
                <a:ea typeface="Lato"/>
                <a:cs typeface="Lato"/>
                <a:sym typeface="Lato"/>
              </a:rPr>
              <a:t>wahre</a:t>
            </a:r>
            <a:r>
              <a:rPr lang="en-US" sz="1600" b="0" i="0" u="none" strike="noStrike" cap="none" dirty="0">
                <a:solidFill>
                  <a:srgbClr val="1E293B"/>
                </a:solidFill>
                <a:latin typeface="Lato"/>
                <a:ea typeface="Lato"/>
                <a:cs typeface="Lato"/>
                <a:sym typeface="Lato"/>
              </a:rPr>
              <a:t> Sturm </a:t>
            </a:r>
            <a:r>
              <a:rPr lang="en-US" sz="1600" b="0" i="0" u="none" strike="noStrike" cap="none" dirty="0" err="1">
                <a:solidFill>
                  <a:srgbClr val="1E293B"/>
                </a:solidFill>
                <a:latin typeface="Lato"/>
                <a:ea typeface="Lato"/>
                <a:cs typeface="Lato"/>
                <a:sym typeface="Lato"/>
              </a:rPr>
              <a:t>kommt</a:t>
            </a:r>
            <a:r>
              <a:rPr lang="en-US" sz="1600" b="0" i="0" u="none" strike="noStrike" cap="none" dirty="0">
                <a:solidFill>
                  <a:srgbClr val="1E293B"/>
                </a:solidFill>
                <a:latin typeface="Lato"/>
                <a:ea typeface="Lato"/>
                <a:cs typeface="Lato"/>
                <a:sym typeface="Lato"/>
              </a:rPr>
              <a:t> 2028 (</a:t>
            </a:r>
            <a:r>
              <a:rPr lang="en-US" sz="1600" b="0" i="0" u="none" strike="noStrike" cap="none" dirty="0" err="1">
                <a:solidFill>
                  <a:srgbClr val="1E293B"/>
                </a:solidFill>
                <a:latin typeface="Lato"/>
                <a:ea typeface="Lato"/>
                <a:cs typeface="Lato"/>
                <a:sym typeface="Lato"/>
              </a:rPr>
              <a:t>Verschoben</a:t>
            </a:r>
            <a:r>
              <a:rPr lang="en-US" sz="1600" b="0" i="0" u="none" strike="noStrike" cap="none" dirty="0">
                <a:solidFill>
                  <a:srgbClr val="1E293B"/>
                </a:solidFill>
                <a:latin typeface="Lato"/>
                <a:ea typeface="Lato"/>
                <a:cs typeface="Lato"/>
                <a:sym typeface="Lato"/>
              </a:rPr>
              <a:t>: </a:t>
            </a:r>
            <a:r>
              <a:rPr lang="en-US" sz="1600" b="0" i="0" u="none" strike="noStrike" cap="none" dirty="0" err="1">
                <a:solidFill>
                  <a:srgbClr val="1E293B"/>
                </a:solidFill>
                <a:latin typeface="Lato"/>
                <a:ea typeface="Lato"/>
                <a:cs typeface="Lato"/>
                <a:sym typeface="Lato"/>
              </a:rPr>
              <a:t>normalerweise</a:t>
            </a:r>
            <a:r>
              <a:rPr lang="en-US" sz="1600" b="0" i="0" u="none" strike="noStrike" cap="none" dirty="0">
                <a:solidFill>
                  <a:srgbClr val="1E293B"/>
                </a:solidFill>
                <a:latin typeface="Lato"/>
                <a:ea typeface="Lato"/>
                <a:cs typeface="Lato"/>
                <a:sym typeface="Lato"/>
              </a:rPr>
              <a:t> </a:t>
            </a:r>
            <a:r>
              <a:rPr lang="en-US" sz="1600" b="0" i="0" u="none" strike="noStrike" cap="none" dirty="0" err="1">
                <a:solidFill>
                  <a:srgbClr val="1E293B"/>
                </a:solidFill>
                <a:latin typeface="Lato"/>
                <a:ea typeface="Lato"/>
                <a:cs typeface="Lato"/>
                <a:sym typeface="Lato"/>
              </a:rPr>
              <a:t>wäre</a:t>
            </a:r>
            <a:r>
              <a:rPr lang="en-US" sz="1600" b="0" i="0" u="none" strike="noStrike" cap="none" dirty="0">
                <a:solidFill>
                  <a:srgbClr val="1E293B"/>
                </a:solidFill>
                <a:latin typeface="Lato"/>
                <a:ea typeface="Lato"/>
                <a:cs typeface="Lato"/>
                <a:sym typeface="Lato"/>
              </a:rPr>
              <a:t> es 2027 </a:t>
            </a:r>
            <a:r>
              <a:rPr lang="en-US" sz="1600" b="0" i="0" u="none" strike="noStrike" cap="none" dirty="0" err="1">
                <a:solidFill>
                  <a:srgbClr val="1E293B"/>
                </a:solidFill>
                <a:latin typeface="Lato"/>
                <a:ea typeface="Lato"/>
                <a:cs typeface="Lato"/>
                <a:sym typeface="Lato"/>
              </a:rPr>
              <a:t>gewesen</a:t>
            </a:r>
            <a:r>
              <a:rPr lang="en-US" sz="1600" b="0" i="0" u="none" strike="noStrike" cap="none" dirty="0">
                <a:solidFill>
                  <a:srgbClr val="1E293B"/>
                </a:solidFill>
                <a:latin typeface="Lato"/>
                <a:ea typeface="Lato"/>
                <a:cs typeface="Lato"/>
                <a:sym typeface="Lato"/>
              </a:rPr>
              <a:t>).</a:t>
            </a:r>
            <a:endParaRPr sz="2000" dirty="0"/>
          </a:p>
        </p:txBody>
      </p:sp>
      <p:sp>
        <p:nvSpPr>
          <p:cNvPr id="10" name="Google Shape;364;p40">
            <a:extLst>
              <a:ext uri="{FF2B5EF4-FFF2-40B4-BE49-F238E27FC236}">
                <a16:creationId xmlns:a16="http://schemas.microsoft.com/office/drawing/2014/main" id="{71DD3212-F794-7918-5101-C8A19D6EB287}"/>
              </a:ext>
            </a:extLst>
          </p:cNvPr>
          <p:cNvSpPr txBox="1"/>
          <p:nvPr/>
        </p:nvSpPr>
        <p:spPr>
          <a:xfrm>
            <a:off x="571500" y="3778428"/>
            <a:ext cx="10515600" cy="787908"/>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r>
              <a:rPr lang="en-US" sz="1600" b="0" i="0" u="none" strike="noStrike" cap="none" dirty="0">
                <a:solidFill>
                  <a:srgbClr val="1E293B"/>
                </a:solidFill>
                <a:latin typeface="Lato"/>
                <a:ea typeface="Lato"/>
                <a:cs typeface="Lato"/>
                <a:sym typeface="Lato"/>
              </a:rPr>
              <a:t>Die HS-Revision (</a:t>
            </a:r>
            <a:r>
              <a:rPr lang="en-US" sz="1600" b="0" i="0" u="none" strike="noStrike" cap="none" dirty="0" err="1">
                <a:solidFill>
                  <a:srgbClr val="1E293B"/>
                </a:solidFill>
                <a:latin typeface="Lato"/>
                <a:ea typeface="Lato"/>
                <a:cs typeface="Lato"/>
                <a:sym typeface="Lato"/>
              </a:rPr>
              <a:t>Harmonisiertes</a:t>
            </a:r>
            <a:r>
              <a:rPr lang="en-US" sz="1600" b="0" i="0" u="none" strike="noStrike" cap="none" dirty="0">
                <a:solidFill>
                  <a:srgbClr val="1E293B"/>
                </a:solidFill>
                <a:latin typeface="Lato"/>
                <a:ea typeface="Lato"/>
                <a:cs typeface="Lato"/>
                <a:sym typeface="Lato"/>
              </a:rPr>
              <a:t> System) 2028 </a:t>
            </a:r>
            <a:r>
              <a:rPr lang="en-US" sz="1600" b="0" i="0" u="none" strike="noStrike" cap="none" dirty="0" err="1">
                <a:solidFill>
                  <a:srgbClr val="1E293B"/>
                </a:solidFill>
                <a:latin typeface="Lato"/>
                <a:ea typeface="Lato"/>
                <a:cs typeface="Lato"/>
                <a:sym typeface="Lato"/>
              </a:rPr>
              <a:t>wird</a:t>
            </a:r>
            <a:r>
              <a:rPr lang="en-US" sz="1600" b="0" i="0" u="none" strike="noStrike" cap="none" dirty="0">
                <a:solidFill>
                  <a:srgbClr val="1E293B"/>
                </a:solidFill>
                <a:latin typeface="Lato"/>
                <a:ea typeface="Lato"/>
                <a:cs typeface="Lato"/>
                <a:sym typeface="Lato"/>
              </a:rPr>
              <a:t> massive </a:t>
            </a:r>
            <a:r>
              <a:rPr lang="en-US" sz="1600" b="0" i="0" u="none" strike="noStrike" cap="none" dirty="0" err="1">
                <a:solidFill>
                  <a:srgbClr val="1E293B"/>
                </a:solidFill>
                <a:latin typeface="Lato"/>
                <a:ea typeface="Lato"/>
                <a:cs typeface="Lato"/>
                <a:sym typeface="Lato"/>
              </a:rPr>
              <a:t>Änderungen</a:t>
            </a:r>
            <a:r>
              <a:rPr lang="en-US" sz="1600" b="0" i="0" u="none" strike="noStrike" cap="none" dirty="0">
                <a:solidFill>
                  <a:srgbClr val="1E293B"/>
                </a:solidFill>
                <a:latin typeface="Lato"/>
                <a:ea typeface="Lato"/>
                <a:cs typeface="Lato"/>
                <a:sym typeface="Lato"/>
              </a:rPr>
              <a:t> </a:t>
            </a:r>
            <a:r>
              <a:rPr lang="en-US" sz="1600" b="0" i="0" u="none" strike="noStrike" cap="none" dirty="0" err="1">
                <a:solidFill>
                  <a:srgbClr val="1E293B"/>
                </a:solidFill>
                <a:latin typeface="Lato"/>
                <a:ea typeface="Lato"/>
                <a:cs typeface="Lato"/>
                <a:sym typeface="Lato"/>
              </a:rPr>
              <a:t>bei</a:t>
            </a:r>
            <a:r>
              <a:rPr lang="en-US" sz="1600" b="0" i="0" u="none" strike="noStrike" cap="none" dirty="0">
                <a:solidFill>
                  <a:srgbClr val="1E293B"/>
                </a:solidFill>
                <a:latin typeface="Lato"/>
                <a:ea typeface="Lato"/>
                <a:cs typeface="Lato"/>
                <a:sym typeface="Lato"/>
              </a:rPr>
              <a:t> den 6-stelligen Codes </a:t>
            </a:r>
            <a:r>
              <a:rPr lang="en-US" sz="1600" b="0" i="0" u="none" strike="noStrike" cap="none" dirty="0" err="1">
                <a:solidFill>
                  <a:srgbClr val="1E293B"/>
                </a:solidFill>
                <a:latin typeface="Lato"/>
                <a:ea typeface="Lato"/>
                <a:cs typeface="Lato"/>
                <a:sym typeface="Lato"/>
              </a:rPr>
              <a:t>bringen</a:t>
            </a:r>
            <a:r>
              <a:rPr lang="en-US" sz="1600" b="0" i="0" u="none" strike="noStrike" cap="none" dirty="0">
                <a:solidFill>
                  <a:srgbClr val="1E293B"/>
                </a:solidFill>
                <a:latin typeface="Lato"/>
                <a:ea typeface="Lato"/>
                <a:cs typeface="Lato"/>
                <a:sym typeface="Lato"/>
              </a:rPr>
              <a:t>. Dies </a:t>
            </a:r>
            <a:r>
              <a:rPr lang="en-US" sz="1600" b="0" i="0" u="none" strike="noStrike" cap="none" dirty="0" err="1">
                <a:solidFill>
                  <a:srgbClr val="1E293B"/>
                </a:solidFill>
                <a:latin typeface="Lato"/>
                <a:ea typeface="Lato"/>
                <a:cs typeface="Lato"/>
                <a:sym typeface="Lato"/>
              </a:rPr>
              <a:t>beeinflusst</a:t>
            </a:r>
            <a:r>
              <a:rPr lang="en-US" sz="1600" b="0" i="0" u="none" strike="noStrike" cap="none" dirty="0">
                <a:solidFill>
                  <a:srgbClr val="1E293B"/>
                </a:solidFill>
                <a:latin typeface="Lato"/>
                <a:ea typeface="Lato"/>
                <a:cs typeface="Lato"/>
                <a:sym typeface="Lato"/>
              </a:rPr>
              <a:t> </a:t>
            </a:r>
            <a:r>
              <a:rPr lang="en-US" sz="1600" b="0" i="0" u="none" strike="noStrike" cap="none" dirty="0" err="1">
                <a:solidFill>
                  <a:srgbClr val="1E293B"/>
                </a:solidFill>
                <a:latin typeface="Lato"/>
                <a:ea typeface="Lato"/>
                <a:cs typeface="Lato"/>
                <a:sym typeface="Lato"/>
              </a:rPr>
              <a:t>weltweit</a:t>
            </a:r>
            <a:r>
              <a:rPr lang="en-US" sz="1600" b="0" i="0" u="none" strike="noStrike" cap="none" dirty="0">
                <a:solidFill>
                  <a:srgbClr val="1E293B"/>
                </a:solidFill>
                <a:latin typeface="Lato"/>
                <a:ea typeface="Lato"/>
                <a:cs typeface="Lato"/>
                <a:sym typeface="Lato"/>
              </a:rPr>
              <a:t> 98% des </a:t>
            </a:r>
            <a:r>
              <a:rPr lang="en-US" sz="1600" b="0" i="0" u="none" strike="noStrike" cap="none" dirty="0" err="1">
                <a:solidFill>
                  <a:srgbClr val="1E293B"/>
                </a:solidFill>
                <a:latin typeface="Lato"/>
                <a:ea typeface="Lato"/>
                <a:cs typeface="Lato"/>
                <a:sym typeface="Lato"/>
              </a:rPr>
              <a:t>Warenhandels</a:t>
            </a:r>
            <a:r>
              <a:rPr lang="en-US" sz="1600" b="0" i="0" u="none" strike="noStrike" cap="none" dirty="0">
                <a:solidFill>
                  <a:srgbClr val="1E293B"/>
                </a:solidFill>
                <a:latin typeface="Lato"/>
                <a:ea typeface="Lato"/>
                <a:cs typeface="Lato"/>
                <a:sym typeface="Lato"/>
              </a:rPr>
              <a:t>.</a:t>
            </a:r>
            <a:endParaRPr sz="2000" dirty="0"/>
          </a:p>
        </p:txBody>
      </p:sp>
    </p:spTree>
    <p:extLst>
      <p:ext uri="{BB962C8B-B14F-4D97-AF65-F5344CB8AC3E}">
        <p14:creationId xmlns:p14="http://schemas.microsoft.com/office/powerpoint/2010/main" val="12629507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A0CCF3-81A1-5D3A-CC40-44D7313D1F3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1AC7653-039C-841A-AC2C-E6DC5770ED15}"/>
              </a:ext>
            </a:extLst>
          </p:cNvPr>
          <p:cNvSpPr>
            <a:spLocks noGrp="1"/>
          </p:cNvSpPr>
          <p:nvPr>
            <p:ph type="title"/>
          </p:nvPr>
        </p:nvSpPr>
        <p:spPr/>
        <p:txBody>
          <a:bodyPr>
            <a:normAutofit/>
          </a:bodyPr>
          <a:lstStyle/>
          <a:p>
            <a:r>
              <a:rPr lang="de-DE" dirty="0"/>
              <a:t>HS 2028: Handlungsanweisung </a:t>
            </a:r>
            <a:r>
              <a:rPr lang="de-DE"/>
              <a:t>für 202</a:t>
            </a:r>
            <a:r>
              <a:rPr lang="de-DE" dirty="0"/>
              <a:t>7</a:t>
            </a:r>
          </a:p>
        </p:txBody>
      </p:sp>
      <p:pic>
        <p:nvPicPr>
          <p:cNvPr id="3" name="Google Shape;370;p41" descr="image.png">
            <a:extLst>
              <a:ext uri="{FF2B5EF4-FFF2-40B4-BE49-F238E27FC236}">
                <a16:creationId xmlns:a16="http://schemas.microsoft.com/office/drawing/2014/main" id="{46522B03-3B29-50AB-2210-0B322D080F00}"/>
              </a:ext>
            </a:extLst>
          </p:cNvPr>
          <p:cNvPicPr preferRelativeResize="0"/>
          <p:nvPr/>
        </p:nvPicPr>
        <p:blipFill rotWithShape="1">
          <a:blip r:embed="rId2">
            <a:alphaModFix/>
          </a:blip>
          <a:srcRect/>
          <a:stretch/>
        </p:blipFill>
        <p:spPr>
          <a:xfrm>
            <a:off x="419100" y="1352550"/>
            <a:ext cx="3429000" cy="4152900"/>
          </a:xfrm>
          <a:prstGeom prst="rect">
            <a:avLst/>
          </a:prstGeom>
          <a:noFill/>
          <a:ln>
            <a:noFill/>
          </a:ln>
        </p:spPr>
      </p:pic>
      <p:pic>
        <p:nvPicPr>
          <p:cNvPr id="4" name="Google Shape;371;p41" descr="image.png">
            <a:extLst>
              <a:ext uri="{FF2B5EF4-FFF2-40B4-BE49-F238E27FC236}">
                <a16:creationId xmlns:a16="http://schemas.microsoft.com/office/drawing/2014/main" id="{B6430C21-DFD1-58F4-6C73-4B4B82514ABE}"/>
              </a:ext>
            </a:extLst>
          </p:cNvPr>
          <p:cNvPicPr preferRelativeResize="0"/>
          <p:nvPr/>
        </p:nvPicPr>
        <p:blipFill rotWithShape="1">
          <a:blip r:embed="rId3">
            <a:alphaModFix/>
          </a:blip>
          <a:srcRect/>
          <a:stretch/>
        </p:blipFill>
        <p:spPr>
          <a:xfrm>
            <a:off x="4229100" y="1352550"/>
            <a:ext cx="3429000" cy="4152900"/>
          </a:xfrm>
          <a:prstGeom prst="rect">
            <a:avLst/>
          </a:prstGeom>
          <a:noFill/>
          <a:ln>
            <a:noFill/>
          </a:ln>
        </p:spPr>
      </p:pic>
      <p:pic>
        <p:nvPicPr>
          <p:cNvPr id="5" name="Google Shape;372;p41" descr="image.png">
            <a:extLst>
              <a:ext uri="{FF2B5EF4-FFF2-40B4-BE49-F238E27FC236}">
                <a16:creationId xmlns:a16="http://schemas.microsoft.com/office/drawing/2014/main" id="{B99ABF38-56CF-F8A5-4AD3-987E8751C495}"/>
              </a:ext>
            </a:extLst>
          </p:cNvPr>
          <p:cNvPicPr preferRelativeResize="0"/>
          <p:nvPr/>
        </p:nvPicPr>
        <p:blipFill rotWithShape="1">
          <a:blip r:embed="rId4">
            <a:alphaModFix/>
          </a:blip>
          <a:srcRect/>
          <a:stretch/>
        </p:blipFill>
        <p:spPr>
          <a:xfrm>
            <a:off x="8039100" y="1352550"/>
            <a:ext cx="3429000" cy="4152900"/>
          </a:xfrm>
          <a:prstGeom prst="rect">
            <a:avLst/>
          </a:prstGeom>
          <a:noFill/>
          <a:ln>
            <a:noFill/>
          </a:ln>
        </p:spPr>
      </p:pic>
      <p:sp>
        <p:nvSpPr>
          <p:cNvPr id="6" name="Google Shape;373;p41">
            <a:extLst>
              <a:ext uri="{FF2B5EF4-FFF2-40B4-BE49-F238E27FC236}">
                <a16:creationId xmlns:a16="http://schemas.microsoft.com/office/drawing/2014/main" id="{16A0BC9B-16C3-BD31-A60E-D3C5432450AE}"/>
              </a:ext>
            </a:extLst>
          </p:cNvPr>
          <p:cNvSpPr txBox="1"/>
          <p:nvPr/>
        </p:nvSpPr>
        <p:spPr>
          <a:xfrm>
            <a:off x="763428" y="2362200"/>
            <a:ext cx="2740342" cy="40005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2100" b="1" i="0" u="none" strike="noStrike" cap="none">
                <a:solidFill>
                  <a:srgbClr val="005088"/>
                </a:solidFill>
                <a:latin typeface="Poppins"/>
                <a:ea typeface="Poppins"/>
                <a:cs typeface="Poppins"/>
                <a:sym typeface="Poppins"/>
              </a:rPr>
              <a:t>Projektstart JETZT!</a:t>
            </a:r>
            <a:endParaRPr/>
          </a:p>
        </p:txBody>
      </p:sp>
      <p:sp>
        <p:nvSpPr>
          <p:cNvPr id="7" name="Google Shape;374;p41">
            <a:extLst>
              <a:ext uri="{FF2B5EF4-FFF2-40B4-BE49-F238E27FC236}">
                <a16:creationId xmlns:a16="http://schemas.microsoft.com/office/drawing/2014/main" id="{B84556B2-F749-3F63-E8B0-F9B18DF6C704}"/>
              </a:ext>
            </a:extLst>
          </p:cNvPr>
          <p:cNvSpPr txBox="1"/>
          <p:nvPr/>
        </p:nvSpPr>
        <p:spPr>
          <a:xfrm>
            <a:off x="714375" y="3095625"/>
            <a:ext cx="2838450" cy="1107996"/>
          </a:xfrm>
          <a:prstGeom prst="rect">
            <a:avLst/>
          </a:prstGeom>
          <a:noFill/>
          <a:ln>
            <a:noFill/>
          </a:ln>
        </p:spPr>
        <p:txBody>
          <a:bodyPr spcFirstLastPara="1" wrap="square" lIns="0" tIns="0" rIns="0" bIns="0" anchor="t" anchorCtr="0">
            <a:spAutoFit/>
          </a:bodyPr>
          <a:lstStyle/>
          <a:p>
            <a:pPr marL="0" marR="0" lvl="0" indent="0" algn="ctr" rtl="0">
              <a:lnSpc>
                <a:spcPct val="160000"/>
              </a:lnSpc>
              <a:spcBef>
                <a:spcPts val="0"/>
              </a:spcBef>
              <a:spcAft>
                <a:spcPts val="0"/>
              </a:spcAft>
              <a:buNone/>
            </a:pPr>
            <a:r>
              <a:rPr lang="en-US" sz="1500" b="0" i="0" u="none" strike="noStrike" cap="none" dirty="0">
                <a:solidFill>
                  <a:srgbClr val="1E293B"/>
                </a:solidFill>
                <a:latin typeface="Lato"/>
                <a:ea typeface="Lato"/>
                <a:cs typeface="Lato"/>
                <a:sym typeface="Lato"/>
              </a:rPr>
              <a:t>Das Projekt </a:t>
            </a:r>
            <a:r>
              <a:rPr lang="en-US" sz="1500" b="0" i="0" u="none" strike="noStrike" cap="none" dirty="0" err="1">
                <a:solidFill>
                  <a:srgbClr val="1E293B"/>
                </a:solidFill>
                <a:latin typeface="Lato"/>
                <a:ea typeface="Lato"/>
                <a:cs typeface="Lato"/>
                <a:sym typeface="Lato"/>
              </a:rPr>
              <a:t>zur</a:t>
            </a:r>
            <a:r>
              <a:rPr lang="en-US" sz="1500" b="0" i="0" u="none" strike="noStrike" cap="none" dirty="0">
                <a:solidFill>
                  <a:srgbClr val="1E293B"/>
                </a:solidFill>
                <a:latin typeface="Lato"/>
                <a:ea typeface="Lato"/>
                <a:cs typeface="Lato"/>
                <a:sym typeface="Lato"/>
              </a:rPr>
              <a:t> Um-</a:t>
            </a:r>
            <a:r>
              <a:rPr lang="en-US" sz="1500" b="0" i="0" u="none" strike="noStrike" cap="none" dirty="0" err="1">
                <a:solidFill>
                  <a:srgbClr val="1E293B"/>
                </a:solidFill>
                <a:latin typeface="Lato"/>
                <a:ea typeface="Lato"/>
                <a:cs typeface="Lato"/>
                <a:sym typeface="Lato"/>
              </a:rPr>
              <a:t>Tarifierung</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Ihres</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gesamten</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Artikelstamms</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sollte</a:t>
            </a:r>
            <a:r>
              <a:rPr lang="en-US" sz="1500" b="0" i="0" u="none" strike="noStrike" cap="none" dirty="0">
                <a:solidFill>
                  <a:srgbClr val="1E293B"/>
                </a:solidFill>
                <a:latin typeface="Lato"/>
                <a:ea typeface="Lato"/>
                <a:cs typeface="Lato"/>
                <a:sym typeface="Lato"/>
              </a:rPr>
              <a:t> in 2027 </a:t>
            </a:r>
            <a:r>
              <a:rPr lang="en-US" sz="1500" b="0" i="0" u="none" strike="noStrike" cap="none" dirty="0" err="1">
                <a:solidFill>
                  <a:srgbClr val="1E293B"/>
                </a:solidFill>
                <a:latin typeface="Lato"/>
                <a:ea typeface="Lato"/>
                <a:cs typeface="Lato"/>
                <a:sym typeface="Lato"/>
              </a:rPr>
              <a:t>starten</a:t>
            </a:r>
            <a:r>
              <a:rPr lang="en-US" sz="1500" b="0" i="0" u="none" strike="noStrike" cap="none" dirty="0">
                <a:solidFill>
                  <a:srgbClr val="1E293B"/>
                </a:solidFill>
                <a:latin typeface="Lato"/>
                <a:ea typeface="Lato"/>
                <a:cs typeface="Lato"/>
                <a:sym typeface="Lato"/>
              </a:rPr>
              <a:t>.</a:t>
            </a:r>
            <a:endParaRPr dirty="0"/>
          </a:p>
        </p:txBody>
      </p:sp>
      <p:sp>
        <p:nvSpPr>
          <p:cNvPr id="11" name="Google Shape;375;p41">
            <a:extLst>
              <a:ext uri="{FF2B5EF4-FFF2-40B4-BE49-F238E27FC236}">
                <a16:creationId xmlns:a16="http://schemas.microsoft.com/office/drawing/2014/main" id="{FB4AAB95-E3C5-859F-6299-C775C8BF4A82}"/>
              </a:ext>
            </a:extLst>
          </p:cNvPr>
          <p:cNvSpPr txBox="1"/>
          <p:nvPr/>
        </p:nvSpPr>
        <p:spPr>
          <a:xfrm>
            <a:off x="4823460" y="2362200"/>
            <a:ext cx="2240280" cy="40005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2100" b="1" i="0" u="none" strike="noStrike" cap="none">
                <a:solidFill>
                  <a:srgbClr val="005088"/>
                </a:solidFill>
                <a:latin typeface="Poppins"/>
                <a:ea typeface="Poppins"/>
                <a:cs typeface="Poppins"/>
                <a:sym typeface="Poppins"/>
              </a:rPr>
              <a:t>Kettenreaktion</a:t>
            </a:r>
            <a:endParaRPr/>
          </a:p>
        </p:txBody>
      </p:sp>
      <p:sp>
        <p:nvSpPr>
          <p:cNvPr id="12" name="Google Shape;376;p41">
            <a:extLst>
              <a:ext uri="{FF2B5EF4-FFF2-40B4-BE49-F238E27FC236}">
                <a16:creationId xmlns:a16="http://schemas.microsoft.com/office/drawing/2014/main" id="{FD6EBFFB-CA07-53EB-7523-F6895BC49245}"/>
              </a:ext>
            </a:extLst>
          </p:cNvPr>
          <p:cNvSpPr txBox="1"/>
          <p:nvPr/>
        </p:nvSpPr>
        <p:spPr>
          <a:xfrm>
            <a:off x="4524375" y="3095625"/>
            <a:ext cx="2838450" cy="1846659"/>
          </a:xfrm>
          <a:prstGeom prst="rect">
            <a:avLst/>
          </a:prstGeom>
          <a:noFill/>
          <a:ln>
            <a:noFill/>
          </a:ln>
        </p:spPr>
        <p:txBody>
          <a:bodyPr spcFirstLastPara="1" wrap="square" lIns="0" tIns="0" rIns="0" bIns="0" anchor="t" anchorCtr="0">
            <a:spAutoFit/>
          </a:bodyPr>
          <a:lstStyle/>
          <a:p>
            <a:pPr marL="0" marR="0" lvl="0" indent="0" algn="ctr" rtl="0">
              <a:lnSpc>
                <a:spcPct val="160000"/>
              </a:lnSpc>
              <a:spcBef>
                <a:spcPts val="0"/>
              </a:spcBef>
              <a:spcAft>
                <a:spcPts val="0"/>
              </a:spcAft>
              <a:buNone/>
            </a:pPr>
            <a:r>
              <a:rPr lang="en-US" sz="1500" b="0" i="0" u="none" strike="noStrike" cap="none" dirty="0" err="1">
                <a:solidFill>
                  <a:srgbClr val="1E293B"/>
                </a:solidFill>
                <a:latin typeface="Lato"/>
                <a:ea typeface="Lato"/>
                <a:cs typeface="Lato"/>
                <a:sym typeface="Lato"/>
              </a:rPr>
              <a:t>Änderungen</a:t>
            </a:r>
            <a:r>
              <a:rPr lang="en-US" sz="1500" b="0" i="0" u="none" strike="noStrike" cap="none" dirty="0">
                <a:solidFill>
                  <a:srgbClr val="1E293B"/>
                </a:solidFill>
                <a:latin typeface="Lato"/>
                <a:ea typeface="Lato"/>
                <a:cs typeface="Lato"/>
                <a:sym typeface="Lato"/>
              </a:rPr>
              <a:t> der HS-Codes </a:t>
            </a:r>
            <a:r>
              <a:rPr lang="en-US" sz="1500" b="0" i="0" u="none" strike="noStrike" cap="none" dirty="0" err="1">
                <a:solidFill>
                  <a:srgbClr val="1E293B"/>
                </a:solidFill>
                <a:latin typeface="Lato"/>
                <a:ea typeface="Lato"/>
                <a:cs typeface="Lato"/>
                <a:sym typeface="Lato"/>
              </a:rPr>
              <a:t>machen</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vZTAs</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ungültig</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ändern</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Präferenzregeln</a:t>
            </a:r>
            <a:r>
              <a:rPr lang="en-US" sz="1500" b="0" i="0" u="none" strike="noStrike" cap="none" dirty="0">
                <a:solidFill>
                  <a:srgbClr val="1E293B"/>
                </a:solidFill>
                <a:latin typeface="Lato"/>
                <a:ea typeface="Lato"/>
                <a:cs typeface="Lato"/>
                <a:sym typeface="Lato"/>
              </a:rPr>
              <a:t> und </a:t>
            </a:r>
            <a:r>
              <a:rPr lang="en-US" sz="1500" b="0" i="0" u="none" strike="noStrike" cap="none" dirty="0" err="1">
                <a:solidFill>
                  <a:srgbClr val="1E293B"/>
                </a:solidFill>
                <a:latin typeface="Lato"/>
                <a:ea typeface="Lato"/>
                <a:cs typeface="Lato"/>
                <a:sym typeface="Lato"/>
              </a:rPr>
              <a:t>beeinflussen</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Exportkontroll</a:t>
            </a:r>
            <a:r>
              <a:rPr lang="en-US" sz="1500" b="0" i="0" u="none" strike="noStrike" cap="none" dirty="0">
                <a:solidFill>
                  <a:srgbClr val="1E293B"/>
                </a:solidFill>
                <a:latin typeface="Lato"/>
                <a:ea typeface="Lato"/>
                <a:cs typeface="Lato"/>
                <a:sym typeface="Lato"/>
              </a:rPr>
              <a:t>-Listen. Die </a:t>
            </a:r>
            <a:r>
              <a:rPr lang="en-US" sz="1500" b="0" i="0" u="none" strike="noStrike" cap="none" dirty="0" err="1">
                <a:solidFill>
                  <a:srgbClr val="1E293B"/>
                </a:solidFill>
                <a:latin typeface="Lato"/>
                <a:ea typeface="Lato"/>
                <a:cs typeface="Lato"/>
                <a:sym typeface="Lato"/>
              </a:rPr>
              <a:t>Auswirkungen</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sind</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weitreichend</a:t>
            </a:r>
            <a:r>
              <a:rPr lang="en-US" sz="1500" b="0" i="0" u="none" strike="noStrike" cap="none" dirty="0">
                <a:solidFill>
                  <a:srgbClr val="1E293B"/>
                </a:solidFill>
                <a:latin typeface="Lato"/>
                <a:ea typeface="Lato"/>
                <a:cs typeface="Lato"/>
                <a:sym typeface="Lato"/>
              </a:rPr>
              <a:t>.</a:t>
            </a:r>
            <a:endParaRPr dirty="0"/>
          </a:p>
        </p:txBody>
      </p:sp>
      <p:sp>
        <p:nvSpPr>
          <p:cNvPr id="13" name="Google Shape;377;p41">
            <a:extLst>
              <a:ext uri="{FF2B5EF4-FFF2-40B4-BE49-F238E27FC236}">
                <a16:creationId xmlns:a16="http://schemas.microsoft.com/office/drawing/2014/main" id="{7419619E-864C-1B1C-13E8-43D645EECFD0}"/>
              </a:ext>
            </a:extLst>
          </p:cNvPr>
          <p:cNvSpPr txBox="1"/>
          <p:nvPr/>
        </p:nvSpPr>
        <p:spPr>
          <a:xfrm>
            <a:off x="8263413" y="2362200"/>
            <a:ext cx="2980372" cy="8001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2100" b="1" i="0" u="none" strike="noStrike" cap="none">
                <a:solidFill>
                  <a:srgbClr val="005088"/>
                </a:solidFill>
                <a:latin typeface="Poppins"/>
                <a:ea typeface="Poppins"/>
                <a:cs typeface="Poppins"/>
                <a:sym typeface="Poppins"/>
              </a:rPr>
              <a:t>Ressourcen-Planung</a:t>
            </a:r>
            <a:endParaRPr/>
          </a:p>
        </p:txBody>
      </p:sp>
      <p:sp>
        <p:nvSpPr>
          <p:cNvPr id="14" name="Google Shape;378;p41">
            <a:extLst>
              <a:ext uri="{FF2B5EF4-FFF2-40B4-BE49-F238E27FC236}">
                <a16:creationId xmlns:a16="http://schemas.microsoft.com/office/drawing/2014/main" id="{584846B1-A389-E1A9-E8BF-81CE5A00D2FC}"/>
              </a:ext>
            </a:extLst>
          </p:cNvPr>
          <p:cNvSpPr txBox="1"/>
          <p:nvPr/>
        </p:nvSpPr>
        <p:spPr>
          <a:xfrm>
            <a:off x="8405335" y="3162300"/>
            <a:ext cx="2838450" cy="1846659"/>
          </a:xfrm>
          <a:prstGeom prst="rect">
            <a:avLst/>
          </a:prstGeom>
          <a:noFill/>
          <a:ln>
            <a:noFill/>
          </a:ln>
        </p:spPr>
        <p:txBody>
          <a:bodyPr spcFirstLastPara="1" wrap="square" lIns="0" tIns="0" rIns="0" bIns="0" anchor="t" anchorCtr="0">
            <a:spAutoFit/>
          </a:bodyPr>
          <a:lstStyle/>
          <a:p>
            <a:pPr marL="0" marR="0" lvl="0" indent="0" algn="ctr" rtl="0">
              <a:lnSpc>
                <a:spcPct val="160000"/>
              </a:lnSpc>
              <a:spcBef>
                <a:spcPts val="0"/>
              </a:spcBef>
              <a:spcAft>
                <a:spcPts val="0"/>
              </a:spcAft>
              <a:buNone/>
            </a:pPr>
            <a:r>
              <a:rPr lang="en-US" sz="1500" b="0" i="0" u="none" strike="noStrike" cap="none" dirty="0" err="1">
                <a:solidFill>
                  <a:srgbClr val="1E293B"/>
                </a:solidFill>
                <a:latin typeface="Lato"/>
                <a:ea typeface="Lato"/>
                <a:cs typeface="Lato"/>
                <a:sym typeface="Lato"/>
              </a:rPr>
              <a:t>Bestimmen</a:t>
            </a:r>
            <a:r>
              <a:rPr lang="en-US" sz="1500" b="0" i="0" u="none" strike="noStrike" cap="none" dirty="0">
                <a:solidFill>
                  <a:srgbClr val="1E293B"/>
                </a:solidFill>
                <a:latin typeface="Lato"/>
                <a:ea typeface="Lato"/>
                <a:cs typeface="Lato"/>
                <a:sym typeface="Lato"/>
              </a:rPr>
              <a:t> Sie </a:t>
            </a:r>
            <a:r>
              <a:rPr lang="en-US" sz="1500" b="0" i="0" u="none" strike="noStrike" cap="none" dirty="0" err="1">
                <a:solidFill>
                  <a:srgbClr val="1E293B"/>
                </a:solidFill>
                <a:latin typeface="Lato"/>
                <a:ea typeface="Lato"/>
                <a:cs typeface="Lato"/>
                <a:sym typeface="Lato"/>
              </a:rPr>
              <a:t>einen</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dedizierten</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Projektmanager</a:t>
            </a:r>
            <a:r>
              <a:rPr lang="en-US" sz="1500" b="0" i="0" u="none" strike="noStrike" cap="none" dirty="0">
                <a:solidFill>
                  <a:srgbClr val="1E293B"/>
                </a:solidFill>
                <a:latin typeface="Lato"/>
                <a:ea typeface="Lato"/>
                <a:cs typeface="Lato"/>
                <a:sym typeface="Lato"/>
              </a:rPr>
              <a:t> und </a:t>
            </a:r>
            <a:r>
              <a:rPr lang="en-US" sz="1500" b="0" i="0" u="none" strike="noStrike" cap="none" dirty="0" err="1">
                <a:solidFill>
                  <a:srgbClr val="1E293B"/>
                </a:solidFill>
                <a:latin typeface="Lato"/>
                <a:ea typeface="Lato"/>
                <a:cs typeface="Lato"/>
                <a:sym typeface="Lato"/>
              </a:rPr>
              <a:t>Ressourcen</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aus</a:t>
            </a:r>
            <a:r>
              <a:rPr lang="en-US" sz="1500" b="0" i="0" u="none" strike="noStrike" cap="none" dirty="0">
                <a:solidFill>
                  <a:srgbClr val="1E293B"/>
                </a:solidFill>
                <a:latin typeface="Lato"/>
                <a:ea typeface="Lato"/>
                <a:cs typeface="Lato"/>
                <a:sym typeface="Lato"/>
              </a:rPr>
              <a:t> Zoll, </a:t>
            </a:r>
            <a:r>
              <a:rPr lang="en-US" sz="1500" b="0" i="0" u="none" strike="noStrike" cap="none" dirty="0" err="1">
                <a:solidFill>
                  <a:srgbClr val="1E293B"/>
                </a:solidFill>
                <a:latin typeface="Lato"/>
                <a:ea typeface="Lato"/>
                <a:cs typeface="Lato"/>
                <a:sym typeface="Lato"/>
              </a:rPr>
              <a:t>Produktmanagement</a:t>
            </a:r>
            <a:r>
              <a:rPr lang="en-US" sz="1500" b="0" i="0" u="none" strike="noStrike" cap="none" dirty="0">
                <a:solidFill>
                  <a:srgbClr val="1E293B"/>
                </a:solidFill>
                <a:latin typeface="Lato"/>
                <a:ea typeface="Lato"/>
                <a:cs typeface="Lato"/>
                <a:sym typeface="Lato"/>
              </a:rPr>
              <a:t> und IT. Warten </a:t>
            </a:r>
            <a:r>
              <a:rPr lang="en-US" sz="1500" b="0" i="0" u="none" strike="noStrike" cap="none" dirty="0" err="1">
                <a:solidFill>
                  <a:srgbClr val="1E293B"/>
                </a:solidFill>
                <a:latin typeface="Lato"/>
                <a:ea typeface="Lato"/>
                <a:cs typeface="Lato"/>
                <a:sym typeface="Lato"/>
              </a:rPr>
              <a:t>ist</a:t>
            </a:r>
            <a:r>
              <a:rPr lang="en-US" sz="1500" b="0" i="0" u="none" strike="noStrike" cap="none" dirty="0">
                <a:solidFill>
                  <a:srgbClr val="1E293B"/>
                </a:solidFill>
                <a:latin typeface="Lato"/>
                <a:ea typeface="Lato"/>
                <a:cs typeface="Lato"/>
                <a:sym typeface="Lato"/>
              </a:rPr>
              <a:t> die </a:t>
            </a:r>
            <a:r>
              <a:rPr lang="en-US" sz="1500" b="0" i="0" u="none" strike="noStrike" cap="none" dirty="0" err="1">
                <a:solidFill>
                  <a:srgbClr val="1E293B"/>
                </a:solidFill>
                <a:latin typeface="Lato"/>
                <a:ea typeface="Lato"/>
                <a:cs typeface="Lato"/>
                <a:sym typeface="Lato"/>
              </a:rPr>
              <a:t>teuerste</a:t>
            </a:r>
            <a:r>
              <a:rPr lang="en-US" sz="1500" b="0" i="0" u="none" strike="noStrike" cap="none" dirty="0">
                <a:solidFill>
                  <a:srgbClr val="1E293B"/>
                </a:solidFill>
                <a:latin typeface="Lato"/>
                <a:ea typeface="Lato"/>
                <a:cs typeface="Lato"/>
                <a:sym typeface="Lato"/>
              </a:rPr>
              <a:t> Option.</a:t>
            </a:r>
            <a:endParaRPr dirty="0"/>
          </a:p>
        </p:txBody>
      </p:sp>
      <p:pic>
        <p:nvPicPr>
          <p:cNvPr id="15" name="Google Shape;379;p41" descr="image.png">
            <a:extLst>
              <a:ext uri="{FF2B5EF4-FFF2-40B4-BE49-F238E27FC236}">
                <a16:creationId xmlns:a16="http://schemas.microsoft.com/office/drawing/2014/main" id="{605421FF-5AAA-378A-5D20-D5FEA01E9FDC}"/>
              </a:ext>
            </a:extLst>
          </p:cNvPr>
          <p:cNvPicPr preferRelativeResize="0"/>
          <p:nvPr/>
        </p:nvPicPr>
        <p:blipFill rotWithShape="1">
          <a:blip r:embed="rId5">
            <a:alphaModFix/>
          </a:blip>
          <a:srcRect/>
          <a:stretch/>
        </p:blipFill>
        <p:spPr>
          <a:xfrm>
            <a:off x="1933575" y="1666875"/>
            <a:ext cx="400050" cy="457200"/>
          </a:xfrm>
          <a:prstGeom prst="rect">
            <a:avLst/>
          </a:prstGeom>
          <a:noFill/>
          <a:ln>
            <a:noFill/>
          </a:ln>
        </p:spPr>
      </p:pic>
      <p:pic>
        <p:nvPicPr>
          <p:cNvPr id="16" name="Google Shape;380;p41" descr="image.png">
            <a:extLst>
              <a:ext uri="{FF2B5EF4-FFF2-40B4-BE49-F238E27FC236}">
                <a16:creationId xmlns:a16="http://schemas.microsoft.com/office/drawing/2014/main" id="{B5F77020-F7D5-9DAA-1B45-40C82C4BECBA}"/>
              </a:ext>
            </a:extLst>
          </p:cNvPr>
          <p:cNvPicPr preferRelativeResize="0"/>
          <p:nvPr/>
        </p:nvPicPr>
        <p:blipFill rotWithShape="1">
          <a:blip r:embed="rId6">
            <a:alphaModFix/>
          </a:blip>
          <a:srcRect/>
          <a:stretch/>
        </p:blipFill>
        <p:spPr>
          <a:xfrm>
            <a:off x="5686425" y="1666875"/>
            <a:ext cx="514350" cy="457200"/>
          </a:xfrm>
          <a:prstGeom prst="rect">
            <a:avLst/>
          </a:prstGeom>
          <a:noFill/>
          <a:ln>
            <a:noFill/>
          </a:ln>
        </p:spPr>
      </p:pic>
      <p:pic>
        <p:nvPicPr>
          <p:cNvPr id="17" name="Google Shape;381;p41" descr="image.png">
            <a:extLst>
              <a:ext uri="{FF2B5EF4-FFF2-40B4-BE49-F238E27FC236}">
                <a16:creationId xmlns:a16="http://schemas.microsoft.com/office/drawing/2014/main" id="{625B413A-6A39-0C99-149C-FFD991D03ABA}"/>
              </a:ext>
            </a:extLst>
          </p:cNvPr>
          <p:cNvPicPr preferRelativeResize="0"/>
          <p:nvPr/>
        </p:nvPicPr>
        <p:blipFill rotWithShape="1">
          <a:blip r:embed="rId7">
            <a:alphaModFix/>
          </a:blip>
          <a:srcRect/>
          <a:stretch/>
        </p:blipFill>
        <p:spPr>
          <a:xfrm>
            <a:off x="9467850" y="1666875"/>
            <a:ext cx="571500" cy="457200"/>
          </a:xfrm>
          <a:prstGeom prst="rect">
            <a:avLst/>
          </a:prstGeom>
          <a:noFill/>
          <a:ln>
            <a:noFill/>
          </a:ln>
        </p:spPr>
      </p:pic>
    </p:spTree>
    <p:extLst>
      <p:ext uri="{BB962C8B-B14F-4D97-AF65-F5344CB8AC3E}">
        <p14:creationId xmlns:p14="http://schemas.microsoft.com/office/powerpoint/2010/main" val="1974896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F1EBED-6EA7-8BC9-EA7C-F77C85DB8DD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50982F9-154D-8D4D-13A0-07ED1BABF269}"/>
              </a:ext>
            </a:extLst>
          </p:cNvPr>
          <p:cNvSpPr>
            <a:spLocks noGrp="1"/>
          </p:cNvSpPr>
          <p:nvPr>
            <p:ph type="ctrTitle"/>
          </p:nvPr>
        </p:nvSpPr>
        <p:spPr>
          <a:xfrm>
            <a:off x="450011" y="3642360"/>
            <a:ext cx="11291977" cy="2387600"/>
          </a:xfrm>
        </p:spPr>
        <p:txBody>
          <a:bodyPr>
            <a:normAutofit/>
          </a:bodyPr>
          <a:lstStyle/>
          <a:p>
            <a:r>
              <a:rPr lang="de-DE" sz="4800" dirty="0"/>
              <a:t>6. Verbote, Beschränkungen &amp; Risiken</a:t>
            </a:r>
          </a:p>
        </p:txBody>
      </p:sp>
      <p:pic>
        <p:nvPicPr>
          <p:cNvPr id="4" name="Grafik 3">
            <a:extLst>
              <a:ext uri="{FF2B5EF4-FFF2-40B4-BE49-F238E27FC236}">
                <a16:creationId xmlns:a16="http://schemas.microsoft.com/office/drawing/2014/main" id="{4A31920D-C65A-29B7-BFBC-FD8997DFA7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0999" y="904240"/>
            <a:ext cx="6553200" cy="4368800"/>
          </a:xfrm>
          <a:prstGeom prst="rect">
            <a:avLst/>
          </a:prstGeom>
        </p:spPr>
      </p:pic>
    </p:spTree>
    <p:extLst>
      <p:ext uri="{BB962C8B-B14F-4D97-AF65-F5344CB8AC3E}">
        <p14:creationId xmlns:p14="http://schemas.microsoft.com/office/powerpoint/2010/main" val="18605597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50011" y="3642360"/>
            <a:ext cx="11291977" cy="2387600"/>
          </a:xfrm>
        </p:spPr>
        <p:txBody>
          <a:bodyPr>
            <a:normAutofit/>
          </a:bodyPr>
          <a:lstStyle/>
          <a:p>
            <a:r>
              <a:rPr lang="sv-SE" sz="4800" dirty="0"/>
              <a:t>1. ATLAS 3.0 &amp; Exportkontrolle 2026</a:t>
            </a:r>
          </a:p>
        </p:txBody>
      </p:sp>
      <p:pic>
        <p:nvPicPr>
          <p:cNvPr id="4" name="Grafik 3">
            <a:extLst>
              <a:ext uri="{FF2B5EF4-FFF2-40B4-BE49-F238E27FC236}">
                <a16:creationId xmlns:a16="http://schemas.microsoft.com/office/drawing/2014/main" id="{A81F29D4-8705-97FF-8CFE-E914ED3AC3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7401" y="967377"/>
            <a:ext cx="5877197" cy="3918131"/>
          </a:xfrm>
          <a:prstGeom prst="rect">
            <a:avLst/>
          </a:prstGeom>
        </p:spPr>
      </p:pic>
    </p:spTree>
    <p:extLst>
      <p:ext uri="{BB962C8B-B14F-4D97-AF65-F5344CB8AC3E}">
        <p14:creationId xmlns:p14="http://schemas.microsoft.com/office/powerpoint/2010/main" val="23690640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02B058-1529-E36D-D0C8-AE97960E755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8187ADF-0EAA-B113-7C21-C29CC9B456FB}"/>
              </a:ext>
            </a:extLst>
          </p:cNvPr>
          <p:cNvSpPr>
            <a:spLocks noGrp="1"/>
          </p:cNvSpPr>
          <p:nvPr>
            <p:ph type="title"/>
          </p:nvPr>
        </p:nvSpPr>
        <p:spPr/>
        <p:txBody>
          <a:bodyPr>
            <a:normAutofit/>
          </a:bodyPr>
          <a:lstStyle/>
          <a:p>
            <a:r>
              <a:rPr lang="de-DE" dirty="0" err="1"/>
              <a:t>VuB</a:t>
            </a:r>
            <a:r>
              <a:rPr lang="de-DE" dirty="0"/>
              <a:t>: F-Gas-Verordnung (VO 2024/573)</a:t>
            </a:r>
          </a:p>
        </p:txBody>
      </p:sp>
      <p:sp>
        <p:nvSpPr>
          <p:cNvPr id="8" name="Google Shape;393;p43">
            <a:extLst>
              <a:ext uri="{FF2B5EF4-FFF2-40B4-BE49-F238E27FC236}">
                <a16:creationId xmlns:a16="http://schemas.microsoft.com/office/drawing/2014/main" id="{253011F5-34C9-839B-72B2-04AE3FE7E50B}"/>
              </a:ext>
            </a:extLst>
          </p:cNvPr>
          <p:cNvSpPr txBox="1"/>
          <p:nvPr/>
        </p:nvSpPr>
        <p:spPr>
          <a:xfrm>
            <a:off x="809625" y="1421341"/>
            <a:ext cx="10562325" cy="738664"/>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r>
              <a:rPr lang="en-US" sz="1500" b="0" i="0" u="none" strike="noStrike" cap="none" dirty="0">
                <a:solidFill>
                  <a:srgbClr val="1E293B"/>
                </a:solidFill>
                <a:latin typeface="Lato"/>
                <a:ea typeface="Lato"/>
                <a:cs typeface="Lato"/>
                <a:sym typeface="Lato"/>
              </a:rPr>
              <a:t>Die </a:t>
            </a:r>
            <a:r>
              <a:rPr lang="en-US" sz="1500" b="0" i="0" u="none" strike="noStrike" cap="none" dirty="0" err="1">
                <a:solidFill>
                  <a:srgbClr val="1E293B"/>
                </a:solidFill>
                <a:latin typeface="Lato"/>
                <a:ea typeface="Lato"/>
                <a:cs typeface="Lato"/>
                <a:sym typeface="Lato"/>
              </a:rPr>
              <a:t>neue</a:t>
            </a:r>
            <a:r>
              <a:rPr lang="en-US" sz="1500" b="0" i="0" u="none" strike="noStrike" cap="none" dirty="0">
                <a:solidFill>
                  <a:srgbClr val="1E293B"/>
                </a:solidFill>
                <a:latin typeface="Lato"/>
                <a:ea typeface="Lato"/>
                <a:cs typeface="Lato"/>
                <a:sym typeface="Lato"/>
              </a:rPr>
              <a:t> F-Gas-</a:t>
            </a:r>
            <a:r>
              <a:rPr lang="en-US" sz="1500" b="0" i="0" u="none" strike="noStrike" cap="none" dirty="0" err="1">
                <a:solidFill>
                  <a:srgbClr val="1E293B"/>
                </a:solidFill>
                <a:latin typeface="Lato"/>
                <a:ea typeface="Lato"/>
                <a:cs typeface="Lato"/>
                <a:sym typeface="Lato"/>
              </a:rPr>
              <a:t>Verordnung</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ist</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seit</a:t>
            </a:r>
            <a:r>
              <a:rPr lang="en-US" sz="1500" b="0" i="0" u="none" strike="noStrike" cap="none" dirty="0">
                <a:solidFill>
                  <a:srgbClr val="1E293B"/>
                </a:solidFill>
                <a:latin typeface="Lato"/>
                <a:ea typeface="Lato"/>
                <a:cs typeface="Lato"/>
                <a:sym typeface="Lato"/>
              </a:rPr>
              <a:t> 2025 </a:t>
            </a:r>
            <a:r>
              <a:rPr lang="en-US" sz="1500" b="0" i="0" u="none" strike="noStrike" cap="none" dirty="0" err="1">
                <a:solidFill>
                  <a:srgbClr val="1E293B"/>
                </a:solidFill>
                <a:latin typeface="Lato"/>
                <a:ea typeface="Lato"/>
                <a:cs typeface="Lato"/>
                <a:sym typeface="Lato"/>
              </a:rPr>
              <a:t>voll</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wirksam</a:t>
            </a:r>
            <a:r>
              <a:rPr lang="en-US" sz="1500" b="0" i="0" u="none" strike="noStrike" cap="none" dirty="0">
                <a:solidFill>
                  <a:srgbClr val="1E293B"/>
                </a:solidFill>
                <a:latin typeface="Lato"/>
                <a:ea typeface="Lato"/>
                <a:cs typeface="Lato"/>
                <a:sym typeface="Lato"/>
              </a:rPr>
              <a:t> und </a:t>
            </a:r>
            <a:r>
              <a:rPr lang="en-US" sz="1500" b="0" i="0" u="none" strike="noStrike" cap="none" dirty="0" err="1">
                <a:solidFill>
                  <a:srgbClr val="1E293B"/>
                </a:solidFill>
                <a:latin typeface="Lato"/>
                <a:ea typeface="Lato"/>
                <a:cs typeface="Lato"/>
                <a:sym typeface="Lato"/>
              </a:rPr>
              <a:t>regelt</a:t>
            </a:r>
            <a:r>
              <a:rPr lang="en-US" sz="1500" b="0" i="0" u="none" strike="noStrike" cap="none" dirty="0">
                <a:solidFill>
                  <a:srgbClr val="1E293B"/>
                </a:solidFill>
                <a:latin typeface="Lato"/>
                <a:ea typeface="Lato"/>
                <a:cs typeface="Lato"/>
                <a:sym typeface="Lato"/>
              </a:rPr>
              <a:t> den Export von </a:t>
            </a:r>
            <a:r>
              <a:rPr lang="en-US" sz="1500" b="0" i="0" u="none" strike="noStrike" cap="none" dirty="0" err="1">
                <a:solidFill>
                  <a:srgbClr val="1E293B"/>
                </a:solidFill>
                <a:latin typeface="Lato"/>
                <a:ea typeface="Lato"/>
                <a:cs typeface="Lato"/>
                <a:sym typeface="Lato"/>
              </a:rPr>
              <a:t>Kälte</a:t>
            </a:r>
            <a:r>
              <a:rPr lang="en-US" sz="1500" b="0" i="0" u="none" strike="noStrike" cap="none" dirty="0">
                <a:solidFill>
                  <a:srgbClr val="1E293B"/>
                </a:solidFill>
                <a:latin typeface="Lato"/>
                <a:ea typeface="Lato"/>
                <a:cs typeface="Lato"/>
                <a:sym typeface="Lato"/>
              </a:rPr>
              <a:t>-, Klima- und </a:t>
            </a:r>
            <a:r>
              <a:rPr lang="en-US" sz="1500" b="0" i="0" u="none" strike="noStrike" cap="none" dirty="0" err="1">
                <a:solidFill>
                  <a:srgbClr val="1E293B"/>
                </a:solidFill>
                <a:latin typeface="Lato"/>
                <a:ea typeface="Lato"/>
                <a:cs typeface="Lato"/>
                <a:sym typeface="Lato"/>
              </a:rPr>
              <a:t>Wärmepumpen</a:t>
            </a:r>
            <a:r>
              <a:rPr lang="en-US" sz="1500" dirty="0">
                <a:solidFill>
                  <a:srgbClr val="1E293B"/>
                </a:solidFill>
                <a:latin typeface="Lato"/>
                <a:ea typeface="Lato"/>
                <a:cs typeface="Lato"/>
                <a:sym typeface="Lato"/>
              </a:rPr>
              <a:t> und </a:t>
            </a:r>
            <a:r>
              <a:rPr lang="en-US" sz="1500" dirty="0" err="1">
                <a:solidFill>
                  <a:srgbClr val="1E293B"/>
                </a:solidFill>
                <a:latin typeface="Lato"/>
                <a:ea typeface="Lato"/>
                <a:cs typeface="Lato"/>
                <a:sym typeface="Lato"/>
              </a:rPr>
              <a:t>wird</a:t>
            </a:r>
            <a:r>
              <a:rPr lang="en-US" sz="1500" dirty="0">
                <a:solidFill>
                  <a:srgbClr val="1E293B"/>
                </a:solidFill>
                <a:latin typeface="Lato"/>
                <a:ea typeface="Lato"/>
                <a:cs typeface="Lato"/>
                <a:sym typeface="Lato"/>
              </a:rPr>
              <a:t> </a:t>
            </a:r>
            <a:r>
              <a:rPr lang="en-US" sz="1500" dirty="0" err="1">
                <a:solidFill>
                  <a:srgbClr val="1E293B"/>
                </a:solidFill>
                <a:latin typeface="Lato"/>
                <a:ea typeface="Lato"/>
                <a:cs typeface="Lato"/>
                <a:sym typeface="Lato"/>
              </a:rPr>
              <a:t>uns</a:t>
            </a:r>
            <a:r>
              <a:rPr lang="en-US" sz="1500" dirty="0">
                <a:solidFill>
                  <a:srgbClr val="1E293B"/>
                </a:solidFill>
                <a:latin typeface="Lato"/>
                <a:ea typeface="Lato"/>
                <a:cs typeface="Lato"/>
                <a:sym typeface="Lato"/>
              </a:rPr>
              <a:t> </a:t>
            </a:r>
            <a:r>
              <a:rPr lang="en-US" sz="1500" dirty="0" err="1">
                <a:solidFill>
                  <a:srgbClr val="1E293B"/>
                </a:solidFill>
                <a:latin typeface="Lato"/>
                <a:ea typeface="Lato"/>
                <a:cs typeface="Lato"/>
                <a:sym typeface="Lato"/>
              </a:rPr>
              <a:t>deshalb</a:t>
            </a:r>
            <a:r>
              <a:rPr lang="en-US" sz="1500" dirty="0">
                <a:solidFill>
                  <a:srgbClr val="1E293B"/>
                </a:solidFill>
                <a:latin typeface="Lato"/>
                <a:ea typeface="Lato"/>
                <a:cs typeface="Lato"/>
                <a:sym typeface="Lato"/>
              </a:rPr>
              <a:t> </a:t>
            </a:r>
            <a:r>
              <a:rPr lang="en-US" sz="1500" dirty="0" err="1">
                <a:solidFill>
                  <a:srgbClr val="1E293B"/>
                </a:solidFill>
                <a:latin typeface="Lato"/>
                <a:ea typeface="Lato"/>
                <a:cs typeface="Lato"/>
                <a:sym typeface="Lato"/>
              </a:rPr>
              <a:t>auch</a:t>
            </a:r>
            <a:r>
              <a:rPr lang="en-US" sz="1500" dirty="0">
                <a:solidFill>
                  <a:srgbClr val="1E293B"/>
                </a:solidFill>
                <a:latin typeface="Lato"/>
                <a:ea typeface="Lato"/>
                <a:cs typeface="Lato"/>
                <a:sym typeface="Lato"/>
              </a:rPr>
              <a:t> in 2026 </a:t>
            </a:r>
            <a:r>
              <a:rPr lang="en-US" sz="1500" dirty="0" err="1">
                <a:solidFill>
                  <a:srgbClr val="1E293B"/>
                </a:solidFill>
                <a:latin typeface="Lato"/>
                <a:ea typeface="Lato"/>
                <a:cs typeface="Lato"/>
                <a:sym typeface="Lato"/>
              </a:rPr>
              <a:t>weiter</a:t>
            </a:r>
            <a:r>
              <a:rPr lang="en-US" sz="1500" dirty="0">
                <a:solidFill>
                  <a:srgbClr val="1E293B"/>
                </a:solidFill>
                <a:latin typeface="Lato"/>
                <a:ea typeface="Lato"/>
                <a:cs typeface="Lato"/>
                <a:sym typeface="Lato"/>
              </a:rPr>
              <a:t> </a:t>
            </a:r>
            <a:r>
              <a:rPr lang="en-US" sz="1500" dirty="0" err="1">
                <a:solidFill>
                  <a:srgbClr val="1E293B"/>
                </a:solidFill>
                <a:latin typeface="Lato"/>
                <a:ea typeface="Lato"/>
                <a:cs typeface="Lato"/>
                <a:sym typeface="Lato"/>
              </a:rPr>
              <a:t>beschäftigen</a:t>
            </a:r>
            <a:r>
              <a:rPr lang="en-US" sz="1500" dirty="0">
                <a:solidFill>
                  <a:srgbClr val="1E293B"/>
                </a:solidFill>
                <a:latin typeface="Lato"/>
                <a:ea typeface="Lato"/>
                <a:cs typeface="Lato"/>
                <a:sym typeface="Lato"/>
              </a:rPr>
              <a:t>. </a:t>
            </a:r>
            <a:endParaRPr dirty="0"/>
          </a:p>
        </p:txBody>
      </p:sp>
      <p:sp>
        <p:nvSpPr>
          <p:cNvPr id="9" name="Google Shape;394;p43">
            <a:extLst>
              <a:ext uri="{FF2B5EF4-FFF2-40B4-BE49-F238E27FC236}">
                <a16:creationId xmlns:a16="http://schemas.microsoft.com/office/drawing/2014/main" id="{EB57BACF-2330-E3EC-4A2E-AC8DE93F266B}"/>
              </a:ext>
            </a:extLst>
          </p:cNvPr>
          <p:cNvSpPr txBox="1"/>
          <p:nvPr/>
        </p:nvSpPr>
        <p:spPr>
          <a:xfrm>
            <a:off x="809625" y="4031191"/>
            <a:ext cx="10562325" cy="738664"/>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r>
              <a:rPr lang="en-US" sz="1500" b="0" i="0" u="none" strike="noStrike" cap="none" dirty="0">
                <a:solidFill>
                  <a:srgbClr val="1E293B"/>
                </a:solidFill>
                <a:latin typeface="Lato"/>
                <a:ea typeface="Lato"/>
                <a:cs typeface="Lato"/>
                <a:sym typeface="Lato"/>
              </a:rPr>
              <a:t>Intern </a:t>
            </a:r>
            <a:r>
              <a:rPr lang="en-US" sz="1500" b="0" i="0" u="none" strike="noStrike" cap="none" dirty="0" err="1">
                <a:solidFill>
                  <a:srgbClr val="1E293B"/>
                </a:solidFill>
                <a:latin typeface="Lato"/>
                <a:ea typeface="Lato"/>
                <a:cs typeface="Lato"/>
                <a:sym typeface="Lato"/>
              </a:rPr>
              <a:t>zu</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veranlassen</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Führen</a:t>
            </a:r>
            <a:r>
              <a:rPr lang="en-US" sz="1500" b="0" i="0" u="none" strike="noStrike" cap="none" dirty="0">
                <a:solidFill>
                  <a:srgbClr val="1E293B"/>
                </a:solidFill>
                <a:latin typeface="Lato"/>
                <a:ea typeface="Lato"/>
                <a:cs typeface="Lato"/>
                <a:sym typeface="Lato"/>
              </a:rPr>
              <a:t> Sie </a:t>
            </a:r>
            <a:r>
              <a:rPr lang="en-US" sz="1500" b="0" i="0" u="none" strike="noStrike" cap="none" dirty="0" err="1">
                <a:solidFill>
                  <a:srgbClr val="1E293B"/>
                </a:solidFill>
                <a:latin typeface="Lato"/>
                <a:ea typeface="Lato"/>
                <a:cs typeface="Lato"/>
                <a:sym typeface="Lato"/>
              </a:rPr>
              <a:t>einen</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Produktkatalog</a:t>
            </a:r>
            <a:r>
              <a:rPr lang="en-US" sz="1500" b="0" i="0" u="none" strike="noStrike" cap="none" dirty="0">
                <a:solidFill>
                  <a:srgbClr val="1E293B"/>
                </a:solidFill>
                <a:latin typeface="Lato"/>
                <a:ea typeface="Lato"/>
                <a:cs typeface="Lato"/>
                <a:sym typeface="Lato"/>
              </a:rPr>
              <a:t>-Check (GWP-</a:t>
            </a:r>
            <a:r>
              <a:rPr lang="en-US" sz="1500" b="0" i="0" u="none" strike="noStrike" cap="none" dirty="0" err="1">
                <a:solidFill>
                  <a:srgbClr val="1E293B"/>
                </a:solidFill>
                <a:latin typeface="Lato"/>
                <a:ea typeface="Lato"/>
                <a:cs typeface="Lato"/>
                <a:sym typeface="Lato"/>
              </a:rPr>
              <a:t>Werte</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durch</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Ohne</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Freigabe</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stoppt</a:t>
            </a:r>
            <a:r>
              <a:rPr lang="en-US" sz="1500" b="0" i="0" u="none" strike="noStrike" cap="none" dirty="0">
                <a:solidFill>
                  <a:srgbClr val="1E293B"/>
                </a:solidFill>
                <a:latin typeface="Lato"/>
                <a:ea typeface="Lato"/>
                <a:cs typeface="Lato"/>
                <a:sym typeface="Lato"/>
              </a:rPr>
              <a:t> der Export (</a:t>
            </a:r>
            <a:r>
              <a:rPr lang="en-US" sz="1500" b="0" i="0" u="none" strike="noStrike" cap="none" dirty="0" err="1">
                <a:solidFill>
                  <a:srgbClr val="1E293B"/>
                </a:solidFill>
                <a:latin typeface="Lato"/>
                <a:ea typeface="Lato"/>
                <a:cs typeface="Lato"/>
                <a:sym typeface="Lato"/>
              </a:rPr>
              <a:t>gleiches</a:t>
            </a:r>
            <a:r>
              <a:rPr lang="en-US" sz="1500" b="0" i="0" u="none" strike="noStrike" cap="none" dirty="0">
                <a:solidFill>
                  <a:srgbClr val="1E293B"/>
                </a:solidFill>
                <a:latin typeface="Lato"/>
                <a:ea typeface="Lato"/>
                <a:cs typeface="Lato"/>
                <a:sym typeface="Lato"/>
              </a:rPr>
              <a:t> für den Import). Die </a:t>
            </a:r>
            <a:r>
              <a:rPr lang="en-US" sz="1500" b="0" i="0" u="none" strike="noStrike" cap="none" dirty="0" err="1">
                <a:solidFill>
                  <a:srgbClr val="1E293B"/>
                </a:solidFill>
                <a:latin typeface="Lato"/>
                <a:ea typeface="Lato"/>
                <a:cs typeface="Lato"/>
                <a:sym typeface="Lato"/>
              </a:rPr>
              <a:t>Haftung</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liegt</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beim</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Ausführer</a:t>
            </a:r>
            <a:r>
              <a:rPr lang="en-US" sz="1500" b="0" i="0" u="none" strike="noStrike" cap="none" dirty="0">
                <a:solidFill>
                  <a:srgbClr val="1E293B"/>
                </a:solidFill>
                <a:latin typeface="Lato"/>
                <a:ea typeface="Lato"/>
                <a:cs typeface="Lato"/>
                <a:sym typeface="Lato"/>
              </a:rPr>
              <a:t>.</a:t>
            </a:r>
            <a:endParaRPr dirty="0"/>
          </a:p>
        </p:txBody>
      </p:sp>
      <p:sp>
        <p:nvSpPr>
          <p:cNvPr id="10" name="Google Shape;395;p43">
            <a:extLst>
              <a:ext uri="{FF2B5EF4-FFF2-40B4-BE49-F238E27FC236}">
                <a16:creationId xmlns:a16="http://schemas.microsoft.com/office/drawing/2014/main" id="{DC4695B6-26D4-4DB0-AE28-DF63E53E7D1E}"/>
              </a:ext>
            </a:extLst>
          </p:cNvPr>
          <p:cNvSpPr txBox="1"/>
          <p:nvPr/>
        </p:nvSpPr>
        <p:spPr>
          <a:xfrm>
            <a:off x="904875" y="2361141"/>
            <a:ext cx="10372013" cy="738664"/>
          </a:xfrm>
          <a:prstGeom prst="rect">
            <a:avLst/>
          </a:prstGeom>
          <a:noFill/>
          <a:ln>
            <a:noFill/>
          </a:ln>
        </p:spPr>
        <p:txBody>
          <a:bodyPr spcFirstLastPara="1" wrap="square" lIns="0" tIns="0" rIns="0" bIns="0" anchor="t" anchorCtr="0">
            <a:spAutoFit/>
          </a:bodyPr>
          <a:lstStyle/>
          <a:p>
            <a:pPr marL="285750" marR="0" lvl="0" indent="-285750" algn="l" rtl="0">
              <a:lnSpc>
                <a:spcPct val="160000"/>
              </a:lnSpc>
              <a:spcBef>
                <a:spcPts val="0"/>
              </a:spcBef>
              <a:spcAft>
                <a:spcPts val="0"/>
              </a:spcAft>
              <a:buFont typeface="Arial" panose="020B0604020202020204" pitchFamily="34" charset="0"/>
              <a:buChar char="•"/>
            </a:pPr>
            <a:r>
              <a:rPr lang="en-US" sz="1500" b="0" i="0" u="none" strike="noStrike" cap="none" dirty="0">
                <a:solidFill>
                  <a:srgbClr val="1E293B"/>
                </a:solidFill>
                <a:latin typeface="Lato"/>
                <a:ea typeface="Lato"/>
                <a:cs typeface="Lato"/>
                <a:sym typeface="Lato"/>
              </a:rPr>
              <a:t>Export-</a:t>
            </a:r>
            <a:r>
              <a:rPr lang="en-US" sz="1500" b="0" i="0" u="none" strike="noStrike" cap="none" dirty="0" err="1">
                <a:solidFill>
                  <a:srgbClr val="1E293B"/>
                </a:solidFill>
                <a:latin typeface="Lato"/>
                <a:ea typeface="Lato"/>
                <a:cs typeface="Lato"/>
                <a:sym typeface="Lato"/>
              </a:rPr>
              <a:t>Verbot</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Strikte</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Verbote</a:t>
            </a:r>
            <a:r>
              <a:rPr lang="en-US" sz="1500" b="0" i="0" u="none" strike="noStrike" cap="none" dirty="0">
                <a:solidFill>
                  <a:srgbClr val="1E293B"/>
                </a:solidFill>
                <a:latin typeface="Lato"/>
                <a:ea typeface="Lato"/>
                <a:cs typeface="Lato"/>
                <a:sym typeface="Lato"/>
              </a:rPr>
              <a:t> für den Export von </a:t>
            </a:r>
            <a:r>
              <a:rPr lang="en-US" sz="1500" b="0" i="0" u="none" strike="noStrike" cap="none" dirty="0" err="1">
                <a:solidFill>
                  <a:srgbClr val="1E293B"/>
                </a:solidFill>
                <a:latin typeface="Lato"/>
                <a:ea typeface="Lato"/>
                <a:cs typeface="Lato"/>
                <a:sym typeface="Lato"/>
              </a:rPr>
              <a:t>Geräten</a:t>
            </a:r>
            <a:r>
              <a:rPr lang="en-US" sz="1500" b="0" i="0" u="none" strike="noStrike" cap="none" dirty="0">
                <a:solidFill>
                  <a:srgbClr val="1E293B"/>
                </a:solidFill>
                <a:latin typeface="Lato"/>
                <a:ea typeface="Lato"/>
                <a:cs typeface="Lato"/>
                <a:sym typeface="Lato"/>
              </a:rPr>
              <a:t>, die Gase </a:t>
            </a:r>
            <a:r>
              <a:rPr lang="en-US" sz="1500" b="0" i="0" u="none" strike="noStrike" cap="none" dirty="0" err="1">
                <a:solidFill>
                  <a:srgbClr val="1E293B"/>
                </a:solidFill>
                <a:latin typeface="Lato"/>
                <a:ea typeface="Lato"/>
                <a:cs typeface="Lato"/>
                <a:sym typeface="Lato"/>
              </a:rPr>
              <a:t>mit</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sehr</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hohem</a:t>
            </a:r>
            <a:r>
              <a:rPr lang="en-US" sz="1500" b="0" i="0" u="none" strike="noStrike" cap="none" dirty="0">
                <a:solidFill>
                  <a:srgbClr val="1E293B"/>
                </a:solidFill>
                <a:latin typeface="Lato"/>
                <a:ea typeface="Lato"/>
                <a:cs typeface="Lato"/>
                <a:sym typeface="Lato"/>
              </a:rPr>
              <a:t> GWP (&gt;750) </a:t>
            </a:r>
            <a:r>
              <a:rPr lang="en-US" sz="1500" b="0" i="0" u="none" strike="noStrike" cap="none" dirty="0" err="1">
                <a:solidFill>
                  <a:srgbClr val="1E293B"/>
                </a:solidFill>
                <a:latin typeface="Lato"/>
                <a:ea typeface="Lato"/>
                <a:cs typeface="Lato"/>
                <a:sym typeface="Lato"/>
              </a:rPr>
              <a:t>enthalten</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z.B.</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bestimmte</a:t>
            </a:r>
            <a:r>
              <a:rPr lang="en-US" sz="1500" b="0" i="0" u="none" strike="noStrike" cap="none" dirty="0">
                <a:solidFill>
                  <a:srgbClr val="1E293B"/>
                </a:solidFill>
                <a:latin typeface="Lato"/>
                <a:ea typeface="Lato"/>
                <a:cs typeface="Lato"/>
                <a:sym typeface="Lato"/>
              </a:rPr>
              <a:t> Monoblock-</a:t>
            </a:r>
            <a:r>
              <a:rPr lang="en-US" sz="1500" b="0" i="0" u="none" strike="noStrike" cap="none" dirty="0" err="1">
                <a:solidFill>
                  <a:srgbClr val="1E293B"/>
                </a:solidFill>
                <a:latin typeface="Lato"/>
                <a:ea typeface="Lato"/>
                <a:cs typeface="Lato"/>
                <a:sym typeface="Lato"/>
              </a:rPr>
              <a:t>Klimageräte</a:t>
            </a:r>
            <a:r>
              <a:rPr lang="en-US" sz="1500" b="0" i="0" u="none" strike="noStrike" cap="none" dirty="0">
                <a:solidFill>
                  <a:srgbClr val="1E293B"/>
                </a:solidFill>
                <a:latin typeface="Lato"/>
                <a:ea typeface="Lato"/>
                <a:cs typeface="Lato"/>
                <a:sym typeface="Lato"/>
              </a:rPr>
              <a:t>).</a:t>
            </a:r>
            <a:endParaRPr dirty="0"/>
          </a:p>
        </p:txBody>
      </p:sp>
      <p:sp>
        <p:nvSpPr>
          <p:cNvPr id="18" name="Google Shape;396;p43">
            <a:extLst>
              <a:ext uri="{FF2B5EF4-FFF2-40B4-BE49-F238E27FC236}">
                <a16:creationId xmlns:a16="http://schemas.microsoft.com/office/drawing/2014/main" id="{E1932979-220C-E517-A6C1-06E581FAB5B9}"/>
              </a:ext>
            </a:extLst>
          </p:cNvPr>
          <p:cNvSpPr txBox="1"/>
          <p:nvPr/>
        </p:nvSpPr>
        <p:spPr>
          <a:xfrm>
            <a:off x="904875" y="3370791"/>
            <a:ext cx="10372013" cy="369332"/>
          </a:xfrm>
          <a:prstGeom prst="rect">
            <a:avLst/>
          </a:prstGeom>
          <a:noFill/>
          <a:ln>
            <a:noFill/>
          </a:ln>
        </p:spPr>
        <p:txBody>
          <a:bodyPr spcFirstLastPara="1" wrap="square" lIns="0" tIns="0" rIns="0" bIns="0" anchor="t" anchorCtr="0">
            <a:spAutoFit/>
          </a:bodyPr>
          <a:lstStyle/>
          <a:p>
            <a:pPr marL="285750" marR="0" lvl="0" indent="-285750" algn="l" rtl="0">
              <a:lnSpc>
                <a:spcPct val="160000"/>
              </a:lnSpc>
              <a:spcBef>
                <a:spcPts val="0"/>
              </a:spcBef>
              <a:spcAft>
                <a:spcPts val="0"/>
              </a:spcAft>
              <a:buFont typeface="Arial" panose="020B0604020202020204" pitchFamily="34" charset="0"/>
              <a:buChar char="•"/>
            </a:pPr>
            <a:r>
              <a:rPr lang="en-US" sz="1500" b="0" i="0" u="none" strike="noStrike" cap="none" dirty="0" err="1">
                <a:solidFill>
                  <a:srgbClr val="1E293B"/>
                </a:solidFill>
                <a:latin typeface="Lato"/>
                <a:ea typeface="Lato"/>
                <a:cs typeface="Lato"/>
                <a:sym typeface="Lato"/>
              </a:rPr>
              <a:t>Quotenpflicht</a:t>
            </a:r>
            <a:r>
              <a:rPr lang="en-US" sz="1500" b="0" i="0" u="none" strike="noStrike" cap="none" dirty="0">
                <a:solidFill>
                  <a:srgbClr val="1E293B"/>
                </a:solidFill>
                <a:latin typeface="Lato"/>
                <a:ea typeface="Lato"/>
                <a:cs typeface="Lato"/>
                <a:sym typeface="Lato"/>
              </a:rPr>
              <a:t>: Gase in loser </a:t>
            </a:r>
            <a:r>
              <a:rPr lang="en-US" sz="1500" b="0" i="0" u="none" strike="noStrike" cap="none" dirty="0" err="1">
                <a:solidFill>
                  <a:srgbClr val="1E293B"/>
                </a:solidFill>
                <a:latin typeface="Lato"/>
                <a:ea typeface="Lato"/>
                <a:cs typeface="Lato"/>
                <a:sym typeface="Lato"/>
              </a:rPr>
              <a:t>Schüttung</a:t>
            </a:r>
            <a:r>
              <a:rPr lang="en-US" sz="1500" b="0" i="0" u="none" strike="noStrike" cap="none" dirty="0">
                <a:solidFill>
                  <a:srgbClr val="1E293B"/>
                </a:solidFill>
                <a:latin typeface="Lato"/>
                <a:ea typeface="Lato"/>
                <a:cs typeface="Lato"/>
                <a:sym typeface="Lato"/>
              </a:rPr>
              <a:t> (Bulk) </a:t>
            </a:r>
            <a:r>
              <a:rPr lang="en-US" sz="1500" b="0" i="0" u="none" strike="noStrike" cap="none" dirty="0" err="1">
                <a:solidFill>
                  <a:srgbClr val="1E293B"/>
                </a:solidFill>
                <a:latin typeface="Lato"/>
                <a:ea typeface="Lato"/>
                <a:cs typeface="Lato"/>
                <a:sym typeface="Lato"/>
              </a:rPr>
              <a:t>unterliegen</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einer</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Quotenregelung</a:t>
            </a:r>
            <a:r>
              <a:rPr lang="en-US" sz="1500" b="0" i="0" u="none" strike="noStrike" cap="none" dirty="0">
                <a:solidFill>
                  <a:srgbClr val="1E293B"/>
                </a:solidFill>
                <a:latin typeface="Lato"/>
                <a:ea typeface="Lato"/>
                <a:cs typeface="Lato"/>
                <a:sym typeface="Lato"/>
              </a:rPr>
              <a:t>.</a:t>
            </a:r>
            <a:endParaRPr dirty="0"/>
          </a:p>
        </p:txBody>
      </p:sp>
    </p:spTree>
    <p:extLst>
      <p:ext uri="{BB962C8B-B14F-4D97-AF65-F5344CB8AC3E}">
        <p14:creationId xmlns:p14="http://schemas.microsoft.com/office/powerpoint/2010/main" val="9020954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2B3129-3C73-CAB7-27C0-D3A4564748B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762A4AE-C5EF-B2B1-637C-5DCA05783526}"/>
              </a:ext>
            </a:extLst>
          </p:cNvPr>
          <p:cNvSpPr>
            <a:spLocks noGrp="1"/>
          </p:cNvSpPr>
          <p:nvPr>
            <p:ph type="title"/>
          </p:nvPr>
        </p:nvSpPr>
        <p:spPr/>
        <p:txBody>
          <a:bodyPr>
            <a:normAutofit/>
          </a:bodyPr>
          <a:lstStyle/>
          <a:p>
            <a:r>
              <a:rPr lang="de-DE" dirty="0" err="1"/>
              <a:t>VuB</a:t>
            </a:r>
            <a:r>
              <a:rPr lang="de-DE" dirty="0"/>
              <a:t>: Spezifische Verordnungen mit Bußgeld-Risiko</a:t>
            </a:r>
          </a:p>
        </p:txBody>
      </p:sp>
      <p:pic>
        <p:nvPicPr>
          <p:cNvPr id="3" name="Google Shape;402;p44" descr="image.png">
            <a:extLst>
              <a:ext uri="{FF2B5EF4-FFF2-40B4-BE49-F238E27FC236}">
                <a16:creationId xmlns:a16="http://schemas.microsoft.com/office/drawing/2014/main" id="{D2616EB1-8C32-F044-9116-217AD4B29706}"/>
              </a:ext>
            </a:extLst>
          </p:cNvPr>
          <p:cNvPicPr preferRelativeResize="0"/>
          <p:nvPr/>
        </p:nvPicPr>
        <p:blipFill rotWithShape="1">
          <a:blip r:embed="rId2">
            <a:alphaModFix/>
          </a:blip>
          <a:srcRect/>
          <a:stretch/>
        </p:blipFill>
        <p:spPr>
          <a:xfrm>
            <a:off x="588433" y="1781175"/>
            <a:ext cx="5381625" cy="3295650"/>
          </a:xfrm>
          <a:prstGeom prst="rect">
            <a:avLst/>
          </a:prstGeom>
          <a:noFill/>
          <a:ln>
            <a:noFill/>
          </a:ln>
        </p:spPr>
      </p:pic>
      <p:pic>
        <p:nvPicPr>
          <p:cNvPr id="4" name="Google Shape;403;p44" descr="image.png">
            <a:extLst>
              <a:ext uri="{FF2B5EF4-FFF2-40B4-BE49-F238E27FC236}">
                <a16:creationId xmlns:a16="http://schemas.microsoft.com/office/drawing/2014/main" id="{149FA551-CECF-7E75-D551-52C837DABB26}"/>
              </a:ext>
            </a:extLst>
          </p:cNvPr>
          <p:cNvPicPr preferRelativeResize="0"/>
          <p:nvPr/>
        </p:nvPicPr>
        <p:blipFill rotWithShape="1">
          <a:blip r:embed="rId3">
            <a:alphaModFix/>
          </a:blip>
          <a:srcRect/>
          <a:stretch/>
        </p:blipFill>
        <p:spPr>
          <a:xfrm>
            <a:off x="6255808" y="1781175"/>
            <a:ext cx="5381625" cy="3295650"/>
          </a:xfrm>
          <a:prstGeom prst="rect">
            <a:avLst/>
          </a:prstGeom>
          <a:noFill/>
          <a:ln>
            <a:noFill/>
          </a:ln>
        </p:spPr>
      </p:pic>
      <p:sp>
        <p:nvSpPr>
          <p:cNvPr id="5" name="Google Shape;406;p44">
            <a:extLst>
              <a:ext uri="{FF2B5EF4-FFF2-40B4-BE49-F238E27FC236}">
                <a16:creationId xmlns:a16="http://schemas.microsoft.com/office/drawing/2014/main" id="{05E1F864-A2C1-00E7-045F-B865E4AB8871}"/>
              </a:ext>
            </a:extLst>
          </p:cNvPr>
          <p:cNvSpPr txBox="1"/>
          <p:nvPr/>
        </p:nvSpPr>
        <p:spPr>
          <a:xfrm>
            <a:off x="1017058" y="2171700"/>
            <a:ext cx="4790598" cy="4572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400" b="1" i="0" u="none" strike="noStrike" cap="none">
                <a:solidFill>
                  <a:srgbClr val="005088"/>
                </a:solidFill>
                <a:latin typeface="Poppins"/>
                <a:ea typeface="Poppins"/>
                <a:cs typeface="Poppins"/>
                <a:sym typeface="Poppins"/>
              </a:rPr>
              <a:t>Anti-Folter-VO (2019/125)</a:t>
            </a:r>
            <a:endParaRPr/>
          </a:p>
        </p:txBody>
      </p:sp>
      <p:sp>
        <p:nvSpPr>
          <p:cNvPr id="6" name="Google Shape;407;p44">
            <a:extLst>
              <a:ext uri="{FF2B5EF4-FFF2-40B4-BE49-F238E27FC236}">
                <a16:creationId xmlns:a16="http://schemas.microsoft.com/office/drawing/2014/main" id="{2EB16E3D-473C-D4FC-FFDE-F746006165FB}"/>
              </a:ext>
            </a:extLst>
          </p:cNvPr>
          <p:cNvSpPr txBox="1"/>
          <p:nvPr/>
        </p:nvSpPr>
        <p:spPr>
          <a:xfrm>
            <a:off x="1017058" y="2819400"/>
            <a:ext cx="4562475" cy="1107996"/>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r>
              <a:rPr lang="en-US" sz="1500" b="0" i="0" u="none" strike="noStrike" cap="none" dirty="0" err="1">
                <a:solidFill>
                  <a:srgbClr val="1E293B"/>
                </a:solidFill>
                <a:latin typeface="Lato"/>
                <a:ea typeface="Lato"/>
                <a:cs typeface="Lato"/>
                <a:sym typeface="Lato"/>
              </a:rPr>
              <a:t>Strikte</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Verbote</a:t>
            </a:r>
            <a:r>
              <a:rPr lang="en-US" sz="1500" b="0" i="0" u="none" strike="noStrike" cap="none" dirty="0">
                <a:solidFill>
                  <a:srgbClr val="1E293B"/>
                </a:solidFill>
                <a:latin typeface="Lato"/>
                <a:ea typeface="Lato"/>
                <a:cs typeface="Lato"/>
                <a:sym typeface="Lato"/>
              </a:rPr>
              <a:t> für </a:t>
            </a:r>
            <a:r>
              <a:rPr lang="en-US" sz="1500" b="0" i="0" u="none" strike="noStrike" cap="none" dirty="0" err="1">
                <a:solidFill>
                  <a:srgbClr val="1E293B"/>
                </a:solidFill>
                <a:latin typeface="Lato"/>
                <a:ea typeface="Lato"/>
                <a:cs typeface="Lato"/>
                <a:sym typeface="Lato"/>
              </a:rPr>
              <a:t>Güter</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zur</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Folter</a:t>
            </a:r>
            <a:r>
              <a:rPr lang="en-US" sz="1500" b="0" i="0" u="none" strike="noStrike" cap="none" dirty="0">
                <a:solidFill>
                  <a:srgbClr val="1E293B"/>
                </a:solidFill>
                <a:latin typeface="Lato"/>
                <a:ea typeface="Lato"/>
                <a:cs typeface="Lato"/>
                <a:sym typeface="Lato"/>
              </a:rPr>
              <a:t>/</a:t>
            </a:r>
            <a:r>
              <a:rPr lang="en-US" sz="1500" b="0" i="0" u="none" strike="noStrike" cap="none" dirty="0" err="1">
                <a:solidFill>
                  <a:srgbClr val="1E293B"/>
                </a:solidFill>
                <a:latin typeface="Lato"/>
                <a:ea typeface="Lato"/>
                <a:cs typeface="Lato"/>
                <a:sym typeface="Lato"/>
              </a:rPr>
              <a:t>Todesstrafe</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Betrifft</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auch</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Pharmazeutika</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letale</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Injektionen</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oder</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spezielle</a:t>
            </a:r>
            <a:r>
              <a:rPr lang="en-US" sz="1500" b="0" i="0" u="none" strike="noStrike" cap="none" dirty="0">
                <a:solidFill>
                  <a:srgbClr val="1E293B"/>
                </a:solidFill>
                <a:latin typeface="Lato"/>
                <a:ea typeface="Lato"/>
                <a:cs typeface="Lato"/>
                <a:sym typeface="Lato"/>
              </a:rPr>
              <a:t> IT-</a:t>
            </a:r>
            <a:r>
              <a:rPr lang="en-US" sz="1500" b="0" i="0" u="none" strike="noStrike" cap="none" dirty="0" err="1">
                <a:solidFill>
                  <a:srgbClr val="1E293B"/>
                </a:solidFill>
                <a:latin typeface="Lato"/>
                <a:ea typeface="Lato"/>
                <a:cs typeface="Lato"/>
                <a:sym typeface="Lato"/>
              </a:rPr>
              <a:t>Überwachungssysteme</a:t>
            </a:r>
            <a:r>
              <a:rPr lang="en-US" sz="1500" b="0" i="0" u="none" strike="noStrike" cap="none" dirty="0">
                <a:solidFill>
                  <a:srgbClr val="1E293B"/>
                </a:solidFill>
                <a:latin typeface="Lato"/>
                <a:ea typeface="Lato"/>
                <a:cs typeface="Lato"/>
                <a:sym typeface="Lato"/>
              </a:rPr>
              <a:t>.</a:t>
            </a:r>
            <a:endParaRPr dirty="0"/>
          </a:p>
        </p:txBody>
      </p:sp>
      <p:sp>
        <p:nvSpPr>
          <p:cNvPr id="7" name="Google Shape;408;p44">
            <a:extLst>
              <a:ext uri="{FF2B5EF4-FFF2-40B4-BE49-F238E27FC236}">
                <a16:creationId xmlns:a16="http://schemas.microsoft.com/office/drawing/2014/main" id="{F81C2AF3-692D-2437-037C-520450A71F92}"/>
              </a:ext>
            </a:extLst>
          </p:cNvPr>
          <p:cNvSpPr txBox="1"/>
          <p:nvPr/>
        </p:nvSpPr>
        <p:spPr>
          <a:xfrm>
            <a:off x="6684433" y="2171700"/>
            <a:ext cx="4790598" cy="9144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400" b="1" i="0" u="none" strike="noStrike" cap="none">
                <a:solidFill>
                  <a:srgbClr val="005088"/>
                </a:solidFill>
                <a:latin typeface="Poppins"/>
                <a:ea typeface="Poppins"/>
                <a:cs typeface="Poppins"/>
                <a:sym typeface="Poppins"/>
              </a:rPr>
              <a:t>PIC-Verordnung (Chemikalien)</a:t>
            </a:r>
            <a:endParaRPr/>
          </a:p>
        </p:txBody>
      </p:sp>
      <p:sp>
        <p:nvSpPr>
          <p:cNvPr id="11" name="Google Shape;409;p44">
            <a:extLst>
              <a:ext uri="{FF2B5EF4-FFF2-40B4-BE49-F238E27FC236}">
                <a16:creationId xmlns:a16="http://schemas.microsoft.com/office/drawing/2014/main" id="{3881DD38-6997-BA9B-24C8-B258E8EB9C41}"/>
              </a:ext>
            </a:extLst>
          </p:cNvPr>
          <p:cNvSpPr txBox="1"/>
          <p:nvPr/>
        </p:nvSpPr>
        <p:spPr>
          <a:xfrm>
            <a:off x="6684433" y="3276600"/>
            <a:ext cx="4562475" cy="1107996"/>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r>
              <a:rPr lang="en-US" sz="1500" b="0" i="0" u="none" strike="noStrike" cap="none" dirty="0">
                <a:solidFill>
                  <a:srgbClr val="1E293B"/>
                </a:solidFill>
                <a:latin typeface="Lato"/>
                <a:ea typeface="Lato"/>
                <a:cs typeface="Lato"/>
                <a:sym typeface="Lato"/>
              </a:rPr>
              <a:t>Export </a:t>
            </a:r>
            <a:r>
              <a:rPr lang="en-US" sz="1500" b="0" i="0" u="none" strike="noStrike" cap="none" dirty="0" err="1">
                <a:solidFill>
                  <a:srgbClr val="1E293B"/>
                </a:solidFill>
                <a:latin typeface="Lato"/>
                <a:ea typeface="Lato"/>
                <a:cs typeface="Lato"/>
                <a:sym typeface="Lato"/>
              </a:rPr>
              <a:t>gefährlicher</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Chemikalien</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erfordert</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ggf</a:t>
            </a:r>
            <a:r>
              <a:rPr lang="en-US" sz="1500" b="0" i="0" u="none" strike="noStrike" cap="none" dirty="0">
                <a:solidFill>
                  <a:srgbClr val="1E293B"/>
                </a:solidFill>
                <a:latin typeface="Lato"/>
                <a:ea typeface="Lato"/>
                <a:cs typeface="Lato"/>
                <a:sym typeface="Lato"/>
              </a:rPr>
              <a:t>. die </a:t>
            </a:r>
            <a:r>
              <a:rPr lang="en-US" sz="1500" b="0" i="0" u="none" strike="noStrike" cap="none" dirty="0" err="1">
                <a:solidFill>
                  <a:srgbClr val="1E293B"/>
                </a:solidFill>
                <a:latin typeface="Lato"/>
                <a:ea typeface="Lato"/>
                <a:cs typeface="Lato"/>
                <a:sym typeface="Lato"/>
              </a:rPr>
              <a:t>jährliche</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Zustimmung</a:t>
            </a:r>
            <a:r>
              <a:rPr lang="en-US" sz="1500" b="0" i="0" u="none" strike="noStrike" cap="none" dirty="0">
                <a:solidFill>
                  <a:srgbClr val="1E293B"/>
                </a:solidFill>
                <a:latin typeface="Lato"/>
                <a:ea typeface="Lato"/>
                <a:cs typeface="Lato"/>
                <a:sym typeface="Lato"/>
              </a:rPr>
              <a:t> (Prior Informed Consent) des </a:t>
            </a:r>
            <a:r>
              <a:rPr lang="en-US" sz="1500" b="0" i="0" u="none" strike="noStrike" cap="none" dirty="0" err="1">
                <a:solidFill>
                  <a:srgbClr val="1E293B"/>
                </a:solidFill>
                <a:latin typeface="Lato"/>
                <a:ea typeface="Lato"/>
                <a:cs typeface="Lato"/>
                <a:sym typeface="Lato"/>
              </a:rPr>
              <a:t>Empfängerlandes</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Massiver</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administrativer</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Aufwand</a:t>
            </a:r>
            <a:r>
              <a:rPr lang="en-US" sz="1500" b="0" i="0" u="none" strike="noStrike" cap="none" dirty="0">
                <a:solidFill>
                  <a:srgbClr val="1E293B"/>
                </a:solidFill>
                <a:latin typeface="Lato"/>
                <a:ea typeface="Lato"/>
                <a:cs typeface="Lato"/>
                <a:sym typeface="Lato"/>
              </a:rPr>
              <a:t>.</a:t>
            </a:r>
            <a:endParaRPr dirty="0"/>
          </a:p>
        </p:txBody>
      </p:sp>
    </p:spTree>
    <p:extLst>
      <p:ext uri="{BB962C8B-B14F-4D97-AF65-F5344CB8AC3E}">
        <p14:creationId xmlns:p14="http://schemas.microsoft.com/office/powerpoint/2010/main" val="12635249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CD6377-42A4-C9D4-4034-27F62F0F20E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A47B1A6-35A7-D67A-A191-6FF5195B3764}"/>
              </a:ext>
            </a:extLst>
          </p:cNvPr>
          <p:cNvSpPr>
            <a:spLocks noGrp="1"/>
          </p:cNvSpPr>
          <p:nvPr>
            <p:ph type="title"/>
          </p:nvPr>
        </p:nvSpPr>
        <p:spPr/>
        <p:txBody>
          <a:bodyPr>
            <a:normAutofit/>
          </a:bodyPr>
          <a:lstStyle/>
          <a:p>
            <a:r>
              <a:rPr lang="de-DE" dirty="0" err="1"/>
              <a:t>VuB</a:t>
            </a:r>
            <a:r>
              <a:rPr lang="de-DE" dirty="0"/>
              <a:t>: Spezifische Verordnungen mit Bußgeld-Risiko</a:t>
            </a:r>
          </a:p>
        </p:txBody>
      </p:sp>
      <p:pic>
        <p:nvPicPr>
          <p:cNvPr id="3" name="Google Shape;404;p44" descr="image.png">
            <a:extLst>
              <a:ext uri="{FF2B5EF4-FFF2-40B4-BE49-F238E27FC236}">
                <a16:creationId xmlns:a16="http://schemas.microsoft.com/office/drawing/2014/main" id="{00720D3E-1AC0-E792-25F1-2B854E36186D}"/>
              </a:ext>
            </a:extLst>
          </p:cNvPr>
          <p:cNvPicPr preferRelativeResize="0"/>
          <p:nvPr/>
        </p:nvPicPr>
        <p:blipFill rotWithShape="1">
          <a:blip r:embed="rId2">
            <a:alphaModFix/>
          </a:blip>
          <a:srcRect/>
          <a:stretch/>
        </p:blipFill>
        <p:spPr>
          <a:xfrm>
            <a:off x="639233" y="1332442"/>
            <a:ext cx="5381625" cy="3295650"/>
          </a:xfrm>
          <a:prstGeom prst="rect">
            <a:avLst/>
          </a:prstGeom>
          <a:noFill/>
          <a:ln>
            <a:noFill/>
          </a:ln>
        </p:spPr>
      </p:pic>
      <p:pic>
        <p:nvPicPr>
          <p:cNvPr id="4" name="Google Shape;405;p44" descr="image.png">
            <a:extLst>
              <a:ext uri="{FF2B5EF4-FFF2-40B4-BE49-F238E27FC236}">
                <a16:creationId xmlns:a16="http://schemas.microsoft.com/office/drawing/2014/main" id="{E30AE9FC-1BA5-AD9E-655F-48948886A3FB}"/>
              </a:ext>
            </a:extLst>
          </p:cNvPr>
          <p:cNvPicPr preferRelativeResize="0"/>
          <p:nvPr/>
        </p:nvPicPr>
        <p:blipFill rotWithShape="1">
          <a:blip r:embed="rId3">
            <a:alphaModFix/>
          </a:blip>
          <a:srcRect/>
          <a:stretch/>
        </p:blipFill>
        <p:spPr>
          <a:xfrm>
            <a:off x="6306608" y="1332442"/>
            <a:ext cx="5381625" cy="3295650"/>
          </a:xfrm>
          <a:prstGeom prst="rect">
            <a:avLst/>
          </a:prstGeom>
          <a:noFill/>
          <a:ln>
            <a:noFill/>
          </a:ln>
        </p:spPr>
      </p:pic>
      <p:sp>
        <p:nvSpPr>
          <p:cNvPr id="5" name="Google Shape;410;p44">
            <a:extLst>
              <a:ext uri="{FF2B5EF4-FFF2-40B4-BE49-F238E27FC236}">
                <a16:creationId xmlns:a16="http://schemas.microsoft.com/office/drawing/2014/main" id="{6289A714-46EC-9714-E62B-CD74FE069DD5}"/>
              </a:ext>
            </a:extLst>
          </p:cNvPr>
          <p:cNvSpPr txBox="1"/>
          <p:nvPr/>
        </p:nvSpPr>
        <p:spPr>
          <a:xfrm>
            <a:off x="1067858" y="1722967"/>
            <a:ext cx="4790598" cy="9144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400" b="1" i="0" u="none" strike="noStrike" cap="none" dirty="0" err="1">
                <a:solidFill>
                  <a:srgbClr val="005088"/>
                </a:solidFill>
                <a:latin typeface="Poppins"/>
                <a:ea typeface="Poppins"/>
                <a:cs typeface="Poppins"/>
                <a:sym typeface="Poppins"/>
              </a:rPr>
              <a:t>Abfallverbringung</a:t>
            </a:r>
            <a:r>
              <a:rPr lang="en-US" sz="2400" b="1" i="0" u="none" strike="noStrike" cap="none" dirty="0">
                <a:solidFill>
                  <a:srgbClr val="005088"/>
                </a:solidFill>
                <a:latin typeface="Poppins"/>
                <a:ea typeface="Poppins"/>
                <a:cs typeface="Poppins"/>
                <a:sym typeface="Poppins"/>
              </a:rPr>
              <a:t> (2024/1157)</a:t>
            </a:r>
            <a:endParaRPr dirty="0"/>
          </a:p>
        </p:txBody>
      </p:sp>
      <p:sp>
        <p:nvSpPr>
          <p:cNvPr id="6" name="Google Shape;411;p44">
            <a:extLst>
              <a:ext uri="{FF2B5EF4-FFF2-40B4-BE49-F238E27FC236}">
                <a16:creationId xmlns:a16="http://schemas.microsoft.com/office/drawing/2014/main" id="{EE031B29-708B-7F92-0C9A-74E346578076}"/>
              </a:ext>
            </a:extLst>
          </p:cNvPr>
          <p:cNvSpPr txBox="1"/>
          <p:nvPr/>
        </p:nvSpPr>
        <p:spPr>
          <a:xfrm>
            <a:off x="1067858" y="2827867"/>
            <a:ext cx="4562475" cy="1107996"/>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r>
              <a:rPr lang="en-US" sz="1500" b="0" i="0" u="none" strike="noStrike" cap="none" dirty="0">
                <a:solidFill>
                  <a:srgbClr val="1E293B"/>
                </a:solidFill>
                <a:latin typeface="Lato"/>
                <a:ea typeface="Lato"/>
                <a:cs typeface="Lato"/>
                <a:sym typeface="Lato"/>
              </a:rPr>
              <a:t>Neue, </a:t>
            </a:r>
            <a:r>
              <a:rPr lang="en-US" sz="1500" b="0" i="0" u="none" strike="noStrike" cap="none" dirty="0" err="1">
                <a:solidFill>
                  <a:srgbClr val="1E293B"/>
                </a:solidFill>
                <a:latin typeface="Lato"/>
                <a:ea typeface="Lato"/>
                <a:cs typeface="Lato"/>
                <a:sym typeface="Lato"/>
              </a:rPr>
              <a:t>strengere</a:t>
            </a:r>
            <a:r>
              <a:rPr lang="en-US" sz="1500" b="0" i="0" u="none" strike="noStrike" cap="none" dirty="0">
                <a:solidFill>
                  <a:srgbClr val="1E293B"/>
                </a:solidFill>
                <a:latin typeface="Lato"/>
                <a:ea typeface="Lato"/>
                <a:cs typeface="Lato"/>
                <a:sym typeface="Lato"/>
              </a:rPr>
              <a:t> Regeln </a:t>
            </a:r>
            <a:r>
              <a:rPr lang="en-US" sz="1500" b="0" i="0" u="none" strike="noStrike" cap="none" dirty="0" err="1">
                <a:solidFill>
                  <a:srgbClr val="1E293B"/>
                </a:solidFill>
                <a:latin typeface="Lato"/>
                <a:ea typeface="Lato"/>
                <a:cs typeface="Lato"/>
                <a:sym typeface="Lato"/>
              </a:rPr>
              <a:t>seit</a:t>
            </a:r>
            <a:r>
              <a:rPr lang="en-US" sz="1500" b="0" i="0" u="none" strike="noStrike" cap="none" dirty="0">
                <a:solidFill>
                  <a:srgbClr val="1E293B"/>
                </a:solidFill>
                <a:latin typeface="Lato"/>
                <a:ea typeface="Lato"/>
                <a:cs typeface="Lato"/>
                <a:sym typeface="Lato"/>
              </a:rPr>
              <a:t> 2026. </a:t>
            </a:r>
            <a:r>
              <a:rPr lang="en-US" sz="1500" b="0" i="0" u="none" strike="noStrike" cap="none" dirty="0" err="1">
                <a:solidFill>
                  <a:srgbClr val="1E293B"/>
                </a:solidFill>
                <a:latin typeface="Lato"/>
                <a:ea typeface="Lato"/>
                <a:cs typeface="Lato"/>
                <a:sym typeface="Lato"/>
              </a:rPr>
              <a:t>Strikte</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Exportverbote</a:t>
            </a:r>
            <a:r>
              <a:rPr lang="en-US" sz="1500" b="0" i="0" u="none" strike="noStrike" cap="none" dirty="0">
                <a:solidFill>
                  <a:srgbClr val="1E293B"/>
                </a:solidFill>
                <a:latin typeface="Lato"/>
                <a:ea typeface="Lato"/>
                <a:cs typeface="Lato"/>
                <a:sym typeface="Lato"/>
              </a:rPr>
              <a:t> für </a:t>
            </a:r>
            <a:r>
              <a:rPr lang="en-US" sz="1500" b="0" i="0" u="none" strike="noStrike" cap="none" dirty="0" err="1">
                <a:solidFill>
                  <a:srgbClr val="1E293B"/>
                </a:solidFill>
                <a:latin typeface="Lato"/>
                <a:ea typeface="Lato"/>
                <a:cs typeface="Lato"/>
                <a:sym typeface="Lato"/>
              </a:rPr>
              <a:t>Abfälle</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zur</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Beseitigung</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Notifizierung</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ist</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zeitaufwendig</a:t>
            </a:r>
            <a:r>
              <a:rPr lang="en-US" sz="1500" b="0" i="0" u="none" strike="noStrike" cap="none" dirty="0">
                <a:solidFill>
                  <a:srgbClr val="1E293B"/>
                </a:solidFill>
                <a:latin typeface="Lato"/>
                <a:ea typeface="Lato"/>
                <a:cs typeface="Lato"/>
                <a:sym typeface="Lato"/>
              </a:rPr>
              <a:t> und </a:t>
            </a:r>
            <a:r>
              <a:rPr lang="en-US" sz="1500" b="0" i="0" u="none" strike="noStrike" cap="none" dirty="0" err="1">
                <a:solidFill>
                  <a:srgbClr val="1E293B"/>
                </a:solidFill>
                <a:latin typeface="Lato"/>
                <a:ea typeface="Lato"/>
                <a:cs typeface="Lato"/>
                <a:sym typeface="Lato"/>
              </a:rPr>
              <a:t>hochkomplex</a:t>
            </a:r>
            <a:r>
              <a:rPr lang="en-US" sz="1500" b="0" i="0" u="none" strike="noStrike" cap="none" dirty="0">
                <a:solidFill>
                  <a:srgbClr val="1E293B"/>
                </a:solidFill>
                <a:latin typeface="Lato"/>
                <a:ea typeface="Lato"/>
                <a:cs typeface="Lato"/>
                <a:sym typeface="Lato"/>
              </a:rPr>
              <a:t>.</a:t>
            </a:r>
            <a:endParaRPr dirty="0"/>
          </a:p>
        </p:txBody>
      </p:sp>
      <p:sp>
        <p:nvSpPr>
          <p:cNvPr id="7" name="Google Shape;412;p44">
            <a:extLst>
              <a:ext uri="{FF2B5EF4-FFF2-40B4-BE49-F238E27FC236}">
                <a16:creationId xmlns:a16="http://schemas.microsoft.com/office/drawing/2014/main" id="{EE9D74C1-4CB7-7FEC-DCE1-30B07368DE6B}"/>
              </a:ext>
            </a:extLst>
          </p:cNvPr>
          <p:cNvSpPr txBox="1"/>
          <p:nvPr/>
        </p:nvSpPr>
        <p:spPr>
          <a:xfrm>
            <a:off x="6735233" y="1722967"/>
            <a:ext cx="4790598" cy="9144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400" b="1" i="0" u="none" strike="noStrike" cap="none" dirty="0" err="1">
                <a:solidFill>
                  <a:srgbClr val="005088"/>
                </a:solidFill>
                <a:latin typeface="Poppins"/>
                <a:ea typeface="Poppins"/>
                <a:cs typeface="Poppins"/>
                <a:sym typeface="Poppins"/>
              </a:rPr>
              <a:t>Precursoren</a:t>
            </a:r>
            <a:r>
              <a:rPr lang="en-US" sz="2400" b="1" i="0" u="none" strike="noStrike" cap="none" dirty="0">
                <a:solidFill>
                  <a:srgbClr val="005088"/>
                </a:solidFill>
                <a:latin typeface="Poppins"/>
                <a:ea typeface="Poppins"/>
                <a:cs typeface="Poppins"/>
                <a:sym typeface="Poppins"/>
              </a:rPr>
              <a:t> (</a:t>
            </a:r>
            <a:r>
              <a:rPr lang="en-US" sz="2400" b="1" i="0" u="none" strike="noStrike" cap="none" dirty="0" err="1">
                <a:solidFill>
                  <a:srgbClr val="005088"/>
                </a:solidFill>
                <a:latin typeface="Poppins"/>
                <a:ea typeface="Poppins"/>
                <a:cs typeface="Poppins"/>
                <a:sym typeface="Poppins"/>
              </a:rPr>
              <a:t>Drogen</a:t>
            </a:r>
            <a:r>
              <a:rPr lang="en-US" sz="2400" b="1" i="0" u="none" strike="noStrike" cap="none" dirty="0">
                <a:solidFill>
                  <a:srgbClr val="005088"/>
                </a:solidFill>
                <a:latin typeface="Poppins"/>
                <a:ea typeface="Poppins"/>
                <a:cs typeface="Poppins"/>
                <a:sym typeface="Poppins"/>
              </a:rPr>
              <a:t>/</a:t>
            </a:r>
            <a:r>
              <a:rPr lang="en-US" sz="2400" b="1" i="0" u="none" strike="noStrike" cap="none" dirty="0" err="1">
                <a:solidFill>
                  <a:srgbClr val="005088"/>
                </a:solidFill>
                <a:latin typeface="Poppins"/>
                <a:ea typeface="Poppins"/>
                <a:cs typeface="Poppins"/>
                <a:sym typeface="Poppins"/>
              </a:rPr>
              <a:t>Sprengstoffe</a:t>
            </a:r>
            <a:r>
              <a:rPr lang="en-US" sz="2400" b="1" i="0" u="none" strike="noStrike" cap="none" dirty="0">
                <a:solidFill>
                  <a:srgbClr val="005088"/>
                </a:solidFill>
                <a:latin typeface="Poppins"/>
                <a:ea typeface="Poppins"/>
                <a:cs typeface="Poppins"/>
                <a:sym typeface="Poppins"/>
              </a:rPr>
              <a:t>)</a:t>
            </a:r>
            <a:endParaRPr dirty="0"/>
          </a:p>
        </p:txBody>
      </p:sp>
      <p:sp>
        <p:nvSpPr>
          <p:cNvPr id="11" name="Google Shape;413;p44">
            <a:extLst>
              <a:ext uri="{FF2B5EF4-FFF2-40B4-BE49-F238E27FC236}">
                <a16:creationId xmlns:a16="http://schemas.microsoft.com/office/drawing/2014/main" id="{D6F0824D-02F1-C1CF-8302-726B67C3A994}"/>
              </a:ext>
            </a:extLst>
          </p:cNvPr>
          <p:cNvSpPr txBox="1"/>
          <p:nvPr/>
        </p:nvSpPr>
        <p:spPr>
          <a:xfrm>
            <a:off x="6735233" y="2827867"/>
            <a:ext cx="4562475" cy="1477328"/>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r>
              <a:rPr lang="en-US" sz="1500" b="0" i="0" u="none" strike="noStrike" cap="none" dirty="0">
                <a:solidFill>
                  <a:srgbClr val="1E293B"/>
                </a:solidFill>
                <a:latin typeface="Lato"/>
                <a:ea typeface="Lato"/>
                <a:cs typeface="Lato"/>
                <a:sym typeface="Lato"/>
              </a:rPr>
              <a:t>Export von Industrie-</a:t>
            </a:r>
            <a:r>
              <a:rPr lang="en-US" sz="1500" b="0" i="0" u="none" strike="noStrike" cap="none" dirty="0" err="1">
                <a:solidFill>
                  <a:srgbClr val="1E293B"/>
                </a:solidFill>
                <a:latin typeface="Lato"/>
                <a:ea typeface="Lato"/>
                <a:cs typeface="Lato"/>
                <a:sym typeface="Lato"/>
              </a:rPr>
              <a:t>Chemikalien</a:t>
            </a:r>
            <a:r>
              <a:rPr lang="en-US" sz="1500" b="0" i="0" u="none" strike="noStrike" cap="none" dirty="0">
                <a:solidFill>
                  <a:srgbClr val="1E293B"/>
                </a:solidFill>
                <a:latin typeface="Lato"/>
                <a:ea typeface="Lato"/>
                <a:cs typeface="Lato"/>
                <a:sym typeface="Lato"/>
              </a:rPr>
              <a:t>, die </a:t>
            </a:r>
            <a:r>
              <a:rPr lang="en-US" sz="1500" b="0" i="0" u="none" strike="noStrike" cap="none" dirty="0" err="1">
                <a:solidFill>
                  <a:srgbClr val="1E293B"/>
                </a:solidFill>
                <a:latin typeface="Lato"/>
                <a:ea typeface="Lato"/>
                <a:cs typeface="Lato"/>
                <a:sym typeface="Lato"/>
              </a:rPr>
              <a:t>Drogen</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oder</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Sprengstoffausgangsstoffe</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sind</a:t>
            </a:r>
            <a:r>
              <a:rPr lang="en-US" sz="1500" b="0" i="0" u="none" strike="noStrike" cap="none" dirty="0">
                <a:solidFill>
                  <a:srgbClr val="1E293B"/>
                </a:solidFill>
                <a:latin typeface="Lato"/>
                <a:ea typeface="Lato"/>
                <a:cs typeface="Lato"/>
                <a:sym typeface="Lato"/>
              </a:rPr>
              <a:t>. Achtung: oft </a:t>
            </a:r>
            <a:r>
              <a:rPr lang="en-US" sz="1500" b="0" i="0" u="none" strike="noStrike" cap="none" dirty="0" err="1">
                <a:solidFill>
                  <a:srgbClr val="1E293B"/>
                </a:solidFill>
                <a:latin typeface="Lato"/>
                <a:ea typeface="Lato"/>
                <a:cs typeface="Lato"/>
                <a:sym typeface="Lato"/>
              </a:rPr>
              <a:t>harmlose</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Produkte</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z.B.</a:t>
            </a:r>
            <a:r>
              <a:rPr lang="en-US" sz="1500" b="0" i="0" u="none" strike="noStrike" cap="none" dirty="0">
                <a:solidFill>
                  <a:srgbClr val="1E293B"/>
                </a:solidFill>
                <a:latin typeface="Lato"/>
                <a:ea typeface="Lato"/>
                <a:cs typeface="Lato"/>
                <a:sym typeface="Lato"/>
              </a:rPr>
              <a:t> Aceton), die </a:t>
            </a:r>
            <a:r>
              <a:rPr lang="en-US" sz="1500" b="0" i="0" u="none" strike="noStrike" cap="none" dirty="0" err="1">
                <a:solidFill>
                  <a:srgbClr val="1E293B"/>
                </a:solidFill>
                <a:latin typeface="Lato"/>
                <a:ea typeface="Lato"/>
                <a:cs typeface="Lato"/>
                <a:sym typeface="Lato"/>
              </a:rPr>
              <a:t>eine</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Lizenzpflicht</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auslösen</a:t>
            </a:r>
            <a:r>
              <a:rPr lang="en-US" sz="1500" b="0" i="0" u="none" strike="noStrike" cap="none" dirty="0">
                <a:solidFill>
                  <a:srgbClr val="1E293B"/>
                </a:solidFill>
                <a:latin typeface="Lato"/>
                <a:ea typeface="Lato"/>
                <a:cs typeface="Lato"/>
                <a:sym typeface="Lato"/>
              </a:rPr>
              <a:t>.</a:t>
            </a:r>
            <a:endParaRPr dirty="0"/>
          </a:p>
        </p:txBody>
      </p:sp>
    </p:spTree>
    <p:extLst>
      <p:ext uri="{BB962C8B-B14F-4D97-AF65-F5344CB8AC3E}">
        <p14:creationId xmlns:p14="http://schemas.microsoft.com/office/powerpoint/2010/main" val="14333755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C8F372-FD44-B1E8-7B2B-AEA1ACEC82D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48CFDE4-30ED-E6F3-C051-89EE52FA8C27}"/>
              </a:ext>
            </a:extLst>
          </p:cNvPr>
          <p:cNvSpPr>
            <a:spLocks noGrp="1"/>
          </p:cNvSpPr>
          <p:nvPr>
            <p:ph type="title"/>
          </p:nvPr>
        </p:nvSpPr>
        <p:spPr/>
        <p:txBody>
          <a:bodyPr>
            <a:normAutofit/>
          </a:bodyPr>
          <a:lstStyle/>
          <a:p>
            <a:r>
              <a:rPr lang="de-DE" dirty="0" err="1"/>
              <a:t>VuB</a:t>
            </a:r>
            <a:r>
              <a:rPr lang="de-DE" dirty="0"/>
              <a:t>: Das MUSS für die interne Compliance</a:t>
            </a:r>
          </a:p>
        </p:txBody>
      </p:sp>
      <p:pic>
        <p:nvPicPr>
          <p:cNvPr id="8" name="Google Shape;419;p45" descr="image.png">
            <a:extLst>
              <a:ext uri="{FF2B5EF4-FFF2-40B4-BE49-F238E27FC236}">
                <a16:creationId xmlns:a16="http://schemas.microsoft.com/office/drawing/2014/main" id="{E6AD4226-BF8D-347A-50C5-E28167E269D5}"/>
              </a:ext>
            </a:extLst>
          </p:cNvPr>
          <p:cNvPicPr preferRelativeResize="0"/>
          <p:nvPr/>
        </p:nvPicPr>
        <p:blipFill rotWithShape="1">
          <a:blip r:embed="rId2">
            <a:alphaModFix/>
          </a:blip>
          <a:srcRect/>
          <a:stretch/>
        </p:blipFill>
        <p:spPr>
          <a:xfrm>
            <a:off x="571500" y="1933575"/>
            <a:ext cx="3429000" cy="4057650"/>
          </a:xfrm>
          <a:prstGeom prst="rect">
            <a:avLst/>
          </a:prstGeom>
          <a:noFill/>
          <a:ln>
            <a:noFill/>
          </a:ln>
        </p:spPr>
      </p:pic>
      <p:pic>
        <p:nvPicPr>
          <p:cNvPr id="9" name="Google Shape;420;p45" descr="image.png">
            <a:extLst>
              <a:ext uri="{FF2B5EF4-FFF2-40B4-BE49-F238E27FC236}">
                <a16:creationId xmlns:a16="http://schemas.microsoft.com/office/drawing/2014/main" id="{B563B568-5E03-BBA8-7EF6-2370381F0EDC}"/>
              </a:ext>
            </a:extLst>
          </p:cNvPr>
          <p:cNvPicPr preferRelativeResize="0"/>
          <p:nvPr/>
        </p:nvPicPr>
        <p:blipFill rotWithShape="1">
          <a:blip r:embed="rId3">
            <a:alphaModFix/>
          </a:blip>
          <a:srcRect/>
          <a:stretch/>
        </p:blipFill>
        <p:spPr>
          <a:xfrm>
            <a:off x="4381500" y="1933575"/>
            <a:ext cx="3429000" cy="4057650"/>
          </a:xfrm>
          <a:prstGeom prst="rect">
            <a:avLst/>
          </a:prstGeom>
          <a:noFill/>
          <a:ln>
            <a:noFill/>
          </a:ln>
        </p:spPr>
      </p:pic>
      <p:pic>
        <p:nvPicPr>
          <p:cNvPr id="10" name="Google Shape;421;p45" descr="image.png">
            <a:extLst>
              <a:ext uri="{FF2B5EF4-FFF2-40B4-BE49-F238E27FC236}">
                <a16:creationId xmlns:a16="http://schemas.microsoft.com/office/drawing/2014/main" id="{9DB788E4-A460-DE44-1A30-87EBA3A32788}"/>
              </a:ext>
            </a:extLst>
          </p:cNvPr>
          <p:cNvPicPr preferRelativeResize="0"/>
          <p:nvPr/>
        </p:nvPicPr>
        <p:blipFill rotWithShape="1">
          <a:blip r:embed="rId4">
            <a:alphaModFix/>
          </a:blip>
          <a:srcRect/>
          <a:stretch/>
        </p:blipFill>
        <p:spPr>
          <a:xfrm>
            <a:off x="8191500" y="1933575"/>
            <a:ext cx="3429000" cy="4057650"/>
          </a:xfrm>
          <a:prstGeom prst="rect">
            <a:avLst/>
          </a:prstGeom>
          <a:noFill/>
          <a:ln>
            <a:noFill/>
          </a:ln>
        </p:spPr>
      </p:pic>
      <p:sp>
        <p:nvSpPr>
          <p:cNvPr id="12" name="Google Shape;422;p45">
            <a:extLst>
              <a:ext uri="{FF2B5EF4-FFF2-40B4-BE49-F238E27FC236}">
                <a16:creationId xmlns:a16="http://schemas.microsoft.com/office/drawing/2014/main" id="{8C479D4E-686D-595C-94D1-5BA485A86A0F}"/>
              </a:ext>
            </a:extLst>
          </p:cNvPr>
          <p:cNvSpPr txBox="1"/>
          <p:nvPr/>
        </p:nvSpPr>
        <p:spPr>
          <a:xfrm>
            <a:off x="865822" y="2943225"/>
            <a:ext cx="2840355" cy="323165"/>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2100" b="1" i="0" u="none" strike="noStrike" cap="none" dirty="0">
                <a:solidFill>
                  <a:srgbClr val="005088"/>
                </a:solidFill>
                <a:latin typeface="Poppins"/>
                <a:ea typeface="Poppins"/>
                <a:cs typeface="Poppins"/>
                <a:sym typeface="Poppins"/>
              </a:rPr>
              <a:t>Interne </a:t>
            </a:r>
            <a:r>
              <a:rPr lang="en-US" sz="2100" b="1" i="0" u="none" strike="noStrike" cap="none" dirty="0" err="1">
                <a:solidFill>
                  <a:srgbClr val="005088"/>
                </a:solidFill>
                <a:latin typeface="Poppins"/>
                <a:ea typeface="Poppins"/>
                <a:cs typeface="Poppins"/>
                <a:sym typeface="Poppins"/>
              </a:rPr>
              <a:t>VuB</a:t>
            </a:r>
            <a:r>
              <a:rPr lang="en-US" sz="2100" b="1" i="0" u="none" strike="noStrike" cap="none" dirty="0">
                <a:solidFill>
                  <a:srgbClr val="005088"/>
                </a:solidFill>
                <a:latin typeface="Poppins"/>
                <a:ea typeface="Poppins"/>
                <a:cs typeface="Poppins"/>
                <a:sym typeface="Poppins"/>
              </a:rPr>
              <a:t>-Matrix</a:t>
            </a:r>
            <a:endParaRPr dirty="0"/>
          </a:p>
        </p:txBody>
      </p:sp>
      <p:sp>
        <p:nvSpPr>
          <p:cNvPr id="13" name="Google Shape;423;p45">
            <a:extLst>
              <a:ext uri="{FF2B5EF4-FFF2-40B4-BE49-F238E27FC236}">
                <a16:creationId xmlns:a16="http://schemas.microsoft.com/office/drawing/2014/main" id="{28EA22FC-2524-7E42-4A6A-4D91C934A0D4}"/>
              </a:ext>
            </a:extLst>
          </p:cNvPr>
          <p:cNvSpPr txBox="1"/>
          <p:nvPr/>
        </p:nvSpPr>
        <p:spPr>
          <a:xfrm>
            <a:off x="866775" y="3676650"/>
            <a:ext cx="2838450" cy="2215991"/>
          </a:xfrm>
          <a:prstGeom prst="rect">
            <a:avLst/>
          </a:prstGeom>
          <a:noFill/>
          <a:ln>
            <a:noFill/>
          </a:ln>
        </p:spPr>
        <p:txBody>
          <a:bodyPr spcFirstLastPara="1" wrap="square" lIns="0" tIns="0" rIns="0" bIns="0" anchor="t" anchorCtr="0">
            <a:spAutoFit/>
          </a:bodyPr>
          <a:lstStyle/>
          <a:p>
            <a:pPr marL="0" marR="0" lvl="0" indent="0" algn="ctr" rtl="0">
              <a:lnSpc>
                <a:spcPct val="160000"/>
              </a:lnSpc>
              <a:spcBef>
                <a:spcPts val="0"/>
              </a:spcBef>
              <a:spcAft>
                <a:spcPts val="0"/>
              </a:spcAft>
              <a:buNone/>
            </a:pPr>
            <a:r>
              <a:rPr lang="en-US" sz="1500" b="0" i="0" u="none" strike="noStrike" cap="none" dirty="0" err="1">
                <a:solidFill>
                  <a:srgbClr val="1E293B"/>
                </a:solidFill>
                <a:latin typeface="Lato"/>
                <a:ea typeface="Lato"/>
                <a:cs typeface="Lato"/>
                <a:sym typeface="Lato"/>
              </a:rPr>
              <a:t>Erstellung</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einer</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verbindlichen</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Checkliste</a:t>
            </a:r>
            <a:r>
              <a:rPr lang="en-US" sz="1500" b="0" i="0" u="none" strike="noStrike" cap="none" dirty="0">
                <a:solidFill>
                  <a:srgbClr val="1E293B"/>
                </a:solidFill>
                <a:latin typeface="Lato"/>
                <a:ea typeface="Lato"/>
                <a:cs typeface="Lato"/>
                <a:sym typeface="Lato"/>
              </a:rPr>
              <a:t> für den </a:t>
            </a:r>
            <a:r>
              <a:rPr lang="en-US" sz="1500" b="0" i="0" u="none" strike="noStrike" cap="none" dirty="0" err="1">
                <a:solidFill>
                  <a:srgbClr val="1E293B"/>
                </a:solidFill>
                <a:latin typeface="Lato"/>
                <a:ea typeface="Lato"/>
                <a:cs typeface="Lato"/>
                <a:sym typeface="Lato"/>
              </a:rPr>
              <a:t>Vertrieb</a:t>
            </a:r>
            <a:r>
              <a:rPr lang="en-US" sz="1500" b="0" i="0" u="none" strike="noStrike" cap="none" dirty="0">
                <a:solidFill>
                  <a:srgbClr val="1E293B"/>
                </a:solidFill>
                <a:latin typeface="Lato"/>
                <a:ea typeface="Lato"/>
                <a:cs typeface="Lato"/>
                <a:sym typeface="Lato"/>
              </a:rPr>
              <a:t>/</a:t>
            </a:r>
            <a:r>
              <a:rPr lang="en-US" sz="1500" b="0" i="0" u="none" strike="noStrike" cap="none" dirty="0" err="1">
                <a:solidFill>
                  <a:srgbClr val="1E293B"/>
                </a:solidFill>
                <a:latin typeface="Lato"/>
                <a:ea typeface="Lato"/>
                <a:cs typeface="Lato"/>
                <a:sym typeface="Lato"/>
              </a:rPr>
              <a:t>Auftragsabwicklung</a:t>
            </a:r>
            <a:r>
              <a:rPr lang="en-US" sz="1500" b="0" i="0" u="none" strike="noStrike" cap="none" dirty="0">
                <a:solidFill>
                  <a:srgbClr val="1E293B"/>
                </a:solidFill>
                <a:latin typeface="Lato"/>
                <a:ea typeface="Lato"/>
                <a:cs typeface="Lato"/>
                <a:sym typeface="Lato"/>
              </a:rPr>
              <a:t>, die </a:t>
            </a:r>
            <a:r>
              <a:rPr lang="en-US" sz="1500" b="0" i="0" u="none" strike="noStrike" cap="none" dirty="0" err="1">
                <a:solidFill>
                  <a:srgbClr val="1E293B"/>
                </a:solidFill>
                <a:latin typeface="Lato"/>
                <a:ea typeface="Lato"/>
                <a:cs typeface="Lato"/>
                <a:sym typeface="Lato"/>
              </a:rPr>
              <a:t>bei</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jeder</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Bestellung</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abfragt</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ob</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ein</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VuB-Risiko</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z.B.</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Chemikalie</a:t>
            </a:r>
            <a:r>
              <a:rPr lang="en-US" sz="1500" b="0" i="0" u="none" strike="noStrike" cap="none" dirty="0">
                <a:solidFill>
                  <a:srgbClr val="1E293B"/>
                </a:solidFill>
                <a:latin typeface="Lato"/>
                <a:ea typeface="Lato"/>
                <a:cs typeface="Lato"/>
                <a:sym typeface="Lato"/>
              </a:rPr>
              <a:t>, F-Gas) </a:t>
            </a:r>
            <a:r>
              <a:rPr lang="en-US" sz="1500" b="0" i="0" u="none" strike="noStrike" cap="none" dirty="0" err="1">
                <a:solidFill>
                  <a:srgbClr val="1E293B"/>
                </a:solidFill>
                <a:latin typeface="Lato"/>
                <a:ea typeface="Lato"/>
                <a:cs typeface="Lato"/>
                <a:sym typeface="Lato"/>
              </a:rPr>
              <a:t>vorliegt</a:t>
            </a:r>
            <a:r>
              <a:rPr lang="en-US" sz="1500" b="0" i="0" u="none" strike="noStrike" cap="none" dirty="0">
                <a:solidFill>
                  <a:srgbClr val="1E293B"/>
                </a:solidFill>
                <a:latin typeface="Lato"/>
                <a:ea typeface="Lato"/>
                <a:cs typeface="Lato"/>
                <a:sym typeface="Lato"/>
              </a:rPr>
              <a:t>.</a:t>
            </a:r>
            <a:endParaRPr dirty="0"/>
          </a:p>
        </p:txBody>
      </p:sp>
      <p:sp>
        <p:nvSpPr>
          <p:cNvPr id="14" name="Google Shape;424;p45">
            <a:extLst>
              <a:ext uri="{FF2B5EF4-FFF2-40B4-BE49-F238E27FC236}">
                <a16:creationId xmlns:a16="http://schemas.microsoft.com/office/drawing/2014/main" id="{00A7AAFB-4A7E-9021-6044-06B6D79648AB}"/>
              </a:ext>
            </a:extLst>
          </p:cNvPr>
          <p:cNvSpPr txBox="1"/>
          <p:nvPr/>
        </p:nvSpPr>
        <p:spPr>
          <a:xfrm>
            <a:off x="4620815" y="2943225"/>
            <a:ext cx="2950368" cy="40005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2100" b="1" i="0" u="none" strike="noStrike" cap="none">
                <a:solidFill>
                  <a:srgbClr val="005088"/>
                </a:solidFill>
                <a:latin typeface="Poppins"/>
                <a:ea typeface="Poppins"/>
                <a:cs typeface="Poppins"/>
                <a:sym typeface="Poppins"/>
              </a:rPr>
              <a:t>IT-Automatisierung</a:t>
            </a:r>
            <a:endParaRPr/>
          </a:p>
        </p:txBody>
      </p:sp>
      <p:sp>
        <p:nvSpPr>
          <p:cNvPr id="15" name="Google Shape;425;p45">
            <a:extLst>
              <a:ext uri="{FF2B5EF4-FFF2-40B4-BE49-F238E27FC236}">
                <a16:creationId xmlns:a16="http://schemas.microsoft.com/office/drawing/2014/main" id="{CAE69953-CA12-D743-CA86-31360C031848}"/>
              </a:ext>
            </a:extLst>
          </p:cNvPr>
          <p:cNvSpPr txBox="1"/>
          <p:nvPr/>
        </p:nvSpPr>
        <p:spPr>
          <a:xfrm>
            <a:off x="4676775" y="3676650"/>
            <a:ext cx="2838450" cy="2215991"/>
          </a:xfrm>
          <a:prstGeom prst="rect">
            <a:avLst/>
          </a:prstGeom>
          <a:noFill/>
          <a:ln>
            <a:noFill/>
          </a:ln>
        </p:spPr>
        <p:txBody>
          <a:bodyPr spcFirstLastPara="1" wrap="square" lIns="0" tIns="0" rIns="0" bIns="0" anchor="t" anchorCtr="0">
            <a:spAutoFit/>
          </a:bodyPr>
          <a:lstStyle/>
          <a:p>
            <a:pPr marL="0" marR="0" lvl="0" indent="0" algn="ctr" rtl="0">
              <a:lnSpc>
                <a:spcPct val="160000"/>
              </a:lnSpc>
              <a:spcBef>
                <a:spcPts val="0"/>
              </a:spcBef>
              <a:spcAft>
                <a:spcPts val="0"/>
              </a:spcAft>
              <a:buNone/>
            </a:pPr>
            <a:r>
              <a:rPr lang="en-US" sz="1500" b="0" i="0" u="none" strike="noStrike" cap="none" dirty="0" err="1">
                <a:solidFill>
                  <a:srgbClr val="1E293B"/>
                </a:solidFill>
                <a:latin typeface="Lato"/>
                <a:ea typeface="Lato"/>
                <a:cs typeface="Lato"/>
                <a:sym typeface="Lato"/>
              </a:rPr>
              <a:t>Hinterlegung</a:t>
            </a:r>
            <a:r>
              <a:rPr lang="en-US" sz="1500" b="0" i="0" u="none" strike="noStrike" cap="none" dirty="0">
                <a:solidFill>
                  <a:srgbClr val="1E293B"/>
                </a:solidFill>
                <a:latin typeface="Lato"/>
                <a:ea typeface="Lato"/>
                <a:cs typeface="Lato"/>
                <a:sym typeface="Lato"/>
              </a:rPr>
              <a:t> der </a:t>
            </a:r>
            <a:r>
              <a:rPr lang="en-US" sz="1500" b="0" i="0" u="none" strike="noStrike" cap="none" dirty="0" err="1">
                <a:solidFill>
                  <a:srgbClr val="1E293B"/>
                </a:solidFill>
                <a:latin typeface="Lato"/>
                <a:ea typeface="Lato"/>
                <a:cs typeface="Lato"/>
                <a:sym typeface="Lato"/>
              </a:rPr>
              <a:t>Zolltarifnummern</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mit</a:t>
            </a:r>
            <a:r>
              <a:rPr lang="en-US" sz="1500" b="0" i="0" u="none" strike="noStrike" cap="none" dirty="0">
                <a:solidFill>
                  <a:srgbClr val="1E293B"/>
                </a:solidFill>
                <a:latin typeface="Lato"/>
                <a:ea typeface="Lato"/>
                <a:cs typeface="Lato"/>
                <a:sym typeface="Lato"/>
              </a:rPr>
              <a:t> den </a:t>
            </a:r>
            <a:r>
              <a:rPr lang="en-US" sz="1500" b="0" i="0" u="none" strike="noStrike" cap="none" dirty="0" err="1">
                <a:solidFill>
                  <a:srgbClr val="1E293B"/>
                </a:solidFill>
                <a:latin typeface="Lato"/>
                <a:ea typeface="Lato"/>
                <a:cs typeface="Lato"/>
                <a:sym typeface="Lato"/>
              </a:rPr>
              <a:t>relevanten</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VuB</a:t>
            </a:r>
            <a:r>
              <a:rPr lang="en-US" sz="1500" b="0" i="0" u="none" strike="noStrike" cap="none" dirty="0">
                <a:solidFill>
                  <a:srgbClr val="1E293B"/>
                </a:solidFill>
                <a:latin typeface="Lato"/>
                <a:ea typeface="Lato"/>
                <a:cs typeface="Lato"/>
                <a:sym typeface="Lato"/>
              </a:rPr>
              <a:t>-Codes </a:t>
            </a:r>
            <a:r>
              <a:rPr lang="en-US" sz="1500" b="0" i="0" u="none" strike="noStrike" cap="none" dirty="0" err="1">
                <a:solidFill>
                  <a:srgbClr val="1E293B"/>
                </a:solidFill>
                <a:latin typeface="Lato"/>
                <a:ea typeface="Lato"/>
                <a:cs typeface="Lato"/>
                <a:sym typeface="Lato"/>
              </a:rPr>
              <a:t>im</a:t>
            </a:r>
            <a:r>
              <a:rPr lang="en-US" sz="1500" b="0" i="0" u="none" strike="noStrike" cap="none" dirty="0">
                <a:solidFill>
                  <a:srgbClr val="1E293B"/>
                </a:solidFill>
                <a:latin typeface="Lato"/>
                <a:ea typeface="Lato"/>
                <a:cs typeface="Lato"/>
                <a:sym typeface="Lato"/>
              </a:rPr>
              <a:t> ERP/</a:t>
            </a:r>
            <a:r>
              <a:rPr lang="en-US" sz="1500" b="0" i="0" u="none" strike="noStrike" cap="none" dirty="0" err="1">
                <a:solidFill>
                  <a:srgbClr val="1E293B"/>
                </a:solidFill>
                <a:latin typeface="Lato"/>
                <a:ea typeface="Lato"/>
                <a:cs typeface="Lato"/>
                <a:sym typeface="Lato"/>
              </a:rPr>
              <a:t>Zollsystem</a:t>
            </a:r>
            <a:r>
              <a:rPr lang="en-US" sz="1500" b="0" i="0" u="none" strike="noStrike" cap="none" dirty="0">
                <a:solidFill>
                  <a:srgbClr val="1E293B"/>
                </a:solidFill>
                <a:latin typeface="Lato"/>
                <a:ea typeface="Lato"/>
                <a:cs typeface="Lato"/>
                <a:sym typeface="Lato"/>
              </a:rPr>
              <a:t>, um </a:t>
            </a:r>
            <a:r>
              <a:rPr lang="en-US" sz="1500" b="0" i="0" u="none" strike="noStrike" cap="none" dirty="0" err="1">
                <a:solidFill>
                  <a:srgbClr val="1E293B"/>
                </a:solidFill>
                <a:latin typeface="Lato"/>
                <a:ea typeface="Lato"/>
                <a:cs typeface="Lato"/>
                <a:sym typeface="Lato"/>
              </a:rPr>
              <a:t>bei</a:t>
            </a:r>
            <a:r>
              <a:rPr lang="en-US" sz="1500" b="0" i="0" u="none" strike="noStrike" cap="none" dirty="0">
                <a:solidFill>
                  <a:srgbClr val="1E293B"/>
                </a:solidFill>
                <a:latin typeface="Lato"/>
                <a:ea typeface="Lato"/>
                <a:cs typeface="Lato"/>
                <a:sym typeface="Lato"/>
              </a:rPr>
              <a:t> der </a:t>
            </a:r>
            <a:r>
              <a:rPr lang="en-US" sz="1500" b="0" i="0" u="none" strike="noStrike" cap="none" dirty="0" err="1">
                <a:solidFill>
                  <a:srgbClr val="1E293B"/>
                </a:solidFill>
                <a:latin typeface="Lato"/>
                <a:ea typeface="Lato"/>
                <a:cs typeface="Lato"/>
                <a:sym typeface="Lato"/>
              </a:rPr>
              <a:t>Auftragseingabe</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automatisch</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eine</a:t>
            </a:r>
            <a:r>
              <a:rPr lang="en-US" sz="1500" b="0" i="0" u="none" strike="noStrike" cap="none" dirty="0">
                <a:solidFill>
                  <a:srgbClr val="1E293B"/>
                </a:solidFill>
                <a:latin typeface="Lato"/>
                <a:ea typeface="Lato"/>
                <a:cs typeface="Lato"/>
                <a:sym typeface="Lato"/>
              </a:rPr>
              <a:t> Sperre </a:t>
            </a:r>
            <a:r>
              <a:rPr lang="en-US" sz="1500" b="0" i="0" u="none" strike="noStrike" cap="none" dirty="0" err="1">
                <a:solidFill>
                  <a:srgbClr val="1E293B"/>
                </a:solidFill>
                <a:latin typeface="Lato"/>
                <a:ea typeface="Lato"/>
                <a:cs typeface="Lato"/>
                <a:sym typeface="Lato"/>
              </a:rPr>
              <a:t>auszulösen</a:t>
            </a:r>
            <a:r>
              <a:rPr lang="en-US" sz="1500" b="0" i="0" u="none" strike="noStrike" cap="none" dirty="0">
                <a:solidFill>
                  <a:srgbClr val="1E293B"/>
                </a:solidFill>
                <a:latin typeface="Lato"/>
                <a:ea typeface="Lato"/>
                <a:cs typeface="Lato"/>
                <a:sym typeface="Lato"/>
              </a:rPr>
              <a:t>.</a:t>
            </a:r>
            <a:endParaRPr dirty="0"/>
          </a:p>
        </p:txBody>
      </p:sp>
      <p:sp>
        <p:nvSpPr>
          <p:cNvPr id="16" name="Google Shape;426;p45">
            <a:extLst>
              <a:ext uri="{FF2B5EF4-FFF2-40B4-BE49-F238E27FC236}">
                <a16:creationId xmlns:a16="http://schemas.microsoft.com/office/drawing/2014/main" id="{22B03A14-66E8-A5D7-C160-E0F8998B5CAA}"/>
              </a:ext>
            </a:extLst>
          </p:cNvPr>
          <p:cNvSpPr txBox="1"/>
          <p:nvPr/>
        </p:nvSpPr>
        <p:spPr>
          <a:xfrm>
            <a:off x="8605837" y="2943225"/>
            <a:ext cx="2600325" cy="40005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2100" b="1" i="0" u="none" strike="noStrike" cap="none">
                <a:solidFill>
                  <a:srgbClr val="005088"/>
                </a:solidFill>
                <a:latin typeface="Poppins"/>
                <a:ea typeface="Poppins"/>
                <a:cs typeface="Poppins"/>
                <a:sym typeface="Poppins"/>
              </a:rPr>
              <a:t>Zoll-Organisation</a:t>
            </a:r>
            <a:endParaRPr/>
          </a:p>
        </p:txBody>
      </p:sp>
      <p:sp>
        <p:nvSpPr>
          <p:cNvPr id="17" name="Google Shape;427;p45">
            <a:extLst>
              <a:ext uri="{FF2B5EF4-FFF2-40B4-BE49-F238E27FC236}">
                <a16:creationId xmlns:a16="http://schemas.microsoft.com/office/drawing/2014/main" id="{0CD0E01D-54BE-FCAF-C88A-C6D363087DD4}"/>
              </a:ext>
            </a:extLst>
          </p:cNvPr>
          <p:cNvSpPr txBox="1"/>
          <p:nvPr/>
        </p:nvSpPr>
        <p:spPr>
          <a:xfrm>
            <a:off x="8486775" y="3676650"/>
            <a:ext cx="2838450" cy="1846659"/>
          </a:xfrm>
          <a:prstGeom prst="rect">
            <a:avLst/>
          </a:prstGeom>
          <a:noFill/>
          <a:ln>
            <a:noFill/>
          </a:ln>
        </p:spPr>
        <p:txBody>
          <a:bodyPr spcFirstLastPara="1" wrap="square" lIns="0" tIns="0" rIns="0" bIns="0" anchor="t" anchorCtr="0">
            <a:spAutoFit/>
          </a:bodyPr>
          <a:lstStyle/>
          <a:p>
            <a:pPr marL="0" marR="0" lvl="0" indent="0" algn="ctr" rtl="0">
              <a:lnSpc>
                <a:spcPct val="160000"/>
              </a:lnSpc>
              <a:spcBef>
                <a:spcPts val="0"/>
              </a:spcBef>
              <a:spcAft>
                <a:spcPts val="0"/>
              </a:spcAft>
              <a:buNone/>
            </a:pPr>
            <a:r>
              <a:rPr lang="en-US" sz="1500" b="0" i="0" u="none" strike="noStrike" cap="none" dirty="0" err="1">
                <a:solidFill>
                  <a:srgbClr val="1E293B"/>
                </a:solidFill>
                <a:latin typeface="Lato"/>
                <a:ea typeface="Lato"/>
                <a:cs typeface="Lato"/>
                <a:sym typeface="Lato"/>
              </a:rPr>
              <a:t>Zentralisierung</a:t>
            </a:r>
            <a:r>
              <a:rPr lang="en-US" sz="1500" b="0" i="0" u="none" strike="noStrike" cap="none" dirty="0">
                <a:solidFill>
                  <a:srgbClr val="1E293B"/>
                </a:solidFill>
                <a:latin typeface="Lato"/>
                <a:ea typeface="Lato"/>
                <a:cs typeface="Lato"/>
                <a:sym typeface="Lato"/>
              </a:rPr>
              <a:t> der </a:t>
            </a:r>
            <a:r>
              <a:rPr lang="en-US" sz="1500" b="0" i="0" u="none" strike="noStrike" cap="none" dirty="0" err="1">
                <a:solidFill>
                  <a:srgbClr val="1E293B"/>
                </a:solidFill>
                <a:latin typeface="Lato"/>
                <a:ea typeface="Lato"/>
                <a:cs typeface="Lato"/>
                <a:sym typeface="Lato"/>
              </a:rPr>
              <a:t>VuB-Prüfung</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bei</a:t>
            </a:r>
            <a:r>
              <a:rPr lang="en-US" sz="1500" b="0" i="0" u="none" strike="noStrike" cap="none" dirty="0">
                <a:solidFill>
                  <a:srgbClr val="1E293B"/>
                </a:solidFill>
                <a:latin typeface="Lato"/>
                <a:ea typeface="Lato"/>
                <a:cs typeface="Lato"/>
                <a:sym typeface="Lato"/>
              </a:rPr>
              <a:t> der </a:t>
            </a:r>
            <a:r>
              <a:rPr lang="en-US" sz="1500" b="0" i="0" u="none" strike="noStrike" cap="none" dirty="0" err="1">
                <a:solidFill>
                  <a:srgbClr val="1E293B"/>
                </a:solidFill>
                <a:latin typeface="Lato"/>
                <a:ea typeface="Lato"/>
                <a:cs typeface="Lato"/>
                <a:sym typeface="Lato"/>
              </a:rPr>
              <a:t>Zollabteilung</a:t>
            </a:r>
            <a:r>
              <a:rPr lang="en-US" sz="1500" b="0" i="0" u="none" strike="noStrike" cap="none" dirty="0">
                <a:solidFill>
                  <a:srgbClr val="1E293B"/>
                </a:solidFill>
                <a:latin typeface="Lato"/>
                <a:ea typeface="Lato"/>
                <a:cs typeface="Lato"/>
                <a:sym typeface="Lato"/>
              </a:rPr>
              <a:t>/Compliance. </a:t>
            </a:r>
            <a:r>
              <a:rPr lang="en-US" sz="1500" b="0" i="0" u="none" strike="noStrike" cap="none" dirty="0" err="1">
                <a:solidFill>
                  <a:srgbClr val="1E293B"/>
                </a:solidFill>
                <a:latin typeface="Lato"/>
                <a:ea typeface="Lato"/>
                <a:cs typeface="Lato"/>
                <a:sym typeface="Lato"/>
              </a:rPr>
              <a:t>Vertrieb</a:t>
            </a:r>
            <a:r>
              <a:rPr lang="en-US" sz="1500" b="0" i="0" u="none" strike="noStrike" cap="none" dirty="0">
                <a:solidFill>
                  <a:srgbClr val="1E293B"/>
                </a:solidFill>
                <a:latin typeface="Lato"/>
                <a:ea typeface="Lato"/>
                <a:cs typeface="Lato"/>
                <a:sym typeface="Lato"/>
              </a:rPr>
              <a:t> und Logistik </a:t>
            </a:r>
            <a:r>
              <a:rPr lang="en-US" sz="1500" b="0" i="0" u="none" strike="noStrike" cap="none" dirty="0" err="1">
                <a:solidFill>
                  <a:srgbClr val="1E293B"/>
                </a:solidFill>
                <a:latin typeface="Lato"/>
                <a:ea typeface="Lato"/>
                <a:cs typeface="Lato"/>
                <a:sym typeface="Lato"/>
              </a:rPr>
              <a:t>dürfen</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VuB-Prüfungen</a:t>
            </a:r>
            <a:r>
              <a:rPr lang="en-US" sz="1500" b="0" i="0" u="none" strike="noStrike" cap="none" dirty="0">
                <a:solidFill>
                  <a:srgbClr val="1E293B"/>
                </a:solidFill>
                <a:latin typeface="Lato"/>
                <a:ea typeface="Lato"/>
                <a:cs typeface="Lato"/>
                <a:sym typeface="Lato"/>
              </a:rPr>
              <a:t> nicht </a:t>
            </a:r>
            <a:r>
              <a:rPr lang="en-US" sz="1500" b="0" i="0" u="none" strike="noStrike" cap="none" dirty="0" err="1">
                <a:solidFill>
                  <a:srgbClr val="1E293B"/>
                </a:solidFill>
                <a:latin typeface="Lato"/>
                <a:ea typeface="Lato"/>
                <a:cs typeface="Lato"/>
                <a:sym typeface="Lato"/>
              </a:rPr>
              <a:t>eigenverantwortlich</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durchführen</a:t>
            </a:r>
            <a:r>
              <a:rPr lang="en-US" sz="1500" b="0" i="0" u="none" strike="noStrike" cap="none" dirty="0">
                <a:solidFill>
                  <a:srgbClr val="1E293B"/>
                </a:solidFill>
                <a:latin typeface="Lato"/>
                <a:ea typeface="Lato"/>
                <a:cs typeface="Lato"/>
                <a:sym typeface="Lato"/>
              </a:rPr>
              <a:t>.</a:t>
            </a:r>
            <a:endParaRPr dirty="0"/>
          </a:p>
        </p:txBody>
      </p:sp>
      <p:pic>
        <p:nvPicPr>
          <p:cNvPr id="18" name="Google Shape;428;p45" descr="image.png">
            <a:extLst>
              <a:ext uri="{FF2B5EF4-FFF2-40B4-BE49-F238E27FC236}">
                <a16:creationId xmlns:a16="http://schemas.microsoft.com/office/drawing/2014/main" id="{09304215-A924-45A4-57BC-6C23F5CD1EA1}"/>
              </a:ext>
            </a:extLst>
          </p:cNvPr>
          <p:cNvPicPr preferRelativeResize="0"/>
          <p:nvPr/>
        </p:nvPicPr>
        <p:blipFill rotWithShape="1">
          <a:blip r:embed="rId5">
            <a:alphaModFix/>
          </a:blip>
          <a:srcRect/>
          <a:stretch/>
        </p:blipFill>
        <p:spPr>
          <a:xfrm>
            <a:off x="2114550" y="2247900"/>
            <a:ext cx="342900" cy="457200"/>
          </a:xfrm>
          <a:prstGeom prst="rect">
            <a:avLst/>
          </a:prstGeom>
          <a:noFill/>
          <a:ln>
            <a:noFill/>
          </a:ln>
        </p:spPr>
      </p:pic>
      <p:pic>
        <p:nvPicPr>
          <p:cNvPr id="19" name="Google Shape;429;p45" descr="image.png">
            <a:extLst>
              <a:ext uri="{FF2B5EF4-FFF2-40B4-BE49-F238E27FC236}">
                <a16:creationId xmlns:a16="http://schemas.microsoft.com/office/drawing/2014/main" id="{9FA5DD17-9196-0313-11A9-2BF4EDCA89B1}"/>
              </a:ext>
            </a:extLst>
          </p:cNvPr>
          <p:cNvPicPr preferRelativeResize="0"/>
          <p:nvPr/>
        </p:nvPicPr>
        <p:blipFill rotWithShape="1">
          <a:blip r:embed="rId6">
            <a:alphaModFix/>
          </a:blip>
          <a:srcRect/>
          <a:stretch/>
        </p:blipFill>
        <p:spPr>
          <a:xfrm>
            <a:off x="5867400" y="2247900"/>
            <a:ext cx="457200" cy="457200"/>
          </a:xfrm>
          <a:prstGeom prst="rect">
            <a:avLst/>
          </a:prstGeom>
          <a:noFill/>
          <a:ln>
            <a:noFill/>
          </a:ln>
        </p:spPr>
      </p:pic>
      <p:pic>
        <p:nvPicPr>
          <p:cNvPr id="20" name="Google Shape;430;p45" descr="image.png">
            <a:extLst>
              <a:ext uri="{FF2B5EF4-FFF2-40B4-BE49-F238E27FC236}">
                <a16:creationId xmlns:a16="http://schemas.microsoft.com/office/drawing/2014/main" id="{169D3BB0-E94A-1333-0478-C32D2F862E51}"/>
              </a:ext>
            </a:extLst>
          </p:cNvPr>
          <p:cNvPicPr preferRelativeResize="0"/>
          <p:nvPr/>
        </p:nvPicPr>
        <p:blipFill rotWithShape="1">
          <a:blip r:embed="rId7">
            <a:alphaModFix/>
          </a:blip>
          <a:srcRect/>
          <a:stretch/>
        </p:blipFill>
        <p:spPr>
          <a:xfrm>
            <a:off x="9648825" y="2247900"/>
            <a:ext cx="514350" cy="457200"/>
          </a:xfrm>
          <a:prstGeom prst="rect">
            <a:avLst/>
          </a:prstGeom>
          <a:noFill/>
          <a:ln>
            <a:noFill/>
          </a:ln>
        </p:spPr>
      </p:pic>
    </p:spTree>
    <p:extLst>
      <p:ext uri="{BB962C8B-B14F-4D97-AF65-F5344CB8AC3E}">
        <p14:creationId xmlns:p14="http://schemas.microsoft.com/office/powerpoint/2010/main" val="42290952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E28798-645A-F683-2CB0-C1B6804342F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4315A10-9596-8668-694D-3FE26656D69D}"/>
              </a:ext>
            </a:extLst>
          </p:cNvPr>
          <p:cNvSpPr>
            <a:spLocks noGrp="1"/>
          </p:cNvSpPr>
          <p:nvPr>
            <p:ph type="ctrTitle"/>
          </p:nvPr>
        </p:nvSpPr>
        <p:spPr>
          <a:xfrm>
            <a:off x="450011" y="3642360"/>
            <a:ext cx="11291977" cy="2387600"/>
          </a:xfrm>
        </p:spPr>
        <p:txBody>
          <a:bodyPr>
            <a:normAutofit/>
          </a:bodyPr>
          <a:lstStyle/>
          <a:p>
            <a:r>
              <a:rPr lang="de-DE" sz="4800" dirty="0"/>
              <a:t>Zusammenfassung: Top-Risiken</a:t>
            </a:r>
          </a:p>
        </p:txBody>
      </p:sp>
      <p:pic>
        <p:nvPicPr>
          <p:cNvPr id="4" name="Grafik 3">
            <a:extLst>
              <a:ext uri="{FF2B5EF4-FFF2-40B4-BE49-F238E27FC236}">
                <a16:creationId xmlns:a16="http://schemas.microsoft.com/office/drawing/2014/main" id="{94CC0886-6501-7BE0-045C-83E321CAC9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8500" y="1107440"/>
            <a:ext cx="5905500" cy="3937000"/>
          </a:xfrm>
          <a:prstGeom prst="rect">
            <a:avLst/>
          </a:prstGeom>
        </p:spPr>
      </p:pic>
    </p:spTree>
    <p:extLst>
      <p:ext uri="{BB962C8B-B14F-4D97-AF65-F5344CB8AC3E}">
        <p14:creationId xmlns:p14="http://schemas.microsoft.com/office/powerpoint/2010/main" val="15468540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0B1B79-9D3F-E61E-29A1-7443D160C05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9558738-A4D4-1F77-568C-0D49E04341B2}"/>
              </a:ext>
            </a:extLst>
          </p:cNvPr>
          <p:cNvSpPr>
            <a:spLocks noGrp="1"/>
          </p:cNvSpPr>
          <p:nvPr>
            <p:ph type="title"/>
          </p:nvPr>
        </p:nvSpPr>
        <p:spPr/>
        <p:txBody>
          <a:bodyPr>
            <a:normAutofit/>
          </a:bodyPr>
          <a:lstStyle/>
          <a:p>
            <a:r>
              <a:rPr lang="de-DE" dirty="0"/>
              <a:t>Top 4 Bußgeld-Risiken 2026</a:t>
            </a:r>
          </a:p>
        </p:txBody>
      </p:sp>
      <p:pic>
        <p:nvPicPr>
          <p:cNvPr id="3" name="Google Shape;442;p47" descr="image.png">
            <a:extLst>
              <a:ext uri="{FF2B5EF4-FFF2-40B4-BE49-F238E27FC236}">
                <a16:creationId xmlns:a16="http://schemas.microsoft.com/office/drawing/2014/main" id="{1EC1D01E-A960-CAC4-F2E6-156B93519395}"/>
              </a:ext>
            </a:extLst>
          </p:cNvPr>
          <p:cNvPicPr preferRelativeResize="0"/>
          <p:nvPr/>
        </p:nvPicPr>
        <p:blipFill rotWithShape="1">
          <a:blip r:embed="rId2">
            <a:alphaModFix/>
          </a:blip>
          <a:srcRect/>
          <a:stretch/>
        </p:blipFill>
        <p:spPr>
          <a:xfrm>
            <a:off x="571500" y="752475"/>
            <a:ext cx="5381625" cy="2686050"/>
          </a:xfrm>
          <a:prstGeom prst="rect">
            <a:avLst/>
          </a:prstGeom>
          <a:noFill/>
          <a:ln>
            <a:noFill/>
          </a:ln>
        </p:spPr>
      </p:pic>
      <p:pic>
        <p:nvPicPr>
          <p:cNvPr id="4" name="Google Shape;443;p47" descr="image.png">
            <a:extLst>
              <a:ext uri="{FF2B5EF4-FFF2-40B4-BE49-F238E27FC236}">
                <a16:creationId xmlns:a16="http://schemas.microsoft.com/office/drawing/2014/main" id="{46FDE35C-22AE-B07F-9E10-A9D6BA1A25B5}"/>
              </a:ext>
            </a:extLst>
          </p:cNvPr>
          <p:cNvPicPr preferRelativeResize="0"/>
          <p:nvPr/>
        </p:nvPicPr>
        <p:blipFill rotWithShape="1">
          <a:blip r:embed="rId3">
            <a:alphaModFix/>
          </a:blip>
          <a:srcRect/>
          <a:stretch/>
        </p:blipFill>
        <p:spPr>
          <a:xfrm>
            <a:off x="6238875" y="752475"/>
            <a:ext cx="5381625" cy="2686050"/>
          </a:xfrm>
          <a:prstGeom prst="rect">
            <a:avLst/>
          </a:prstGeom>
          <a:noFill/>
          <a:ln>
            <a:noFill/>
          </a:ln>
        </p:spPr>
      </p:pic>
      <p:pic>
        <p:nvPicPr>
          <p:cNvPr id="5" name="Google Shape;444;p47" descr="image.png">
            <a:extLst>
              <a:ext uri="{FF2B5EF4-FFF2-40B4-BE49-F238E27FC236}">
                <a16:creationId xmlns:a16="http://schemas.microsoft.com/office/drawing/2014/main" id="{0362403C-DF9C-1C3A-3B20-C34839255FF1}"/>
              </a:ext>
            </a:extLst>
          </p:cNvPr>
          <p:cNvPicPr preferRelativeResize="0"/>
          <p:nvPr/>
        </p:nvPicPr>
        <p:blipFill rotWithShape="1">
          <a:blip r:embed="rId4">
            <a:alphaModFix/>
          </a:blip>
          <a:srcRect/>
          <a:stretch/>
        </p:blipFill>
        <p:spPr>
          <a:xfrm>
            <a:off x="571500" y="3724275"/>
            <a:ext cx="5381625" cy="2533650"/>
          </a:xfrm>
          <a:prstGeom prst="rect">
            <a:avLst/>
          </a:prstGeom>
          <a:noFill/>
          <a:ln>
            <a:noFill/>
          </a:ln>
        </p:spPr>
      </p:pic>
      <p:pic>
        <p:nvPicPr>
          <p:cNvPr id="6" name="Google Shape;445;p47" descr="image.png">
            <a:extLst>
              <a:ext uri="{FF2B5EF4-FFF2-40B4-BE49-F238E27FC236}">
                <a16:creationId xmlns:a16="http://schemas.microsoft.com/office/drawing/2014/main" id="{0D86F199-3B3A-7BB9-6963-FE2B44C50729}"/>
              </a:ext>
            </a:extLst>
          </p:cNvPr>
          <p:cNvPicPr preferRelativeResize="0"/>
          <p:nvPr/>
        </p:nvPicPr>
        <p:blipFill rotWithShape="1">
          <a:blip r:embed="rId5">
            <a:alphaModFix/>
          </a:blip>
          <a:srcRect/>
          <a:stretch/>
        </p:blipFill>
        <p:spPr>
          <a:xfrm>
            <a:off x="6238875" y="3724275"/>
            <a:ext cx="5381625" cy="2533650"/>
          </a:xfrm>
          <a:prstGeom prst="rect">
            <a:avLst/>
          </a:prstGeom>
          <a:noFill/>
          <a:ln>
            <a:noFill/>
          </a:ln>
        </p:spPr>
      </p:pic>
      <p:sp>
        <p:nvSpPr>
          <p:cNvPr id="7" name="Google Shape;446;p47">
            <a:extLst>
              <a:ext uri="{FF2B5EF4-FFF2-40B4-BE49-F238E27FC236}">
                <a16:creationId xmlns:a16="http://schemas.microsoft.com/office/drawing/2014/main" id="{8D7D94BA-1AF6-FE76-C569-AB96465B1EB0}"/>
              </a:ext>
            </a:extLst>
          </p:cNvPr>
          <p:cNvSpPr txBox="1"/>
          <p:nvPr/>
        </p:nvSpPr>
        <p:spPr>
          <a:xfrm>
            <a:off x="1000125" y="1143000"/>
            <a:ext cx="4790598" cy="9144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400" b="1" i="0" u="none" strike="noStrike" cap="none">
                <a:solidFill>
                  <a:srgbClr val="005088"/>
                </a:solidFill>
                <a:latin typeface="Poppins"/>
                <a:ea typeface="Poppins"/>
                <a:cs typeface="Poppins"/>
                <a:sym typeface="Poppins"/>
              </a:rPr>
              <a:t>1. Exportkontrolle (Umgehung/IT)</a:t>
            </a:r>
            <a:endParaRPr/>
          </a:p>
        </p:txBody>
      </p:sp>
      <p:sp>
        <p:nvSpPr>
          <p:cNvPr id="11" name="Google Shape;447;p47">
            <a:extLst>
              <a:ext uri="{FF2B5EF4-FFF2-40B4-BE49-F238E27FC236}">
                <a16:creationId xmlns:a16="http://schemas.microsoft.com/office/drawing/2014/main" id="{65D50431-8D67-9319-6CAC-63E40EB9152A}"/>
              </a:ext>
            </a:extLst>
          </p:cNvPr>
          <p:cNvSpPr txBox="1"/>
          <p:nvPr/>
        </p:nvSpPr>
        <p:spPr>
          <a:xfrm>
            <a:off x="1000125" y="2247900"/>
            <a:ext cx="4562475" cy="738664"/>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r>
              <a:rPr lang="en-US" sz="1500" b="0" i="0" u="none" strike="noStrike" cap="none" dirty="0" err="1">
                <a:solidFill>
                  <a:srgbClr val="1E293B"/>
                </a:solidFill>
                <a:latin typeface="Lato"/>
                <a:ea typeface="Lato"/>
                <a:cs typeface="Lato"/>
                <a:sym typeface="Lato"/>
              </a:rPr>
              <a:t>Verstoß</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gegen</a:t>
            </a:r>
            <a:r>
              <a:rPr lang="en-US" sz="1500" b="0" i="0" u="none" strike="noStrike" cap="none" dirty="0">
                <a:solidFill>
                  <a:srgbClr val="1E293B"/>
                </a:solidFill>
                <a:latin typeface="Lato"/>
                <a:ea typeface="Lato"/>
                <a:cs typeface="Lato"/>
                <a:sym typeface="Lato"/>
              </a:rPr>
              <a:t> das KYCC-</a:t>
            </a:r>
            <a:r>
              <a:rPr lang="en-US" sz="1500" b="0" i="0" u="none" strike="noStrike" cap="none" dirty="0" err="1">
                <a:solidFill>
                  <a:srgbClr val="1E293B"/>
                </a:solidFill>
                <a:latin typeface="Lato"/>
                <a:ea typeface="Lato"/>
                <a:cs typeface="Lato"/>
                <a:sym typeface="Lato"/>
              </a:rPr>
              <a:t>Prinzip</a:t>
            </a:r>
            <a:r>
              <a:rPr lang="en-US" sz="1500" b="0" i="0" u="none" strike="noStrike" cap="none" dirty="0">
                <a:solidFill>
                  <a:srgbClr val="1E293B"/>
                </a:solidFill>
                <a:latin typeface="Lato"/>
                <a:ea typeface="Lato"/>
                <a:cs typeface="Lato"/>
                <a:sym typeface="Lato"/>
              </a:rPr>
              <a:t> ODER Fehler in der </a:t>
            </a:r>
            <a:r>
              <a:rPr lang="en-US" sz="1500" b="0" i="0" u="none" strike="noStrike" cap="none" dirty="0" err="1">
                <a:solidFill>
                  <a:srgbClr val="1E293B"/>
                </a:solidFill>
                <a:latin typeface="Lato"/>
                <a:ea typeface="Lato"/>
                <a:cs typeface="Lato"/>
                <a:sym typeface="Lato"/>
              </a:rPr>
              <a:t>Stammdatenpflege</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z.B.</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Ursprungsland</a:t>
            </a:r>
            <a:r>
              <a:rPr lang="en-US" sz="1500" b="0" i="0" u="none" strike="noStrike" cap="none" dirty="0">
                <a:solidFill>
                  <a:srgbClr val="1E293B"/>
                </a:solidFill>
                <a:latin typeface="Lato"/>
                <a:ea typeface="Lato"/>
                <a:cs typeface="Lato"/>
                <a:sym typeface="Lato"/>
              </a:rPr>
              <a:t>) in ATLAS 3.0.</a:t>
            </a:r>
            <a:endParaRPr dirty="0"/>
          </a:p>
        </p:txBody>
      </p:sp>
      <p:sp>
        <p:nvSpPr>
          <p:cNvPr id="21" name="Google Shape;448;p47">
            <a:extLst>
              <a:ext uri="{FF2B5EF4-FFF2-40B4-BE49-F238E27FC236}">
                <a16:creationId xmlns:a16="http://schemas.microsoft.com/office/drawing/2014/main" id="{C489ED48-4556-4425-07F7-71A796415837}"/>
              </a:ext>
            </a:extLst>
          </p:cNvPr>
          <p:cNvSpPr txBox="1"/>
          <p:nvPr/>
        </p:nvSpPr>
        <p:spPr>
          <a:xfrm>
            <a:off x="6667500" y="1143000"/>
            <a:ext cx="4790598" cy="4572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400" b="1" i="0" u="none" strike="noStrike" cap="none">
                <a:solidFill>
                  <a:srgbClr val="005088"/>
                </a:solidFill>
                <a:latin typeface="Poppins"/>
                <a:ea typeface="Poppins"/>
                <a:cs typeface="Poppins"/>
                <a:sym typeface="Poppins"/>
              </a:rPr>
              <a:t>2. Präferenzrecht (LLEs)</a:t>
            </a:r>
            <a:endParaRPr/>
          </a:p>
        </p:txBody>
      </p:sp>
      <p:sp>
        <p:nvSpPr>
          <p:cNvPr id="22" name="Google Shape;449;p47">
            <a:extLst>
              <a:ext uri="{FF2B5EF4-FFF2-40B4-BE49-F238E27FC236}">
                <a16:creationId xmlns:a16="http://schemas.microsoft.com/office/drawing/2014/main" id="{F8AC1BBC-7661-E28E-B984-2538098771FF}"/>
              </a:ext>
            </a:extLst>
          </p:cNvPr>
          <p:cNvSpPr txBox="1"/>
          <p:nvPr/>
        </p:nvSpPr>
        <p:spPr>
          <a:xfrm>
            <a:off x="6667500" y="1790700"/>
            <a:ext cx="4562475" cy="1107996"/>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r>
              <a:rPr lang="en-US" sz="1500" b="0" i="0" u="none" strike="noStrike" cap="none" dirty="0" err="1">
                <a:solidFill>
                  <a:srgbClr val="1E293B"/>
                </a:solidFill>
                <a:latin typeface="Lato"/>
                <a:ea typeface="Lato"/>
                <a:cs typeface="Lato"/>
                <a:sym typeface="Lato"/>
              </a:rPr>
              <a:t>Verwendung</a:t>
            </a:r>
            <a:r>
              <a:rPr lang="en-US" sz="1500" b="0" i="0" u="none" strike="noStrike" cap="none" dirty="0">
                <a:solidFill>
                  <a:srgbClr val="1E293B"/>
                </a:solidFill>
                <a:latin typeface="Lato"/>
                <a:ea typeface="Lato"/>
                <a:cs typeface="Lato"/>
                <a:sym typeface="Lato"/>
              </a:rPr>
              <a:t> von in 2025 </a:t>
            </a:r>
            <a:r>
              <a:rPr lang="en-US" sz="1500" b="0" i="0" u="none" strike="noStrike" cap="none" dirty="0" err="1">
                <a:solidFill>
                  <a:srgbClr val="1E293B"/>
                </a:solidFill>
                <a:latin typeface="Lato"/>
                <a:ea typeface="Lato"/>
                <a:cs typeface="Lato"/>
                <a:sym typeface="Lato"/>
              </a:rPr>
              <a:t>ausgestellten</a:t>
            </a:r>
            <a:r>
              <a:rPr lang="en-US" sz="1500" b="0" i="0" u="none" strike="noStrike" cap="none" dirty="0">
                <a:solidFill>
                  <a:srgbClr val="1E293B"/>
                </a:solidFill>
                <a:latin typeface="Lato"/>
                <a:ea typeface="Lato"/>
                <a:cs typeface="Lato"/>
                <a:sym typeface="Lato"/>
              </a:rPr>
              <a:t> LLEs OHNE RR-</a:t>
            </a:r>
            <a:r>
              <a:rPr lang="en-US" sz="1500" b="0" i="0" u="none" strike="noStrike" cap="none" dirty="0" err="1">
                <a:solidFill>
                  <a:srgbClr val="1E293B"/>
                </a:solidFill>
                <a:latin typeface="Lato"/>
                <a:ea typeface="Lato"/>
                <a:cs typeface="Lato"/>
                <a:sym typeface="Lato"/>
              </a:rPr>
              <a:t>Vermerk</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als</a:t>
            </a:r>
            <a:r>
              <a:rPr lang="en-US" sz="1500" b="0" i="0" u="none" strike="noStrike" cap="none" dirty="0">
                <a:solidFill>
                  <a:srgbClr val="1E293B"/>
                </a:solidFill>
                <a:latin typeface="Lato"/>
                <a:ea typeface="Lato"/>
                <a:cs typeface="Lato"/>
                <a:sym typeface="Lato"/>
              </a:rPr>
              <a:t> Basis für EUR.1 / </a:t>
            </a:r>
            <a:r>
              <a:rPr lang="en-US" sz="1500" b="0" i="0" u="none" strike="noStrike" cap="none" dirty="0" err="1">
                <a:solidFill>
                  <a:srgbClr val="1E293B"/>
                </a:solidFill>
                <a:latin typeface="Lato"/>
                <a:ea typeface="Lato"/>
                <a:cs typeface="Lato"/>
                <a:sym typeface="Lato"/>
              </a:rPr>
              <a:t>EzU</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führt</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zu</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rückwirkender</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Zollschuld</a:t>
            </a:r>
            <a:r>
              <a:rPr lang="en-US" sz="1500" b="0" i="0" u="none" strike="noStrike" cap="none" dirty="0">
                <a:solidFill>
                  <a:srgbClr val="1E293B"/>
                </a:solidFill>
                <a:latin typeface="Lato"/>
                <a:ea typeface="Lato"/>
                <a:cs typeface="Lato"/>
                <a:sym typeface="Lato"/>
              </a:rPr>
              <a:t>).</a:t>
            </a:r>
            <a:endParaRPr dirty="0"/>
          </a:p>
        </p:txBody>
      </p:sp>
      <p:sp>
        <p:nvSpPr>
          <p:cNvPr id="23" name="Google Shape;450;p47">
            <a:extLst>
              <a:ext uri="{FF2B5EF4-FFF2-40B4-BE49-F238E27FC236}">
                <a16:creationId xmlns:a16="http://schemas.microsoft.com/office/drawing/2014/main" id="{BD77181D-40C6-2B54-B1FE-AB494F625DA7}"/>
              </a:ext>
            </a:extLst>
          </p:cNvPr>
          <p:cNvSpPr txBox="1"/>
          <p:nvPr/>
        </p:nvSpPr>
        <p:spPr>
          <a:xfrm>
            <a:off x="1000125" y="4114800"/>
            <a:ext cx="4790598" cy="369332"/>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400" b="1" i="0" u="none" strike="noStrike" cap="none" dirty="0">
                <a:solidFill>
                  <a:srgbClr val="005088"/>
                </a:solidFill>
                <a:latin typeface="Poppins"/>
                <a:ea typeface="Poppins"/>
                <a:cs typeface="Poppins"/>
                <a:sym typeface="Poppins"/>
              </a:rPr>
              <a:t>3. </a:t>
            </a:r>
            <a:r>
              <a:rPr lang="en-US" sz="2400" b="1" i="0" u="none" strike="noStrike" cap="none" dirty="0" err="1">
                <a:solidFill>
                  <a:srgbClr val="005088"/>
                </a:solidFill>
                <a:latin typeface="Poppins"/>
                <a:ea typeface="Poppins"/>
                <a:cs typeface="Poppins"/>
                <a:sym typeface="Poppins"/>
              </a:rPr>
              <a:t>VuB-Verstoß</a:t>
            </a:r>
            <a:endParaRPr dirty="0"/>
          </a:p>
        </p:txBody>
      </p:sp>
      <p:sp>
        <p:nvSpPr>
          <p:cNvPr id="24" name="Google Shape;451;p47">
            <a:extLst>
              <a:ext uri="{FF2B5EF4-FFF2-40B4-BE49-F238E27FC236}">
                <a16:creationId xmlns:a16="http://schemas.microsoft.com/office/drawing/2014/main" id="{1CC4275C-9283-5192-1BC4-46A328126931}"/>
              </a:ext>
            </a:extLst>
          </p:cNvPr>
          <p:cNvSpPr txBox="1"/>
          <p:nvPr/>
        </p:nvSpPr>
        <p:spPr>
          <a:xfrm>
            <a:off x="1000125" y="4762500"/>
            <a:ext cx="4562475" cy="738664"/>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r>
              <a:rPr lang="en-US" sz="1500" b="0" i="0" u="none" strike="noStrike" cap="none" dirty="0">
                <a:solidFill>
                  <a:srgbClr val="1E293B"/>
                </a:solidFill>
                <a:latin typeface="Lato"/>
                <a:ea typeface="Lato"/>
                <a:cs typeface="Lato"/>
                <a:sym typeface="Lato"/>
              </a:rPr>
              <a:t>Export </a:t>
            </a:r>
            <a:r>
              <a:rPr lang="en-US" sz="1500" b="0" i="0" u="none" strike="noStrike" cap="none" dirty="0" err="1">
                <a:solidFill>
                  <a:srgbClr val="1E293B"/>
                </a:solidFill>
                <a:latin typeface="Lato"/>
                <a:ea typeface="Lato"/>
                <a:cs typeface="Lato"/>
                <a:sym typeface="Lato"/>
              </a:rPr>
              <a:t>ohne</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Genehmigung</a:t>
            </a:r>
            <a:r>
              <a:rPr lang="en-US" sz="1500" b="0" i="0" u="none" strike="noStrike" cap="none" dirty="0">
                <a:solidFill>
                  <a:srgbClr val="1E293B"/>
                </a:solidFill>
                <a:latin typeface="Lato"/>
                <a:ea typeface="Lato"/>
                <a:cs typeface="Lato"/>
                <a:sym typeface="Lato"/>
              </a:rPr>
              <a:t> (F-Gas, etc.) </a:t>
            </a:r>
            <a:r>
              <a:rPr lang="en-US" sz="1500" b="0" i="0" u="none" strike="noStrike" cap="none" dirty="0" err="1">
                <a:solidFill>
                  <a:srgbClr val="1E293B"/>
                </a:solidFill>
                <a:latin typeface="Lato"/>
                <a:ea typeface="Lato"/>
                <a:cs typeface="Lato"/>
                <a:sym typeface="Lato"/>
              </a:rPr>
              <a:t>oder</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fehlerhafte</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Meldung</a:t>
            </a:r>
            <a:r>
              <a:rPr lang="en-US" sz="1500" b="0" i="0" u="none" strike="noStrike" cap="none" dirty="0">
                <a:solidFill>
                  <a:srgbClr val="1E293B"/>
                </a:solidFill>
                <a:latin typeface="Lato"/>
                <a:ea typeface="Lato"/>
                <a:cs typeface="Lato"/>
                <a:sym typeface="Lato"/>
              </a:rPr>
              <a:t> in den EU-</a:t>
            </a:r>
            <a:r>
              <a:rPr lang="en-US" sz="1500" b="0" i="0" u="none" strike="noStrike" cap="none" dirty="0" err="1">
                <a:solidFill>
                  <a:srgbClr val="1E293B"/>
                </a:solidFill>
                <a:latin typeface="Lato"/>
                <a:ea typeface="Lato"/>
                <a:cs typeface="Lato"/>
                <a:sym typeface="Lato"/>
              </a:rPr>
              <a:t>Portalen</a:t>
            </a:r>
            <a:r>
              <a:rPr lang="en-US" sz="1500" b="0" i="0" u="none" strike="noStrike" cap="none" dirty="0">
                <a:solidFill>
                  <a:srgbClr val="1E293B"/>
                </a:solidFill>
                <a:latin typeface="Lato"/>
                <a:ea typeface="Lato"/>
                <a:cs typeface="Lato"/>
                <a:sym typeface="Lato"/>
              </a:rPr>
              <a:t>.</a:t>
            </a:r>
            <a:endParaRPr dirty="0"/>
          </a:p>
        </p:txBody>
      </p:sp>
      <p:sp>
        <p:nvSpPr>
          <p:cNvPr id="25" name="Google Shape;452;p47">
            <a:extLst>
              <a:ext uri="{FF2B5EF4-FFF2-40B4-BE49-F238E27FC236}">
                <a16:creationId xmlns:a16="http://schemas.microsoft.com/office/drawing/2014/main" id="{B538C3CD-CC01-9811-7BBE-3E03F7A95929}"/>
              </a:ext>
            </a:extLst>
          </p:cNvPr>
          <p:cNvSpPr txBox="1"/>
          <p:nvPr/>
        </p:nvSpPr>
        <p:spPr>
          <a:xfrm>
            <a:off x="6667500" y="4114800"/>
            <a:ext cx="4790598" cy="4572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400" b="1" i="0" u="none" strike="noStrike" cap="none">
                <a:solidFill>
                  <a:srgbClr val="005088"/>
                </a:solidFill>
                <a:latin typeface="Poppins"/>
                <a:ea typeface="Poppins"/>
                <a:cs typeface="Poppins"/>
                <a:sym typeface="Poppins"/>
              </a:rPr>
              <a:t>4. CBAM / EUDR</a:t>
            </a:r>
            <a:endParaRPr/>
          </a:p>
        </p:txBody>
      </p:sp>
      <p:sp>
        <p:nvSpPr>
          <p:cNvPr id="26" name="Google Shape;453;p47">
            <a:extLst>
              <a:ext uri="{FF2B5EF4-FFF2-40B4-BE49-F238E27FC236}">
                <a16:creationId xmlns:a16="http://schemas.microsoft.com/office/drawing/2014/main" id="{B3379CDF-AB92-BD5F-600A-FE92D302C9F1}"/>
              </a:ext>
            </a:extLst>
          </p:cNvPr>
          <p:cNvSpPr txBox="1"/>
          <p:nvPr/>
        </p:nvSpPr>
        <p:spPr>
          <a:xfrm>
            <a:off x="6667500" y="4762500"/>
            <a:ext cx="4562475" cy="1107996"/>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r>
              <a:rPr lang="en-US" sz="1500" b="0" i="0" u="none" strike="noStrike" cap="none" dirty="0" err="1">
                <a:solidFill>
                  <a:srgbClr val="1E293B"/>
                </a:solidFill>
                <a:latin typeface="Lato"/>
                <a:ea typeface="Lato"/>
                <a:cs typeface="Lato"/>
                <a:sym typeface="Lato"/>
              </a:rPr>
              <a:t>Fehlende</a:t>
            </a:r>
            <a:r>
              <a:rPr lang="en-US" sz="1500" b="0" i="0" u="none" strike="noStrike" cap="none" dirty="0">
                <a:solidFill>
                  <a:srgbClr val="1E293B"/>
                </a:solidFill>
                <a:latin typeface="Lato"/>
                <a:ea typeface="Lato"/>
                <a:cs typeface="Lato"/>
                <a:sym typeface="Lato"/>
              </a:rPr>
              <a:t> CBAM-</a:t>
            </a:r>
            <a:r>
              <a:rPr lang="en-US" sz="1500" b="0" i="0" u="none" strike="noStrike" cap="none" dirty="0" err="1">
                <a:solidFill>
                  <a:srgbClr val="1E293B"/>
                </a:solidFill>
                <a:latin typeface="Lato"/>
                <a:ea typeface="Lato"/>
                <a:cs typeface="Lato"/>
                <a:sym typeface="Lato"/>
              </a:rPr>
              <a:t>Anmelder</a:t>
            </a:r>
            <a:r>
              <a:rPr lang="en-US" sz="1500" b="0" i="0" u="none" strike="noStrike" cap="none" dirty="0">
                <a:solidFill>
                  <a:srgbClr val="1E293B"/>
                </a:solidFill>
                <a:latin typeface="Lato"/>
                <a:ea typeface="Lato"/>
                <a:cs typeface="Lato"/>
                <a:sym typeface="Lato"/>
              </a:rPr>
              <a:t>-</a:t>
            </a:r>
            <a:r>
              <a:rPr lang="en-US" sz="1500" b="0" i="0" u="none" strike="noStrike" cap="none" dirty="0" err="1">
                <a:solidFill>
                  <a:srgbClr val="1E293B"/>
                </a:solidFill>
                <a:latin typeface="Lato"/>
                <a:ea typeface="Lato"/>
                <a:cs typeface="Lato"/>
                <a:sym typeface="Lato"/>
              </a:rPr>
              <a:t>Registrierung</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Stichtag</a:t>
            </a:r>
            <a:r>
              <a:rPr lang="en-US" sz="1500" b="0" i="0" u="none" strike="noStrike" cap="none" dirty="0">
                <a:solidFill>
                  <a:srgbClr val="1E293B"/>
                </a:solidFill>
                <a:latin typeface="Lato"/>
                <a:ea typeface="Lato"/>
                <a:cs typeface="Lato"/>
                <a:sym typeface="Lato"/>
              </a:rPr>
              <a:t> 31.03.26) </a:t>
            </a:r>
            <a:r>
              <a:rPr lang="en-US" sz="1500" b="0" i="0" u="none" strike="noStrike" cap="none" dirty="0" err="1">
                <a:solidFill>
                  <a:srgbClr val="1E293B"/>
                </a:solidFill>
                <a:latin typeface="Lato"/>
                <a:ea typeface="Lato"/>
                <a:cs typeface="Lato"/>
                <a:sym typeface="Lato"/>
              </a:rPr>
              <a:t>oder</a:t>
            </a:r>
            <a:r>
              <a:rPr lang="en-US" sz="1500" b="0" i="0" u="none" strike="noStrike" cap="none" dirty="0">
                <a:solidFill>
                  <a:srgbClr val="1E293B"/>
                </a:solidFill>
                <a:latin typeface="Lato"/>
                <a:ea typeface="Lato"/>
                <a:cs typeface="Lato"/>
                <a:sym typeface="Lato"/>
              </a:rPr>
              <a:t> Stopp der Ware </a:t>
            </a:r>
            <a:r>
              <a:rPr lang="en-US" sz="1500" b="0" i="0" u="none" strike="noStrike" cap="none" dirty="0" err="1">
                <a:solidFill>
                  <a:srgbClr val="1E293B"/>
                </a:solidFill>
                <a:latin typeface="Lato"/>
                <a:ea typeface="Lato"/>
                <a:cs typeface="Lato"/>
                <a:sym typeface="Lato"/>
              </a:rPr>
              <a:t>durch</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fehlende</a:t>
            </a:r>
            <a:r>
              <a:rPr lang="en-US" sz="1500" b="0" i="0" u="none" strike="noStrike" cap="none" dirty="0">
                <a:solidFill>
                  <a:srgbClr val="1E293B"/>
                </a:solidFill>
                <a:latin typeface="Lato"/>
                <a:ea typeface="Lato"/>
                <a:cs typeface="Lato"/>
                <a:sym typeface="Lato"/>
              </a:rPr>
              <a:t> EUDR-</a:t>
            </a:r>
            <a:r>
              <a:rPr lang="en-US" sz="1500" b="0" i="0" u="none" strike="noStrike" cap="none" dirty="0" err="1">
                <a:solidFill>
                  <a:srgbClr val="1E293B"/>
                </a:solidFill>
                <a:latin typeface="Lato"/>
                <a:ea typeface="Lato"/>
                <a:cs typeface="Lato"/>
                <a:sym typeface="Lato"/>
              </a:rPr>
              <a:t>Geodaten</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im</a:t>
            </a:r>
            <a:r>
              <a:rPr lang="en-US" sz="1500" b="0" i="0" u="none" strike="noStrike" cap="none" dirty="0">
                <a:solidFill>
                  <a:srgbClr val="1E293B"/>
                </a:solidFill>
                <a:latin typeface="Lato"/>
                <a:ea typeface="Lato"/>
                <a:cs typeface="Lato"/>
                <a:sym typeface="Lato"/>
              </a:rPr>
              <a:t> Import/Export.</a:t>
            </a:r>
            <a:endParaRPr dirty="0"/>
          </a:p>
        </p:txBody>
      </p:sp>
    </p:spTree>
    <p:extLst>
      <p:ext uri="{BB962C8B-B14F-4D97-AF65-F5344CB8AC3E}">
        <p14:creationId xmlns:p14="http://schemas.microsoft.com/office/powerpoint/2010/main" val="13274046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27111" y="3668491"/>
            <a:ext cx="11291977" cy="2387600"/>
          </a:xfrm>
        </p:spPr>
        <p:txBody>
          <a:bodyPr>
            <a:normAutofit/>
          </a:bodyPr>
          <a:lstStyle/>
          <a:p>
            <a:r>
              <a:rPr lang="de-DE" sz="4800" dirty="0"/>
              <a:t>Beantwortung Ihrer Fragen </a:t>
            </a:r>
          </a:p>
        </p:txBody>
      </p:sp>
      <p:pic>
        <p:nvPicPr>
          <p:cNvPr id="4" name="Grafik 3">
            <a:extLst>
              <a:ext uri="{FF2B5EF4-FFF2-40B4-BE49-F238E27FC236}">
                <a16:creationId xmlns:a16="http://schemas.microsoft.com/office/drawing/2014/main" id="{E928B23B-B5E0-4BED-D939-D56064C8C556}"/>
              </a:ext>
            </a:extLst>
          </p:cNvPr>
          <p:cNvPicPr>
            <a:picLocks noChangeAspect="1"/>
          </p:cNvPicPr>
          <p:nvPr/>
        </p:nvPicPr>
        <p:blipFill>
          <a:blip r:embed="rId3"/>
          <a:stretch>
            <a:fillRect/>
          </a:stretch>
        </p:blipFill>
        <p:spPr>
          <a:xfrm>
            <a:off x="2185852" y="801909"/>
            <a:ext cx="8031231" cy="4474434"/>
          </a:xfrm>
          <a:prstGeom prst="rect">
            <a:avLst/>
          </a:prstGeom>
        </p:spPr>
      </p:pic>
    </p:spTree>
    <p:extLst>
      <p:ext uri="{BB962C8B-B14F-4D97-AF65-F5344CB8AC3E}">
        <p14:creationId xmlns:p14="http://schemas.microsoft.com/office/powerpoint/2010/main" val="12215002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5BF000A-144C-498E-A0BD-97E2C6AA78B7}"/>
              </a:ext>
            </a:extLst>
          </p:cNvPr>
          <p:cNvSpPr>
            <a:spLocks noGrp="1"/>
          </p:cNvSpPr>
          <p:nvPr>
            <p:ph type="body" idx="1"/>
          </p:nvPr>
        </p:nvSpPr>
        <p:spPr/>
        <p:txBody>
          <a:bodyPr>
            <a:normAutofit/>
          </a:bodyPr>
          <a:lstStyle/>
          <a:p>
            <a:endParaRPr lang="de-CH" sz="1100" dirty="0"/>
          </a:p>
          <a:p>
            <a:endParaRPr lang="de-CH" sz="1100" dirty="0"/>
          </a:p>
          <a:p>
            <a:endParaRPr lang="de-CH" sz="1100" dirty="0"/>
          </a:p>
          <a:p>
            <a:endParaRPr lang="de-CH" sz="1100" dirty="0"/>
          </a:p>
          <a:p>
            <a:endParaRPr lang="de-CH" sz="1100" dirty="0"/>
          </a:p>
          <a:p>
            <a:endParaRPr lang="de-CH" sz="1100" dirty="0"/>
          </a:p>
          <a:p>
            <a:endParaRPr lang="de-CH" sz="1100" dirty="0"/>
          </a:p>
          <a:p>
            <a:endParaRPr lang="de-CH" sz="1100" dirty="0"/>
          </a:p>
          <a:p>
            <a:pPr>
              <a:lnSpc>
                <a:spcPct val="100000"/>
              </a:lnSpc>
              <a:spcBef>
                <a:spcPts val="0"/>
              </a:spcBef>
            </a:pPr>
            <a:endParaRPr lang="de-CH" sz="1100" dirty="0"/>
          </a:p>
          <a:p>
            <a:pPr>
              <a:lnSpc>
                <a:spcPct val="100000"/>
              </a:lnSpc>
              <a:spcBef>
                <a:spcPts val="0"/>
              </a:spcBef>
            </a:pPr>
            <a:endParaRPr lang="de-CH" sz="1100" dirty="0"/>
          </a:p>
        </p:txBody>
      </p:sp>
      <p:sp>
        <p:nvSpPr>
          <p:cNvPr id="10" name="Title 1">
            <a:extLst>
              <a:ext uri="{FF2B5EF4-FFF2-40B4-BE49-F238E27FC236}">
                <a16:creationId xmlns:a16="http://schemas.microsoft.com/office/drawing/2014/main" id="{8A3D0833-53AF-47AB-B084-3137CA472C02}"/>
              </a:ext>
            </a:extLst>
          </p:cNvPr>
          <p:cNvSpPr txBox="1">
            <a:spLocks/>
          </p:cNvSpPr>
          <p:nvPr/>
        </p:nvSpPr>
        <p:spPr>
          <a:xfrm>
            <a:off x="569338" y="574558"/>
            <a:ext cx="11300445" cy="5472608"/>
          </a:xfrm>
          <a:prstGeom prst="rect">
            <a:avLst/>
          </a:prstGeom>
        </p:spPr>
        <p:txBody>
          <a:bodyPr vert="horz" lIns="91440" tIns="45720" rIns="91440" bIns="45720" rtlCol="0" anchor="b">
            <a:normAutofit fontScale="25000" lnSpcReduction="20000"/>
          </a:bodyPr>
          <a:lstStyle>
            <a:lvl1pPr algn="l" defTabSz="685800" rtl="0" eaLnBrk="1" latinLnBrk="0" hangingPunct="1">
              <a:lnSpc>
                <a:spcPct val="90000"/>
              </a:lnSpc>
              <a:spcBef>
                <a:spcPct val="0"/>
              </a:spcBef>
              <a:buNone/>
              <a:defRPr sz="4500" kern="1200">
                <a:solidFill>
                  <a:schemeClr val="tx1"/>
                </a:solidFill>
                <a:latin typeface="Candara" panose="020E0502030303020204" pitchFamily="34" charset="0"/>
                <a:ea typeface="+mj-ea"/>
                <a:cs typeface="+mj-cs"/>
              </a:defRPr>
            </a:lvl1pPr>
          </a:lstStyle>
          <a:p>
            <a:pPr algn="ctr">
              <a:lnSpc>
                <a:spcPct val="120000"/>
              </a:lnSpc>
              <a:tabLst>
                <a:tab pos="266700" algn="l"/>
              </a:tabLst>
            </a:pPr>
            <a:r>
              <a:rPr lang="de-CH" sz="24000" dirty="0"/>
              <a:t>Vielen Dank</a:t>
            </a:r>
          </a:p>
          <a:p>
            <a:pPr algn="ctr">
              <a:lnSpc>
                <a:spcPct val="120000"/>
              </a:lnSpc>
              <a:tabLst>
                <a:tab pos="266700" algn="l"/>
              </a:tabLst>
            </a:pPr>
            <a:endParaRPr lang="de-CH" sz="9600" dirty="0"/>
          </a:p>
          <a:p>
            <a:pPr algn="ctr">
              <a:lnSpc>
                <a:spcPct val="120000"/>
              </a:lnSpc>
              <a:tabLst>
                <a:tab pos="266700" algn="l"/>
              </a:tabLst>
            </a:pPr>
            <a:r>
              <a:rPr lang="de-CH" sz="8000" b="1" dirty="0"/>
              <a:t>Holger Schmidbaur</a:t>
            </a:r>
            <a:br>
              <a:rPr lang="de-CH" sz="7200" dirty="0"/>
            </a:br>
            <a:r>
              <a:rPr lang="de-CH" sz="7200" dirty="0"/>
              <a:t>m:	0049 – 151 57781475</a:t>
            </a:r>
            <a:br>
              <a:rPr lang="de-CH" sz="7200" dirty="0"/>
            </a:br>
            <a:r>
              <a:rPr lang="de-CH" sz="7200" dirty="0"/>
              <a:t>e: 	</a:t>
            </a:r>
            <a:r>
              <a:rPr lang="de-CH" sz="7200" dirty="0">
                <a:hlinkClick r:id="rId3"/>
              </a:rPr>
              <a:t>holger@schmidbaur.biz</a:t>
            </a:r>
            <a:br>
              <a:rPr lang="de-CH" sz="7200" dirty="0"/>
            </a:br>
            <a:r>
              <a:rPr lang="de-CH" sz="7200" dirty="0"/>
              <a:t>w: </a:t>
            </a:r>
            <a:r>
              <a:rPr lang="de-CH" sz="7200" dirty="0">
                <a:hlinkClick r:id="rId4"/>
              </a:rPr>
              <a:t>www.schmidbaur.biz</a:t>
            </a:r>
            <a:r>
              <a:rPr lang="de-CH" sz="7200" dirty="0"/>
              <a:t> </a:t>
            </a:r>
          </a:p>
          <a:p>
            <a:pPr>
              <a:lnSpc>
                <a:spcPct val="120000"/>
              </a:lnSpc>
              <a:tabLst>
                <a:tab pos="266700" algn="l"/>
              </a:tabLst>
            </a:pPr>
            <a:endParaRPr lang="de-CH" sz="6000" dirty="0"/>
          </a:p>
          <a:p>
            <a:pPr>
              <a:lnSpc>
                <a:spcPct val="120000"/>
              </a:lnSpc>
              <a:tabLst>
                <a:tab pos="266700" algn="l"/>
              </a:tabLst>
            </a:pPr>
            <a:endParaRPr lang="de-CH" sz="6400" dirty="0"/>
          </a:p>
          <a:p>
            <a:pPr>
              <a:lnSpc>
                <a:spcPct val="100000"/>
              </a:lnSpc>
              <a:spcBef>
                <a:spcPts val="0"/>
              </a:spcBef>
            </a:pPr>
            <a:r>
              <a:rPr lang="de-CH" sz="4000" b="1" u="sng" dirty="0">
                <a:solidFill>
                  <a:schemeClr val="tx1">
                    <a:tint val="75000"/>
                  </a:schemeClr>
                </a:solidFill>
                <a:ea typeface="+mn-ea"/>
                <a:cs typeface="+mn-cs"/>
              </a:rPr>
              <a:t>Bildnachweis: </a:t>
            </a:r>
          </a:p>
          <a:p>
            <a:pPr>
              <a:lnSpc>
                <a:spcPct val="100000"/>
              </a:lnSpc>
              <a:spcBef>
                <a:spcPts val="0"/>
              </a:spcBef>
            </a:pPr>
            <a:r>
              <a:rPr lang="de-CH" sz="4000" dirty="0">
                <a:solidFill>
                  <a:schemeClr val="tx1">
                    <a:tint val="75000"/>
                  </a:schemeClr>
                </a:solidFill>
                <a:ea typeface="+mn-ea"/>
                <a:cs typeface="+mn-cs"/>
              </a:rPr>
              <a:t>Sofern nicht anders angegeben, Pixabay.com mit freier kommerzieller Nutzung ohne Nennung des Fotografen. </a:t>
            </a:r>
            <a:r>
              <a:rPr lang="de-DE" sz="4000" dirty="0">
                <a:solidFill>
                  <a:schemeClr val="tx1">
                    <a:tint val="75000"/>
                  </a:schemeClr>
                </a:solidFill>
                <a:ea typeface="+mn-ea"/>
                <a:cs typeface="+mn-cs"/>
              </a:rPr>
              <a:t>Bilder, die mit Künstlicher Intelligenz (KI) erstellt wurden, sind eindeutig erkennbar.</a:t>
            </a:r>
            <a:endParaRPr lang="de-CH" sz="4000" dirty="0">
              <a:solidFill>
                <a:schemeClr val="tx1">
                  <a:tint val="75000"/>
                </a:schemeClr>
              </a:solidFill>
              <a:ea typeface="+mn-ea"/>
              <a:cs typeface="+mn-cs"/>
            </a:endParaRPr>
          </a:p>
          <a:p>
            <a:pPr>
              <a:lnSpc>
                <a:spcPct val="100000"/>
              </a:lnSpc>
              <a:spcBef>
                <a:spcPts val="0"/>
              </a:spcBef>
            </a:pPr>
            <a:endParaRPr lang="de-CH" sz="4000" b="1" u="sng" dirty="0">
              <a:solidFill>
                <a:schemeClr val="tx1">
                  <a:tint val="75000"/>
                </a:schemeClr>
              </a:solidFill>
              <a:ea typeface="+mn-ea"/>
              <a:cs typeface="+mn-cs"/>
            </a:endParaRPr>
          </a:p>
          <a:p>
            <a:pPr>
              <a:lnSpc>
                <a:spcPct val="100000"/>
              </a:lnSpc>
              <a:spcBef>
                <a:spcPts val="0"/>
              </a:spcBef>
            </a:pPr>
            <a:r>
              <a:rPr lang="de-CH" sz="4000" b="1" u="sng" dirty="0">
                <a:solidFill>
                  <a:schemeClr val="tx1">
                    <a:tint val="75000"/>
                  </a:schemeClr>
                </a:solidFill>
                <a:ea typeface="+mn-ea"/>
                <a:cs typeface="+mn-cs"/>
              </a:rPr>
              <a:t>Urheberrecht:</a:t>
            </a:r>
          </a:p>
          <a:p>
            <a:pPr>
              <a:lnSpc>
                <a:spcPct val="100000"/>
              </a:lnSpc>
              <a:spcBef>
                <a:spcPts val="0"/>
              </a:spcBef>
            </a:pPr>
            <a:r>
              <a:rPr lang="de-CH" sz="4000" dirty="0">
                <a:solidFill>
                  <a:schemeClr val="tx1">
                    <a:tint val="75000"/>
                  </a:schemeClr>
                </a:solidFill>
                <a:ea typeface="+mn-ea"/>
                <a:cs typeface="+mn-cs"/>
              </a:rPr>
              <a:t>Nachdruck, Vervielfältigung, (Weiter)-Bearbeitung – auch auszugsweise – und / oder Weiterleitung an Dritte ist urheberrechtlich nicht gestattet.</a:t>
            </a:r>
          </a:p>
          <a:p>
            <a:pPr>
              <a:lnSpc>
                <a:spcPct val="100000"/>
              </a:lnSpc>
              <a:spcBef>
                <a:spcPts val="0"/>
              </a:spcBef>
            </a:pPr>
            <a:endParaRPr lang="de-CH" sz="4000" dirty="0">
              <a:solidFill>
                <a:schemeClr val="tx1">
                  <a:tint val="75000"/>
                </a:schemeClr>
              </a:solidFill>
              <a:ea typeface="+mn-ea"/>
              <a:cs typeface="+mn-cs"/>
            </a:endParaRPr>
          </a:p>
          <a:p>
            <a:pPr>
              <a:lnSpc>
                <a:spcPct val="100000"/>
              </a:lnSpc>
              <a:spcBef>
                <a:spcPts val="0"/>
              </a:spcBef>
            </a:pPr>
            <a:r>
              <a:rPr lang="de-CH" sz="4000" b="1" u="sng" dirty="0">
                <a:solidFill>
                  <a:schemeClr val="tx1">
                    <a:tint val="75000"/>
                  </a:schemeClr>
                </a:solidFill>
                <a:ea typeface="+mn-ea"/>
                <a:cs typeface="+mn-cs"/>
              </a:rPr>
              <a:t>Haftungsausschluss:</a:t>
            </a:r>
          </a:p>
          <a:p>
            <a:pPr>
              <a:lnSpc>
                <a:spcPct val="100000"/>
              </a:lnSpc>
              <a:spcBef>
                <a:spcPts val="0"/>
              </a:spcBef>
            </a:pPr>
            <a:r>
              <a:rPr lang="de-DE" sz="4000" dirty="0">
                <a:solidFill>
                  <a:schemeClr val="tx1">
                    <a:tint val="75000"/>
                  </a:schemeClr>
                </a:solidFill>
                <a:ea typeface="+mn-ea"/>
                <a:cs typeface="+mn-cs"/>
              </a:rPr>
              <a:t>Die im Rahmen dieser Präsentation zur Verfügung gestellten Informationen können naturgemäß weder allumfassend noch auf die speziellen Bedürfnisse eines bestimmten Einzelfalls zugeschnitten sein. Sie begründen daher keine Beratung bzw. andere Form rechtsverbindlicher Auskunft. Diese Präsentation beruht auf dem Rechtsstand zum Zeitpunkt des Datums dieser Präsentation und gibt unsere Interpretation der relevanten gesetzlichen Bestimmungen und die hierzu ergangene Rechtsprechung wieder. Im Zeitablauf treten Änderungen bei Gesetzen, der Interpretation von Rechtsquellen sowie in der Rechtsprechung ein. Derartige Änderungen können eine Fortschreibung dieser Präsentation erforderlich machen. Wir weisen ausdrücklich darauf hin, dass wir ohne gesonderten Auftrag nicht verpflichtet sind, diese Präsentation aufgrund einer Änderung der zugrunde liegenden Fakten bzw. Annahmen oder Änderungen in der Gesetzgebung oder Rechtsprechung zu überprüfen und gegebenenfalls fortzuschreiben</a:t>
            </a:r>
            <a:endParaRPr lang="de-CH" sz="1900" dirty="0"/>
          </a:p>
        </p:txBody>
      </p:sp>
    </p:spTree>
    <p:extLst>
      <p:ext uri="{BB962C8B-B14F-4D97-AF65-F5344CB8AC3E}">
        <p14:creationId xmlns:p14="http://schemas.microsoft.com/office/powerpoint/2010/main" val="18809672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588F0-2591-4902-A8DE-1F197AC8B28A}"/>
              </a:ext>
            </a:extLst>
          </p:cNvPr>
          <p:cNvSpPr>
            <a:spLocks noGrp="1"/>
          </p:cNvSpPr>
          <p:nvPr>
            <p:ph type="title"/>
          </p:nvPr>
        </p:nvSpPr>
        <p:spPr/>
        <p:txBody>
          <a:bodyPr>
            <a:normAutofit/>
          </a:bodyPr>
          <a:lstStyle/>
          <a:p>
            <a:r>
              <a:rPr lang="de-DE" dirty="0"/>
              <a:t>ATLAS-Export (AES) 3.0: Praxis-Hürden 2026</a:t>
            </a:r>
          </a:p>
        </p:txBody>
      </p:sp>
      <p:sp>
        <p:nvSpPr>
          <p:cNvPr id="3" name="Inhaltsplatzhalter 2">
            <a:extLst>
              <a:ext uri="{FF2B5EF4-FFF2-40B4-BE49-F238E27FC236}">
                <a16:creationId xmlns:a16="http://schemas.microsoft.com/office/drawing/2014/main" id="{F3468B10-26D2-F9CF-258E-8E4A53F12A5E}"/>
              </a:ext>
            </a:extLst>
          </p:cNvPr>
          <p:cNvSpPr>
            <a:spLocks noGrp="1"/>
          </p:cNvSpPr>
          <p:nvPr>
            <p:ph idx="1"/>
          </p:nvPr>
        </p:nvSpPr>
        <p:spPr>
          <a:xfrm>
            <a:off x="538455" y="1120949"/>
            <a:ext cx="10738433" cy="4818456"/>
          </a:xfrm>
        </p:spPr>
        <p:txBody>
          <a:bodyPr>
            <a:normAutofit/>
          </a:bodyPr>
          <a:lstStyle/>
          <a:p>
            <a:pPr marL="342900" lvl="1" indent="-342900"/>
            <a:endParaRPr lang="de-DE" sz="2200" dirty="0"/>
          </a:p>
        </p:txBody>
      </p:sp>
      <p:pic>
        <p:nvPicPr>
          <p:cNvPr id="4" name="Google Shape;118;p17" descr="image.png">
            <a:extLst>
              <a:ext uri="{FF2B5EF4-FFF2-40B4-BE49-F238E27FC236}">
                <a16:creationId xmlns:a16="http://schemas.microsoft.com/office/drawing/2014/main" id="{17B33DF3-37DD-2089-26B2-7958220DBCA7}"/>
              </a:ext>
            </a:extLst>
          </p:cNvPr>
          <p:cNvPicPr preferRelativeResize="0"/>
          <p:nvPr/>
        </p:nvPicPr>
        <p:blipFill rotWithShape="1">
          <a:blip r:embed="rId3">
            <a:alphaModFix/>
          </a:blip>
          <a:srcRect/>
          <a:stretch/>
        </p:blipFill>
        <p:spPr>
          <a:xfrm>
            <a:off x="452967" y="1120949"/>
            <a:ext cx="3429000" cy="4457700"/>
          </a:xfrm>
          <a:prstGeom prst="rect">
            <a:avLst/>
          </a:prstGeom>
          <a:noFill/>
          <a:ln>
            <a:noFill/>
          </a:ln>
        </p:spPr>
      </p:pic>
      <p:pic>
        <p:nvPicPr>
          <p:cNvPr id="5" name="Google Shape;119;p17" descr="image.png">
            <a:extLst>
              <a:ext uri="{FF2B5EF4-FFF2-40B4-BE49-F238E27FC236}">
                <a16:creationId xmlns:a16="http://schemas.microsoft.com/office/drawing/2014/main" id="{3E5030F9-9B5D-E70B-41EA-6D5739A1A45D}"/>
              </a:ext>
            </a:extLst>
          </p:cNvPr>
          <p:cNvPicPr preferRelativeResize="0"/>
          <p:nvPr/>
        </p:nvPicPr>
        <p:blipFill rotWithShape="1">
          <a:blip r:embed="rId4">
            <a:alphaModFix/>
          </a:blip>
          <a:srcRect/>
          <a:stretch/>
        </p:blipFill>
        <p:spPr>
          <a:xfrm>
            <a:off x="4262967" y="1120949"/>
            <a:ext cx="3429000" cy="4457700"/>
          </a:xfrm>
          <a:prstGeom prst="rect">
            <a:avLst/>
          </a:prstGeom>
          <a:noFill/>
          <a:ln>
            <a:noFill/>
          </a:ln>
        </p:spPr>
      </p:pic>
      <p:pic>
        <p:nvPicPr>
          <p:cNvPr id="6" name="Google Shape;120;p17" descr="image.png">
            <a:extLst>
              <a:ext uri="{FF2B5EF4-FFF2-40B4-BE49-F238E27FC236}">
                <a16:creationId xmlns:a16="http://schemas.microsoft.com/office/drawing/2014/main" id="{5EC606A7-65C5-885A-F005-B24568590A6D}"/>
              </a:ext>
            </a:extLst>
          </p:cNvPr>
          <p:cNvPicPr preferRelativeResize="0"/>
          <p:nvPr/>
        </p:nvPicPr>
        <p:blipFill rotWithShape="1">
          <a:blip r:embed="rId5">
            <a:alphaModFix/>
          </a:blip>
          <a:srcRect/>
          <a:stretch/>
        </p:blipFill>
        <p:spPr>
          <a:xfrm>
            <a:off x="8072967" y="1120949"/>
            <a:ext cx="3429000" cy="4457700"/>
          </a:xfrm>
          <a:prstGeom prst="rect">
            <a:avLst/>
          </a:prstGeom>
          <a:noFill/>
          <a:ln>
            <a:noFill/>
          </a:ln>
        </p:spPr>
      </p:pic>
      <p:sp>
        <p:nvSpPr>
          <p:cNvPr id="7" name="Google Shape;121;p17">
            <a:extLst>
              <a:ext uri="{FF2B5EF4-FFF2-40B4-BE49-F238E27FC236}">
                <a16:creationId xmlns:a16="http://schemas.microsoft.com/office/drawing/2014/main" id="{6EFEB302-D37E-6D3B-3315-9F5D79B58621}"/>
              </a:ext>
            </a:extLst>
          </p:cNvPr>
          <p:cNvSpPr txBox="1"/>
          <p:nvPr/>
        </p:nvSpPr>
        <p:spPr>
          <a:xfrm>
            <a:off x="677280" y="2130599"/>
            <a:ext cx="2980372" cy="8001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2100" b="1" i="0" u="none" strike="noStrike" cap="none">
                <a:solidFill>
                  <a:srgbClr val="005088"/>
                </a:solidFill>
                <a:latin typeface="Poppins"/>
                <a:ea typeface="Poppins"/>
                <a:cs typeface="Poppins"/>
                <a:sym typeface="Poppins"/>
              </a:rPr>
              <a:t>KI-basierte Risikoanalyse</a:t>
            </a:r>
            <a:endParaRPr/>
          </a:p>
        </p:txBody>
      </p:sp>
      <p:sp>
        <p:nvSpPr>
          <p:cNvPr id="8" name="Google Shape;122;p17">
            <a:extLst>
              <a:ext uri="{FF2B5EF4-FFF2-40B4-BE49-F238E27FC236}">
                <a16:creationId xmlns:a16="http://schemas.microsoft.com/office/drawing/2014/main" id="{E553237F-9340-359F-EC90-B0DE3D35F334}"/>
              </a:ext>
            </a:extLst>
          </p:cNvPr>
          <p:cNvSpPr txBox="1"/>
          <p:nvPr/>
        </p:nvSpPr>
        <p:spPr>
          <a:xfrm>
            <a:off x="748242" y="3264074"/>
            <a:ext cx="2838450" cy="1828800"/>
          </a:xfrm>
          <a:prstGeom prst="rect">
            <a:avLst/>
          </a:prstGeom>
          <a:noFill/>
          <a:ln>
            <a:noFill/>
          </a:ln>
        </p:spPr>
        <p:txBody>
          <a:bodyPr spcFirstLastPara="1" wrap="square" lIns="0" tIns="0" rIns="0" bIns="0" anchor="t" anchorCtr="0">
            <a:spAutoFit/>
          </a:bodyPr>
          <a:lstStyle/>
          <a:p>
            <a:pPr marL="0" marR="0" lvl="0" indent="0" algn="ctr" rtl="0">
              <a:lnSpc>
                <a:spcPct val="160000"/>
              </a:lnSpc>
              <a:spcBef>
                <a:spcPts val="0"/>
              </a:spcBef>
              <a:spcAft>
                <a:spcPts val="0"/>
              </a:spcAft>
              <a:buNone/>
            </a:pPr>
            <a:r>
              <a:rPr lang="en-US" sz="1500" b="0" i="0" u="none" strike="noStrike" cap="none">
                <a:solidFill>
                  <a:srgbClr val="1E293B"/>
                </a:solidFill>
                <a:latin typeface="Lato"/>
                <a:ea typeface="Lato"/>
                <a:cs typeface="Lato"/>
                <a:sym typeface="Lato"/>
              </a:rPr>
              <a:t>Der Zoll prüft Anmeldungen nun KI-gestützt. Unplausible Wert/Gewicht-Verhältnisse oder </a:t>
            </a:r>
            <a:r>
              <a:rPr lang="en-US" sz="1500" b="1" i="0" u="none" strike="noStrike" cap="none">
                <a:solidFill>
                  <a:srgbClr val="1E293B"/>
                </a:solidFill>
                <a:latin typeface="Lato"/>
                <a:ea typeface="Lato"/>
                <a:cs typeface="Lato"/>
                <a:sym typeface="Lato"/>
              </a:rPr>
              <a:t>fehlende Ursprungsländer (Pflichtfeld!)</a:t>
            </a:r>
            <a:r>
              <a:rPr lang="en-US" sz="1500" b="0" i="0" u="none" strike="noStrike" cap="none">
                <a:solidFill>
                  <a:srgbClr val="1E293B"/>
                </a:solidFill>
                <a:latin typeface="Lato"/>
                <a:ea typeface="Lato"/>
                <a:cs typeface="Lato"/>
                <a:sym typeface="Lato"/>
              </a:rPr>
              <a:t> führen zu Sofort-Stopps.</a:t>
            </a:r>
            <a:endParaRPr/>
          </a:p>
        </p:txBody>
      </p:sp>
      <p:sp>
        <p:nvSpPr>
          <p:cNvPr id="9" name="Google Shape;123;p17">
            <a:extLst>
              <a:ext uri="{FF2B5EF4-FFF2-40B4-BE49-F238E27FC236}">
                <a16:creationId xmlns:a16="http://schemas.microsoft.com/office/drawing/2014/main" id="{335A56C9-4998-4D14-F6BD-39CAB164D5FC}"/>
              </a:ext>
            </a:extLst>
          </p:cNvPr>
          <p:cNvSpPr txBox="1"/>
          <p:nvPr/>
        </p:nvSpPr>
        <p:spPr>
          <a:xfrm>
            <a:off x="4487280" y="2130599"/>
            <a:ext cx="2980372" cy="8001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2100" b="1" i="0" u="none" strike="noStrike" cap="none">
                <a:solidFill>
                  <a:srgbClr val="005088"/>
                </a:solidFill>
                <a:latin typeface="Poppins"/>
                <a:ea typeface="Poppins"/>
                <a:cs typeface="Poppins"/>
                <a:sym typeface="Poppins"/>
              </a:rPr>
              <a:t>Systemstabilität &amp; Ausfall</a:t>
            </a:r>
            <a:endParaRPr/>
          </a:p>
        </p:txBody>
      </p:sp>
      <p:sp>
        <p:nvSpPr>
          <p:cNvPr id="10" name="Google Shape;124;p17">
            <a:extLst>
              <a:ext uri="{FF2B5EF4-FFF2-40B4-BE49-F238E27FC236}">
                <a16:creationId xmlns:a16="http://schemas.microsoft.com/office/drawing/2014/main" id="{267D34B3-0FD7-0357-D022-6B79A12A1D4B}"/>
              </a:ext>
            </a:extLst>
          </p:cNvPr>
          <p:cNvSpPr txBox="1"/>
          <p:nvPr/>
        </p:nvSpPr>
        <p:spPr>
          <a:xfrm>
            <a:off x="4558242" y="3264074"/>
            <a:ext cx="2838450" cy="1846659"/>
          </a:xfrm>
          <a:prstGeom prst="rect">
            <a:avLst/>
          </a:prstGeom>
          <a:noFill/>
          <a:ln>
            <a:noFill/>
          </a:ln>
        </p:spPr>
        <p:txBody>
          <a:bodyPr spcFirstLastPara="1" wrap="square" lIns="0" tIns="0" rIns="0" bIns="0" anchor="t" anchorCtr="0">
            <a:spAutoFit/>
          </a:bodyPr>
          <a:lstStyle/>
          <a:p>
            <a:pPr marL="0" marR="0" lvl="0" indent="0" algn="ctr" rtl="0">
              <a:lnSpc>
                <a:spcPct val="160000"/>
              </a:lnSpc>
              <a:spcBef>
                <a:spcPts val="0"/>
              </a:spcBef>
              <a:spcAft>
                <a:spcPts val="0"/>
              </a:spcAft>
              <a:buNone/>
            </a:pPr>
            <a:r>
              <a:rPr lang="en-US" sz="1500" b="0" i="0" u="none" strike="noStrike" cap="none" dirty="0">
                <a:solidFill>
                  <a:srgbClr val="1E293B"/>
                </a:solidFill>
                <a:latin typeface="Lato"/>
                <a:ea typeface="Lato"/>
                <a:cs typeface="Lato"/>
                <a:sym typeface="Lato"/>
              </a:rPr>
              <a:t>Die </a:t>
            </a:r>
            <a:r>
              <a:rPr lang="en-US" sz="1500" b="0" i="0" u="none" strike="noStrike" cap="none" dirty="0" err="1">
                <a:solidFill>
                  <a:srgbClr val="1E293B"/>
                </a:solidFill>
                <a:latin typeface="Lato"/>
                <a:ea typeface="Lato"/>
                <a:cs typeface="Lato"/>
                <a:sym typeface="Lato"/>
              </a:rPr>
              <a:t>neue</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Systemarchitektur</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ist</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komplex</a:t>
            </a:r>
            <a:r>
              <a:rPr lang="en-US" sz="1500" b="0" i="0" u="none" strike="noStrike" cap="none" dirty="0">
                <a:solidFill>
                  <a:srgbClr val="1E293B"/>
                </a:solidFill>
                <a:latin typeface="Lato"/>
                <a:ea typeface="Lato"/>
                <a:cs typeface="Lato"/>
                <a:sym typeface="Lato"/>
              </a:rPr>
              <a:t>. Ein </a:t>
            </a:r>
            <a:r>
              <a:rPr lang="en-US" sz="1500" b="0" i="0" u="none" strike="noStrike" cap="none" dirty="0" err="1">
                <a:solidFill>
                  <a:srgbClr val="1E293B"/>
                </a:solidFill>
                <a:latin typeface="Lato"/>
                <a:ea typeface="Lato"/>
                <a:cs typeface="Lato"/>
                <a:sym typeface="Lato"/>
              </a:rPr>
              <a:t>robustes</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Ausfallkonzept</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Zweitanmeldung</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ist</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überlebenswichtig</a:t>
            </a:r>
            <a:r>
              <a:rPr lang="en-US" sz="1500" b="0" i="0" u="none" strike="noStrike" cap="none" dirty="0">
                <a:solidFill>
                  <a:srgbClr val="1E293B"/>
                </a:solidFill>
                <a:latin typeface="Lato"/>
                <a:ea typeface="Lato"/>
                <a:cs typeface="Lato"/>
                <a:sym typeface="Lato"/>
              </a:rPr>
              <a:t>, da die </a:t>
            </a:r>
            <a:r>
              <a:rPr lang="en-US" sz="1500" b="0" i="0" u="none" strike="noStrike" cap="none" dirty="0" err="1">
                <a:solidFill>
                  <a:srgbClr val="1E293B"/>
                </a:solidFill>
                <a:latin typeface="Lato"/>
                <a:ea typeface="Lato"/>
                <a:cs typeface="Lato"/>
                <a:sym typeface="Lato"/>
              </a:rPr>
              <a:t>Ausfälle</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zunehmen</a:t>
            </a:r>
            <a:r>
              <a:rPr lang="en-US" sz="1500" b="0" i="0" u="none" strike="noStrike" cap="none" dirty="0">
                <a:solidFill>
                  <a:srgbClr val="1E293B"/>
                </a:solidFill>
                <a:latin typeface="Lato"/>
                <a:ea typeface="Lato"/>
                <a:cs typeface="Lato"/>
                <a:sym typeface="Lato"/>
              </a:rPr>
              <a:t>.</a:t>
            </a:r>
            <a:endParaRPr dirty="0"/>
          </a:p>
        </p:txBody>
      </p:sp>
      <p:sp>
        <p:nvSpPr>
          <p:cNvPr id="11" name="Google Shape;125;p17">
            <a:extLst>
              <a:ext uri="{FF2B5EF4-FFF2-40B4-BE49-F238E27FC236}">
                <a16:creationId xmlns:a16="http://schemas.microsoft.com/office/drawing/2014/main" id="{129FE4D4-534B-34DA-92CC-06F3826C45D8}"/>
              </a:ext>
            </a:extLst>
          </p:cNvPr>
          <p:cNvSpPr txBox="1"/>
          <p:nvPr/>
        </p:nvSpPr>
        <p:spPr>
          <a:xfrm>
            <a:off x="8297280" y="2130599"/>
            <a:ext cx="2980372" cy="646331"/>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2100" b="1" i="0" u="none" strike="noStrike" cap="none" dirty="0" err="1">
                <a:solidFill>
                  <a:srgbClr val="005088"/>
                </a:solidFill>
                <a:latin typeface="Poppins"/>
                <a:ea typeface="Poppins"/>
                <a:cs typeface="Poppins"/>
                <a:sym typeface="Poppins"/>
              </a:rPr>
              <a:t>Dynamische</a:t>
            </a:r>
            <a:r>
              <a:rPr lang="en-US" sz="2100" b="1" i="0" u="none" strike="noStrike" cap="none" dirty="0">
                <a:solidFill>
                  <a:srgbClr val="005088"/>
                </a:solidFill>
                <a:latin typeface="Poppins"/>
                <a:ea typeface="Poppins"/>
                <a:cs typeface="Poppins"/>
                <a:sym typeface="Poppins"/>
              </a:rPr>
              <a:t> </a:t>
            </a:r>
          </a:p>
          <a:p>
            <a:pPr marL="0" marR="0" lvl="0" indent="0" algn="ctr" rtl="0">
              <a:spcBef>
                <a:spcPts val="0"/>
              </a:spcBef>
              <a:spcAft>
                <a:spcPts val="0"/>
              </a:spcAft>
              <a:buNone/>
            </a:pPr>
            <a:r>
              <a:rPr lang="en-US" sz="2100" b="1" i="0" u="none" strike="noStrike" cap="none" dirty="0">
                <a:solidFill>
                  <a:srgbClr val="005088"/>
                </a:solidFill>
                <a:latin typeface="Poppins"/>
                <a:ea typeface="Poppins"/>
                <a:cs typeface="Poppins"/>
                <a:sym typeface="Poppins"/>
              </a:rPr>
              <a:t>I-</a:t>
            </a:r>
            <a:r>
              <a:rPr lang="en-US" sz="2100" b="1" i="0" u="none" strike="noStrike" cap="none" dirty="0" err="1">
                <a:solidFill>
                  <a:srgbClr val="005088"/>
                </a:solidFill>
                <a:latin typeface="Poppins"/>
                <a:ea typeface="Poppins"/>
                <a:cs typeface="Poppins"/>
                <a:sym typeface="Poppins"/>
              </a:rPr>
              <a:t>Codelisten</a:t>
            </a:r>
            <a:endParaRPr dirty="0"/>
          </a:p>
        </p:txBody>
      </p:sp>
      <p:sp>
        <p:nvSpPr>
          <p:cNvPr id="12" name="Google Shape;126;p17">
            <a:extLst>
              <a:ext uri="{FF2B5EF4-FFF2-40B4-BE49-F238E27FC236}">
                <a16:creationId xmlns:a16="http://schemas.microsoft.com/office/drawing/2014/main" id="{5DB1B795-D1B4-ADEE-D4C6-96DD48ECF414}"/>
              </a:ext>
            </a:extLst>
          </p:cNvPr>
          <p:cNvSpPr txBox="1"/>
          <p:nvPr/>
        </p:nvSpPr>
        <p:spPr>
          <a:xfrm>
            <a:off x="8368242" y="3264074"/>
            <a:ext cx="2838450" cy="2215991"/>
          </a:xfrm>
          <a:prstGeom prst="rect">
            <a:avLst/>
          </a:prstGeom>
          <a:noFill/>
          <a:ln>
            <a:noFill/>
          </a:ln>
        </p:spPr>
        <p:txBody>
          <a:bodyPr spcFirstLastPara="1" wrap="square" lIns="0" tIns="0" rIns="0" bIns="0" anchor="t" anchorCtr="0">
            <a:spAutoFit/>
          </a:bodyPr>
          <a:lstStyle/>
          <a:p>
            <a:pPr marL="0" marR="0" lvl="0" indent="0" algn="ctr" rtl="0">
              <a:lnSpc>
                <a:spcPct val="160000"/>
              </a:lnSpc>
              <a:spcBef>
                <a:spcPts val="0"/>
              </a:spcBef>
              <a:spcAft>
                <a:spcPts val="0"/>
              </a:spcAft>
              <a:buNone/>
            </a:pPr>
            <a:r>
              <a:rPr lang="en-US" sz="1500" b="0" i="0" u="none" strike="noStrike" cap="none" dirty="0" err="1">
                <a:solidFill>
                  <a:srgbClr val="1E293B"/>
                </a:solidFill>
                <a:latin typeface="Lato"/>
                <a:ea typeface="Lato"/>
                <a:cs typeface="Lato"/>
                <a:sym typeface="Lato"/>
              </a:rPr>
              <a:t>Codelisten</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werden</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dynamisch</a:t>
            </a:r>
            <a:r>
              <a:rPr lang="en-US" sz="1500" b="0" i="0" u="none" strike="noStrike" cap="none" dirty="0">
                <a:solidFill>
                  <a:srgbClr val="1E293B"/>
                </a:solidFill>
                <a:latin typeface="Lato"/>
                <a:ea typeface="Lato"/>
                <a:cs typeface="Lato"/>
                <a:sym typeface="Lato"/>
              </a:rPr>
              <a:t>, nicht </a:t>
            </a:r>
            <a:r>
              <a:rPr lang="en-US" sz="1500" b="0" i="0" u="none" strike="noStrike" cap="none" dirty="0" err="1">
                <a:solidFill>
                  <a:srgbClr val="1E293B"/>
                </a:solidFill>
                <a:latin typeface="Lato"/>
                <a:ea typeface="Lato"/>
                <a:cs typeface="Lato"/>
                <a:sym typeface="Lato"/>
              </a:rPr>
              <a:t>zu</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festen</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Terminen</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geändert</a:t>
            </a:r>
            <a:r>
              <a:rPr lang="en-US" sz="1500" b="0" i="0" u="none" strike="noStrike" cap="none" dirty="0">
                <a:solidFill>
                  <a:srgbClr val="1E293B"/>
                </a:solidFill>
                <a:latin typeface="Lato"/>
                <a:ea typeface="Lato"/>
                <a:cs typeface="Lato"/>
                <a:sym typeface="Lato"/>
              </a:rPr>
              <a:t>. </a:t>
            </a:r>
          </a:p>
          <a:p>
            <a:pPr marL="0" marR="0" lvl="0" indent="0" algn="ctr" rtl="0">
              <a:lnSpc>
                <a:spcPct val="160000"/>
              </a:lnSpc>
              <a:spcBef>
                <a:spcPts val="0"/>
              </a:spcBef>
              <a:spcAft>
                <a:spcPts val="0"/>
              </a:spcAft>
              <a:buNone/>
            </a:pPr>
            <a:r>
              <a:rPr lang="en-US" sz="1500" b="0" i="0" u="none" strike="noStrike" cap="none" dirty="0">
                <a:solidFill>
                  <a:srgbClr val="1E293B"/>
                </a:solidFill>
                <a:latin typeface="Lato"/>
                <a:ea typeface="Lato"/>
                <a:cs typeface="Lato"/>
                <a:sym typeface="Lato"/>
              </a:rPr>
              <a:t>Die </a:t>
            </a:r>
            <a:r>
              <a:rPr lang="en-US" sz="1500" b="0" i="0" u="none" strike="noStrike" cap="none" dirty="0" err="1">
                <a:solidFill>
                  <a:srgbClr val="1E293B"/>
                </a:solidFill>
                <a:latin typeface="Lato"/>
                <a:ea typeface="Lato"/>
                <a:cs typeface="Lato"/>
                <a:sym typeface="Lato"/>
              </a:rPr>
              <a:t>Kommunikation</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über</a:t>
            </a:r>
            <a:r>
              <a:rPr lang="en-US" sz="1500" b="0" i="0" u="none" strike="noStrike" cap="none" dirty="0">
                <a:solidFill>
                  <a:srgbClr val="1E293B"/>
                </a:solidFill>
                <a:latin typeface="Lato"/>
                <a:ea typeface="Lato"/>
                <a:cs typeface="Lato"/>
                <a:sym typeface="Lato"/>
              </a:rPr>
              <a:t> API-</a:t>
            </a:r>
            <a:r>
              <a:rPr lang="en-US" sz="1500" b="0" i="0" u="none" strike="noStrike" cap="none" dirty="0" err="1">
                <a:solidFill>
                  <a:srgbClr val="1E293B"/>
                </a:solidFill>
                <a:latin typeface="Lato"/>
                <a:ea typeface="Lato"/>
                <a:cs typeface="Lato"/>
                <a:sym typeface="Lato"/>
              </a:rPr>
              <a:t>Schnittstellen</a:t>
            </a:r>
            <a:r>
              <a:rPr lang="en-US" sz="1500" b="0" i="0" u="none" strike="noStrike" cap="none" dirty="0">
                <a:solidFill>
                  <a:srgbClr val="1E293B"/>
                </a:solidFill>
                <a:latin typeface="Lato"/>
                <a:ea typeface="Lato"/>
                <a:cs typeface="Lato"/>
                <a:sym typeface="Lato"/>
              </a:rPr>
              <a:t> muss </a:t>
            </a:r>
            <a:r>
              <a:rPr lang="en-US" sz="1500" b="0" i="0" u="none" strike="noStrike" cap="none" dirty="0" err="1">
                <a:solidFill>
                  <a:srgbClr val="1E293B"/>
                </a:solidFill>
                <a:latin typeface="Lato"/>
                <a:ea typeface="Lato"/>
                <a:cs typeface="Lato"/>
                <a:sym typeface="Lato"/>
              </a:rPr>
              <a:t>sichergestellt</a:t>
            </a:r>
            <a:r>
              <a:rPr lang="en-US" sz="1500" b="0" i="0" u="none" strike="noStrike" cap="none" dirty="0">
                <a:solidFill>
                  <a:srgbClr val="1E293B"/>
                </a:solidFill>
                <a:latin typeface="Lato"/>
                <a:ea typeface="Lato"/>
                <a:cs typeface="Lato"/>
                <a:sym typeface="Lato"/>
              </a:rPr>
              <a:t> sein.</a:t>
            </a:r>
            <a:endParaRPr dirty="0"/>
          </a:p>
        </p:txBody>
      </p:sp>
      <p:pic>
        <p:nvPicPr>
          <p:cNvPr id="13" name="Google Shape;127;p17" descr="image.png">
            <a:extLst>
              <a:ext uri="{FF2B5EF4-FFF2-40B4-BE49-F238E27FC236}">
                <a16:creationId xmlns:a16="http://schemas.microsoft.com/office/drawing/2014/main" id="{58D64F4B-19A6-8865-FBC0-AAB2BD64A542}"/>
              </a:ext>
            </a:extLst>
          </p:cNvPr>
          <p:cNvPicPr preferRelativeResize="0"/>
          <p:nvPr/>
        </p:nvPicPr>
        <p:blipFill rotWithShape="1">
          <a:blip r:embed="rId6">
            <a:alphaModFix/>
          </a:blip>
          <a:srcRect/>
          <a:stretch/>
        </p:blipFill>
        <p:spPr>
          <a:xfrm>
            <a:off x="1881717" y="1435274"/>
            <a:ext cx="571500" cy="457200"/>
          </a:xfrm>
          <a:prstGeom prst="rect">
            <a:avLst/>
          </a:prstGeom>
          <a:noFill/>
          <a:ln>
            <a:noFill/>
          </a:ln>
        </p:spPr>
      </p:pic>
      <p:pic>
        <p:nvPicPr>
          <p:cNvPr id="14" name="Google Shape;128;p17" descr="image.png">
            <a:extLst>
              <a:ext uri="{FF2B5EF4-FFF2-40B4-BE49-F238E27FC236}">
                <a16:creationId xmlns:a16="http://schemas.microsoft.com/office/drawing/2014/main" id="{9B0AA298-D4AC-A39E-2256-DC3F8C0C1235}"/>
              </a:ext>
            </a:extLst>
          </p:cNvPr>
          <p:cNvPicPr preferRelativeResize="0"/>
          <p:nvPr/>
        </p:nvPicPr>
        <p:blipFill rotWithShape="1">
          <a:blip r:embed="rId7">
            <a:alphaModFix/>
          </a:blip>
          <a:srcRect/>
          <a:stretch/>
        </p:blipFill>
        <p:spPr>
          <a:xfrm>
            <a:off x="5748867" y="1435274"/>
            <a:ext cx="457200" cy="457200"/>
          </a:xfrm>
          <a:prstGeom prst="rect">
            <a:avLst/>
          </a:prstGeom>
          <a:noFill/>
          <a:ln>
            <a:noFill/>
          </a:ln>
        </p:spPr>
      </p:pic>
      <p:pic>
        <p:nvPicPr>
          <p:cNvPr id="15" name="Google Shape;129;p17" descr="image.png">
            <a:extLst>
              <a:ext uri="{FF2B5EF4-FFF2-40B4-BE49-F238E27FC236}">
                <a16:creationId xmlns:a16="http://schemas.microsoft.com/office/drawing/2014/main" id="{BE604A50-DD27-9595-6CC7-D4C577E12542}"/>
              </a:ext>
            </a:extLst>
          </p:cNvPr>
          <p:cNvPicPr preferRelativeResize="0"/>
          <p:nvPr/>
        </p:nvPicPr>
        <p:blipFill rotWithShape="1">
          <a:blip r:embed="rId8">
            <a:alphaModFix/>
          </a:blip>
          <a:srcRect/>
          <a:stretch/>
        </p:blipFill>
        <p:spPr>
          <a:xfrm>
            <a:off x="9616017" y="1435274"/>
            <a:ext cx="342900" cy="457200"/>
          </a:xfrm>
          <a:prstGeom prst="rect">
            <a:avLst/>
          </a:prstGeom>
          <a:noFill/>
          <a:ln>
            <a:noFill/>
          </a:ln>
        </p:spPr>
      </p:pic>
    </p:spTree>
    <p:extLst>
      <p:ext uri="{BB962C8B-B14F-4D97-AF65-F5344CB8AC3E}">
        <p14:creationId xmlns:p14="http://schemas.microsoft.com/office/powerpoint/2010/main" val="28658082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535DEF-1F78-778E-8299-EC9E0312A2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8E8BFC-48A6-56E8-E839-5F9073C8A835}"/>
              </a:ext>
            </a:extLst>
          </p:cNvPr>
          <p:cNvSpPr>
            <a:spLocks noGrp="1"/>
          </p:cNvSpPr>
          <p:nvPr>
            <p:ph type="title"/>
          </p:nvPr>
        </p:nvSpPr>
        <p:spPr/>
        <p:txBody>
          <a:bodyPr>
            <a:normAutofit/>
          </a:bodyPr>
          <a:lstStyle/>
          <a:p>
            <a:r>
              <a:rPr lang="de-DE" dirty="0"/>
              <a:t>Handlungsanweisung: Was jetzt intern zu veranlassen ist</a:t>
            </a:r>
          </a:p>
        </p:txBody>
      </p:sp>
      <p:sp>
        <p:nvSpPr>
          <p:cNvPr id="4" name="Google Shape;135;p18">
            <a:extLst>
              <a:ext uri="{FF2B5EF4-FFF2-40B4-BE49-F238E27FC236}">
                <a16:creationId xmlns:a16="http://schemas.microsoft.com/office/drawing/2014/main" id="{D38C47A9-D31D-2F56-64DB-79BD2D2086AA}"/>
              </a:ext>
            </a:extLst>
          </p:cNvPr>
          <p:cNvSpPr txBox="1"/>
          <p:nvPr/>
        </p:nvSpPr>
        <p:spPr>
          <a:xfrm>
            <a:off x="1442508" y="1355605"/>
            <a:ext cx="8143875" cy="863313"/>
          </a:xfrm>
          <a:prstGeom prst="rect">
            <a:avLst/>
          </a:prstGeom>
          <a:noFill/>
          <a:ln>
            <a:noFill/>
          </a:ln>
        </p:spPr>
        <p:txBody>
          <a:bodyPr spcFirstLastPara="1" wrap="square" lIns="0" tIns="0" rIns="0" bIns="0" anchor="t" anchorCtr="0">
            <a:spAutoFit/>
          </a:bodyPr>
          <a:lstStyle/>
          <a:p>
            <a:pPr marL="0" marR="0" lvl="0" indent="0" algn="l" rtl="0">
              <a:lnSpc>
                <a:spcPct val="169939"/>
              </a:lnSpc>
              <a:spcBef>
                <a:spcPts val="0"/>
              </a:spcBef>
              <a:spcAft>
                <a:spcPts val="0"/>
              </a:spcAft>
              <a:buNone/>
            </a:pPr>
            <a:r>
              <a:rPr lang="en-US" sz="1650" b="1" i="0" u="none" strike="noStrike" cap="none" dirty="0">
                <a:solidFill>
                  <a:srgbClr val="1E293B"/>
                </a:solidFill>
                <a:latin typeface="Lato"/>
                <a:ea typeface="Lato"/>
                <a:cs typeface="Lato"/>
                <a:sym typeface="Lato"/>
              </a:rPr>
              <a:t>Software-Check:</a:t>
            </a:r>
            <a:r>
              <a:rPr lang="en-US" sz="1650" b="0" i="0" u="none" strike="noStrike" cap="none" dirty="0">
                <a:solidFill>
                  <a:srgbClr val="1E293B"/>
                </a:solidFill>
                <a:latin typeface="Lato"/>
                <a:ea typeface="Lato"/>
                <a:cs typeface="Lato"/>
                <a:sym typeface="Lato"/>
              </a:rPr>
              <a:t> Kann </a:t>
            </a:r>
            <a:r>
              <a:rPr lang="en-US" sz="1650" b="0" i="0" u="none" strike="noStrike" cap="none" dirty="0" err="1">
                <a:solidFill>
                  <a:srgbClr val="1E293B"/>
                </a:solidFill>
                <a:latin typeface="Lato"/>
                <a:ea typeface="Lato"/>
                <a:cs typeface="Lato"/>
                <a:sym typeface="Lato"/>
              </a:rPr>
              <a:t>Ihre</a:t>
            </a:r>
            <a:r>
              <a:rPr lang="en-US" sz="1650" b="0" i="0" u="none" strike="noStrike" cap="none" dirty="0">
                <a:solidFill>
                  <a:srgbClr val="1E293B"/>
                </a:solidFill>
                <a:latin typeface="Lato"/>
                <a:ea typeface="Lato"/>
                <a:cs typeface="Lato"/>
                <a:sym typeface="Lato"/>
              </a:rPr>
              <a:t> Software die </a:t>
            </a:r>
            <a:r>
              <a:rPr lang="en-US" sz="1650" b="0" i="0" u="none" strike="noStrike" cap="none" dirty="0" err="1">
                <a:solidFill>
                  <a:srgbClr val="1E293B"/>
                </a:solidFill>
                <a:latin typeface="Lato"/>
                <a:ea typeface="Lato"/>
                <a:cs typeface="Lato"/>
                <a:sym typeface="Lato"/>
              </a:rPr>
              <a:t>neuen</a:t>
            </a:r>
            <a:r>
              <a:rPr lang="en-US" sz="1650" b="0" i="0" u="none" strike="noStrike" cap="none" dirty="0">
                <a:solidFill>
                  <a:srgbClr val="1E293B"/>
                </a:solidFill>
                <a:latin typeface="Lato"/>
                <a:ea typeface="Lato"/>
                <a:cs typeface="Lato"/>
                <a:sym typeface="Lato"/>
              </a:rPr>
              <a:t> I-</a:t>
            </a:r>
            <a:r>
              <a:rPr lang="en-US" sz="1650" b="0" i="0" u="none" strike="noStrike" cap="none" dirty="0" err="1">
                <a:solidFill>
                  <a:srgbClr val="1E293B"/>
                </a:solidFill>
                <a:latin typeface="Lato"/>
                <a:ea typeface="Lato"/>
                <a:cs typeface="Lato"/>
                <a:sym typeface="Lato"/>
              </a:rPr>
              <a:t>Codelisten</a:t>
            </a:r>
            <a:r>
              <a:rPr lang="en-US" sz="1650" b="0" i="0" u="none" strike="noStrike" cap="none" dirty="0">
                <a:solidFill>
                  <a:srgbClr val="1E293B"/>
                </a:solidFill>
                <a:latin typeface="Lato"/>
                <a:ea typeface="Lato"/>
                <a:cs typeface="Lato"/>
                <a:sym typeface="Lato"/>
              </a:rPr>
              <a:t> </a:t>
            </a:r>
            <a:r>
              <a:rPr lang="en-US" sz="1650" b="0" i="0" u="none" strike="noStrike" cap="none" dirty="0" err="1">
                <a:solidFill>
                  <a:srgbClr val="1E293B"/>
                </a:solidFill>
                <a:latin typeface="Lato"/>
                <a:ea typeface="Lato"/>
                <a:cs typeface="Lato"/>
                <a:sym typeface="Lato"/>
              </a:rPr>
              <a:t>dynamisch</a:t>
            </a:r>
            <a:r>
              <a:rPr lang="en-US" sz="1650" b="0" i="0" u="none" strike="noStrike" cap="none" dirty="0">
                <a:solidFill>
                  <a:srgbClr val="1E293B"/>
                </a:solidFill>
                <a:latin typeface="Lato"/>
                <a:ea typeface="Lato"/>
                <a:cs typeface="Lato"/>
                <a:sym typeface="Lato"/>
              </a:rPr>
              <a:t> (in </a:t>
            </a:r>
            <a:r>
              <a:rPr lang="en-US" sz="1650" b="0" i="0" u="none" strike="noStrike" cap="none" dirty="0" err="1">
                <a:solidFill>
                  <a:srgbClr val="1E293B"/>
                </a:solidFill>
                <a:latin typeface="Lato"/>
                <a:ea typeface="Lato"/>
                <a:cs typeface="Lato"/>
                <a:sym typeface="Lato"/>
              </a:rPr>
              <a:t>Echtzeit</a:t>
            </a:r>
            <a:r>
              <a:rPr lang="en-US" sz="1650" b="0" i="0" u="none" strike="noStrike" cap="none" dirty="0">
                <a:solidFill>
                  <a:srgbClr val="1E293B"/>
                </a:solidFill>
                <a:latin typeface="Lato"/>
                <a:ea typeface="Lato"/>
                <a:cs typeface="Lato"/>
                <a:sym typeface="Lato"/>
              </a:rPr>
              <a:t>) </a:t>
            </a:r>
            <a:r>
              <a:rPr lang="en-US" sz="1650" b="0" i="0" u="none" strike="noStrike" cap="none" dirty="0" err="1">
                <a:solidFill>
                  <a:srgbClr val="1E293B"/>
                </a:solidFill>
                <a:latin typeface="Lato"/>
                <a:ea typeface="Lato"/>
                <a:cs typeface="Lato"/>
                <a:sym typeface="Lato"/>
              </a:rPr>
              <a:t>verarbeiten</a:t>
            </a:r>
            <a:r>
              <a:rPr lang="en-US" sz="1650" b="0" i="0" u="none" strike="noStrike" cap="none" dirty="0">
                <a:solidFill>
                  <a:srgbClr val="1E293B"/>
                </a:solidFill>
                <a:latin typeface="Lato"/>
                <a:ea typeface="Lato"/>
                <a:cs typeface="Lato"/>
                <a:sym typeface="Lato"/>
              </a:rPr>
              <a:t>? Achtung </a:t>
            </a:r>
            <a:r>
              <a:rPr lang="en-US" sz="1650" b="0" i="0" u="none" strike="noStrike" cap="none" dirty="0" err="1">
                <a:solidFill>
                  <a:srgbClr val="1E293B"/>
                </a:solidFill>
                <a:latin typeface="Lato"/>
                <a:ea typeface="Lato"/>
                <a:cs typeface="Lato"/>
                <a:sym typeface="Lato"/>
              </a:rPr>
              <a:t>vor</a:t>
            </a:r>
            <a:r>
              <a:rPr lang="en-US" sz="1650" b="0" i="0" u="none" strike="noStrike" cap="none" dirty="0">
                <a:solidFill>
                  <a:srgbClr val="1E293B"/>
                </a:solidFill>
                <a:latin typeface="Lato"/>
                <a:ea typeface="Lato"/>
                <a:cs typeface="Lato"/>
                <a:sym typeface="Lato"/>
              </a:rPr>
              <a:t> </a:t>
            </a:r>
            <a:r>
              <a:rPr lang="en-US" sz="1650" b="0" i="0" u="none" strike="noStrike" cap="none" dirty="0" err="1">
                <a:solidFill>
                  <a:srgbClr val="1E293B"/>
                </a:solidFill>
                <a:latin typeface="Lato"/>
                <a:ea typeface="Lato"/>
                <a:cs typeface="Lato"/>
                <a:sym typeface="Lato"/>
              </a:rPr>
              <a:t>statisch</a:t>
            </a:r>
            <a:r>
              <a:rPr lang="en-US" sz="1650" b="0" i="0" u="none" strike="noStrike" cap="none" dirty="0">
                <a:solidFill>
                  <a:srgbClr val="1E293B"/>
                </a:solidFill>
                <a:latin typeface="Lato"/>
                <a:ea typeface="Lato"/>
                <a:cs typeface="Lato"/>
                <a:sym typeface="Lato"/>
              </a:rPr>
              <a:t> </a:t>
            </a:r>
            <a:r>
              <a:rPr lang="en-US" sz="1650" b="0" i="0" u="none" strike="noStrike" cap="none" dirty="0" err="1">
                <a:solidFill>
                  <a:srgbClr val="1E293B"/>
                </a:solidFill>
                <a:latin typeface="Lato"/>
                <a:ea typeface="Lato"/>
                <a:cs typeface="Lato"/>
                <a:sym typeface="Lato"/>
              </a:rPr>
              <a:t>gepflegten</a:t>
            </a:r>
            <a:r>
              <a:rPr lang="en-US" sz="1650" b="0" i="0" u="none" strike="noStrike" cap="none" dirty="0">
                <a:solidFill>
                  <a:srgbClr val="1E293B"/>
                </a:solidFill>
                <a:latin typeface="Lato"/>
                <a:ea typeface="Lato"/>
                <a:cs typeface="Lato"/>
                <a:sym typeface="Lato"/>
              </a:rPr>
              <a:t> Listen!</a:t>
            </a:r>
            <a:endParaRPr dirty="0"/>
          </a:p>
        </p:txBody>
      </p:sp>
      <p:sp>
        <p:nvSpPr>
          <p:cNvPr id="5" name="Google Shape;136;p18">
            <a:extLst>
              <a:ext uri="{FF2B5EF4-FFF2-40B4-BE49-F238E27FC236}">
                <a16:creationId xmlns:a16="http://schemas.microsoft.com/office/drawing/2014/main" id="{077FF42C-6B1F-880C-27ED-CF4F73E93AFB}"/>
              </a:ext>
            </a:extLst>
          </p:cNvPr>
          <p:cNvSpPr txBox="1"/>
          <p:nvPr/>
        </p:nvSpPr>
        <p:spPr>
          <a:xfrm>
            <a:off x="1442508" y="2306021"/>
            <a:ext cx="8143875" cy="863313"/>
          </a:xfrm>
          <a:prstGeom prst="rect">
            <a:avLst/>
          </a:prstGeom>
          <a:noFill/>
          <a:ln>
            <a:noFill/>
          </a:ln>
        </p:spPr>
        <p:txBody>
          <a:bodyPr spcFirstLastPara="1" wrap="square" lIns="0" tIns="0" rIns="0" bIns="0" anchor="t" anchorCtr="0">
            <a:spAutoFit/>
          </a:bodyPr>
          <a:lstStyle/>
          <a:p>
            <a:pPr marL="0" marR="0" lvl="0" indent="0" algn="l" rtl="0">
              <a:lnSpc>
                <a:spcPct val="169939"/>
              </a:lnSpc>
              <a:spcBef>
                <a:spcPts val="0"/>
              </a:spcBef>
              <a:spcAft>
                <a:spcPts val="0"/>
              </a:spcAft>
              <a:buNone/>
            </a:pPr>
            <a:r>
              <a:rPr lang="en-US" sz="1650" b="1" i="0" u="none" strike="noStrike" cap="none" dirty="0" err="1">
                <a:solidFill>
                  <a:srgbClr val="1E293B"/>
                </a:solidFill>
                <a:latin typeface="Lato"/>
                <a:ea typeface="Lato"/>
                <a:cs typeface="Lato"/>
                <a:sym typeface="Lato"/>
              </a:rPr>
              <a:t>Stammdaten-Pflege</a:t>
            </a:r>
            <a:r>
              <a:rPr lang="en-US" sz="1650" b="1" i="0" u="none" strike="noStrike" cap="none" dirty="0">
                <a:solidFill>
                  <a:srgbClr val="1E293B"/>
                </a:solidFill>
                <a:latin typeface="Lato"/>
                <a:ea typeface="Lato"/>
                <a:cs typeface="Lato"/>
                <a:sym typeface="Lato"/>
              </a:rPr>
              <a:t>:</a:t>
            </a:r>
            <a:r>
              <a:rPr lang="en-US" sz="1650" b="0" i="0" u="none" strike="noStrike" cap="none" dirty="0">
                <a:solidFill>
                  <a:srgbClr val="1E293B"/>
                </a:solidFill>
                <a:latin typeface="Lato"/>
                <a:ea typeface="Lato"/>
                <a:cs typeface="Lato"/>
                <a:sym typeface="Lato"/>
              </a:rPr>
              <a:t> </a:t>
            </a:r>
            <a:r>
              <a:rPr lang="en-US" sz="1650" b="0" i="0" u="none" strike="noStrike" cap="none" dirty="0" err="1">
                <a:solidFill>
                  <a:srgbClr val="1E293B"/>
                </a:solidFill>
                <a:latin typeface="Lato"/>
                <a:ea typeface="Lato"/>
                <a:cs typeface="Lato"/>
                <a:sym typeface="Lato"/>
              </a:rPr>
              <a:t>Ist</a:t>
            </a:r>
            <a:r>
              <a:rPr lang="en-US" sz="1650" b="0" i="0" u="none" strike="noStrike" cap="none" dirty="0">
                <a:solidFill>
                  <a:srgbClr val="1E293B"/>
                </a:solidFill>
                <a:latin typeface="Lato"/>
                <a:ea typeface="Lato"/>
                <a:cs typeface="Lato"/>
                <a:sym typeface="Lato"/>
              </a:rPr>
              <a:t> das (</a:t>
            </a:r>
            <a:r>
              <a:rPr lang="en-US" sz="1650" b="0" i="0" u="none" strike="noStrike" cap="none" dirty="0" err="1">
                <a:solidFill>
                  <a:srgbClr val="1E293B"/>
                </a:solidFill>
                <a:latin typeface="Lato"/>
                <a:ea typeface="Lato"/>
                <a:cs typeface="Lato"/>
                <a:sym typeface="Lato"/>
              </a:rPr>
              <a:t>Nichtpräferenzielle</a:t>
            </a:r>
            <a:r>
              <a:rPr lang="en-US" sz="1650" b="0" i="0" u="none" strike="noStrike" cap="none" dirty="0">
                <a:solidFill>
                  <a:srgbClr val="1E293B"/>
                </a:solidFill>
                <a:latin typeface="Lato"/>
                <a:ea typeface="Lato"/>
                <a:cs typeface="Lato"/>
                <a:sym typeface="Lato"/>
              </a:rPr>
              <a:t>) </a:t>
            </a:r>
            <a:r>
              <a:rPr lang="en-US" sz="1650" b="0" i="0" u="none" strike="noStrike" cap="none" dirty="0" err="1">
                <a:solidFill>
                  <a:srgbClr val="1E293B"/>
                </a:solidFill>
                <a:latin typeface="Lato"/>
                <a:ea typeface="Lato"/>
                <a:cs typeface="Lato"/>
                <a:sym typeface="Lato"/>
              </a:rPr>
              <a:t>Ursprungsland</a:t>
            </a:r>
            <a:r>
              <a:rPr lang="en-US" sz="1650" b="0" i="0" u="none" strike="noStrike" cap="none" dirty="0">
                <a:solidFill>
                  <a:srgbClr val="1E293B"/>
                </a:solidFill>
                <a:latin typeface="Lato"/>
                <a:ea typeface="Lato"/>
                <a:cs typeface="Lato"/>
                <a:sym typeface="Lato"/>
              </a:rPr>
              <a:t> für JEDEN Artikel </a:t>
            </a:r>
            <a:r>
              <a:rPr lang="en-US" sz="1650" b="0" i="0" u="none" strike="noStrike" cap="none" dirty="0" err="1">
                <a:solidFill>
                  <a:srgbClr val="1E293B"/>
                </a:solidFill>
                <a:latin typeface="Lato"/>
                <a:ea typeface="Lato"/>
                <a:cs typeface="Lato"/>
                <a:sym typeface="Lato"/>
              </a:rPr>
              <a:t>im</a:t>
            </a:r>
            <a:r>
              <a:rPr lang="en-US" sz="1650" b="0" i="0" u="none" strike="noStrike" cap="none" dirty="0">
                <a:solidFill>
                  <a:srgbClr val="1E293B"/>
                </a:solidFill>
                <a:latin typeface="Lato"/>
                <a:ea typeface="Lato"/>
                <a:cs typeface="Lato"/>
                <a:sym typeface="Lato"/>
              </a:rPr>
              <a:t> System </a:t>
            </a:r>
            <a:r>
              <a:rPr lang="en-US" sz="1650" b="0" i="0" u="none" strike="noStrike" cap="none" dirty="0" err="1">
                <a:solidFill>
                  <a:srgbClr val="1E293B"/>
                </a:solidFill>
                <a:latin typeface="Lato"/>
                <a:ea typeface="Lato"/>
                <a:cs typeface="Lato"/>
                <a:sym typeface="Lato"/>
              </a:rPr>
              <a:t>als</a:t>
            </a:r>
            <a:r>
              <a:rPr lang="en-US" sz="1650" b="0" i="0" u="none" strike="noStrike" cap="none" dirty="0">
                <a:solidFill>
                  <a:srgbClr val="1E293B"/>
                </a:solidFill>
                <a:latin typeface="Lato"/>
                <a:ea typeface="Lato"/>
                <a:cs typeface="Lato"/>
                <a:sym typeface="Lato"/>
              </a:rPr>
              <a:t> </a:t>
            </a:r>
            <a:r>
              <a:rPr lang="en-US" sz="1650" b="0" i="0" u="none" strike="noStrike" cap="none" dirty="0" err="1">
                <a:solidFill>
                  <a:srgbClr val="1E293B"/>
                </a:solidFill>
                <a:latin typeface="Lato"/>
                <a:ea typeface="Lato"/>
                <a:cs typeface="Lato"/>
                <a:sym typeface="Lato"/>
              </a:rPr>
              <a:t>Pflichtfeld</a:t>
            </a:r>
            <a:r>
              <a:rPr lang="en-US" sz="1650" b="0" i="0" u="none" strike="noStrike" cap="none" dirty="0">
                <a:solidFill>
                  <a:srgbClr val="1E293B"/>
                </a:solidFill>
                <a:latin typeface="Lato"/>
                <a:ea typeface="Lato"/>
                <a:cs typeface="Lato"/>
                <a:sym typeface="Lato"/>
              </a:rPr>
              <a:t> </a:t>
            </a:r>
            <a:r>
              <a:rPr lang="en-US" sz="1650" b="0" i="0" u="none" strike="noStrike" cap="none" dirty="0" err="1">
                <a:solidFill>
                  <a:srgbClr val="1E293B"/>
                </a:solidFill>
                <a:latin typeface="Lato"/>
                <a:ea typeface="Lato"/>
                <a:cs typeface="Lato"/>
                <a:sym typeface="Lato"/>
              </a:rPr>
              <a:t>gepflegt</a:t>
            </a:r>
            <a:r>
              <a:rPr lang="en-US" sz="1650" b="0" i="0" u="none" strike="noStrike" cap="none" dirty="0">
                <a:solidFill>
                  <a:srgbClr val="1E293B"/>
                </a:solidFill>
                <a:latin typeface="Lato"/>
                <a:ea typeface="Lato"/>
                <a:cs typeface="Lato"/>
                <a:sym typeface="Lato"/>
              </a:rPr>
              <a:t>? Dies </a:t>
            </a:r>
            <a:r>
              <a:rPr lang="en-US" sz="1650" b="0" i="0" u="none" strike="noStrike" cap="none" dirty="0" err="1">
                <a:solidFill>
                  <a:srgbClr val="1E293B"/>
                </a:solidFill>
                <a:latin typeface="Lato"/>
                <a:ea typeface="Lato"/>
                <a:cs typeface="Lato"/>
                <a:sym typeface="Lato"/>
              </a:rPr>
              <a:t>ist</a:t>
            </a:r>
            <a:r>
              <a:rPr lang="en-US" sz="1650" b="0" i="0" u="none" strike="noStrike" cap="none" dirty="0">
                <a:solidFill>
                  <a:srgbClr val="1E293B"/>
                </a:solidFill>
                <a:latin typeface="Lato"/>
                <a:ea typeface="Lato"/>
                <a:cs typeface="Lato"/>
                <a:sym typeface="Lato"/>
              </a:rPr>
              <a:t> die Top-Fehlerquelle </a:t>
            </a:r>
            <a:r>
              <a:rPr lang="en-US" sz="1650" b="0" i="0" u="none" strike="noStrike" cap="none" dirty="0" err="1">
                <a:solidFill>
                  <a:srgbClr val="1E293B"/>
                </a:solidFill>
                <a:latin typeface="Lato"/>
                <a:ea typeface="Lato"/>
                <a:cs typeface="Lato"/>
                <a:sym typeface="Lato"/>
              </a:rPr>
              <a:t>im</a:t>
            </a:r>
            <a:r>
              <a:rPr lang="en-US" sz="1650" b="0" i="0" u="none" strike="noStrike" cap="none" dirty="0">
                <a:solidFill>
                  <a:srgbClr val="1E293B"/>
                </a:solidFill>
                <a:latin typeface="Lato"/>
                <a:ea typeface="Lato"/>
                <a:cs typeface="Lato"/>
                <a:sym typeface="Lato"/>
              </a:rPr>
              <a:t> ATLAS-</a:t>
            </a:r>
            <a:r>
              <a:rPr lang="en-US" sz="1650" b="0" i="0" u="none" strike="noStrike" cap="none" dirty="0" err="1">
                <a:solidFill>
                  <a:srgbClr val="1E293B"/>
                </a:solidFill>
                <a:latin typeface="Lato"/>
                <a:ea typeface="Lato"/>
                <a:cs typeface="Lato"/>
                <a:sym typeface="Lato"/>
              </a:rPr>
              <a:t>Datenmodell</a:t>
            </a:r>
            <a:r>
              <a:rPr lang="en-US" sz="1650" b="0" i="0" u="none" strike="noStrike" cap="none" dirty="0">
                <a:solidFill>
                  <a:srgbClr val="1E293B"/>
                </a:solidFill>
                <a:latin typeface="Lato"/>
                <a:ea typeface="Lato"/>
                <a:cs typeface="Lato"/>
                <a:sym typeface="Lato"/>
              </a:rPr>
              <a:t>.</a:t>
            </a:r>
            <a:endParaRPr dirty="0"/>
          </a:p>
        </p:txBody>
      </p:sp>
      <p:sp>
        <p:nvSpPr>
          <p:cNvPr id="6" name="Google Shape;137;p18">
            <a:extLst>
              <a:ext uri="{FF2B5EF4-FFF2-40B4-BE49-F238E27FC236}">
                <a16:creationId xmlns:a16="http://schemas.microsoft.com/office/drawing/2014/main" id="{D1ADB7F5-A613-5517-A7AA-9A0257A18A21}"/>
              </a:ext>
            </a:extLst>
          </p:cNvPr>
          <p:cNvSpPr txBox="1"/>
          <p:nvPr/>
        </p:nvSpPr>
        <p:spPr>
          <a:xfrm>
            <a:off x="1442508" y="3256437"/>
            <a:ext cx="8143875" cy="863313"/>
          </a:xfrm>
          <a:prstGeom prst="rect">
            <a:avLst/>
          </a:prstGeom>
          <a:noFill/>
          <a:ln>
            <a:noFill/>
          </a:ln>
        </p:spPr>
        <p:txBody>
          <a:bodyPr spcFirstLastPara="1" wrap="square" lIns="0" tIns="0" rIns="0" bIns="0" anchor="t" anchorCtr="0">
            <a:spAutoFit/>
          </a:bodyPr>
          <a:lstStyle/>
          <a:p>
            <a:pPr marL="0" marR="0" lvl="0" indent="0" algn="l" rtl="0">
              <a:lnSpc>
                <a:spcPct val="169939"/>
              </a:lnSpc>
              <a:spcBef>
                <a:spcPts val="0"/>
              </a:spcBef>
              <a:spcAft>
                <a:spcPts val="0"/>
              </a:spcAft>
              <a:buNone/>
            </a:pPr>
            <a:r>
              <a:rPr lang="en-US" sz="1650" b="1" i="0" u="none" strike="noStrike" cap="none" dirty="0" err="1">
                <a:solidFill>
                  <a:srgbClr val="1E293B"/>
                </a:solidFill>
                <a:latin typeface="Lato"/>
                <a:ea typeface="Lato"/>
                <a:cs typeface="Lato"/>
                <a:sym typeface="Lato"/>
              </a:rPr>
              <a:t>Zweitanmeldung</a:t>
            </a:r>
            <a:r>
              <a:rPr lang="en-US" sz="1650" b="1" i="0" u="none" strike="noStrike" cap="none" dirty="0">
                <a:solidFill>
                  <a:srgbClr val="1E293B"/>
                </a:solidFill>
                <a:latin typeface="Lato"/>
                <a:ea typeface="Lato"/>
                <a:cs typeface="Lato"/>
                <a:sym typeface="Lato"/>
              </a:rPr>
              <a:t> / Fallback:</a:t>
            </a:r>
            <a:r>
              <a:rPr lang="en-US" sz="1650" b="0" i="0" u="none" strike="noStrike" cap="none" dirty="0">
                <a:solidFill>
                  <a:srgbClr val="1E293B"/>
                </a:solidFill>
                <a:latin typeface="Lato"/>
                <a:ea typeface="Lato"/>
                <a:cs typeface="Lato"/>
                <a:sym typeface="Lato"/>
              </a:rPr>
              <a:t> </a:t>
            </a:r>
            <a:r>
              <a:rPr lang="en-US" sz="1650" b="0" i="0" u="none" strike="noStrike" cap="none" dirty="0" err="1">
                <a:solidFill>
                  <a:srgbClr val="1E293B"/>
                </a:solidFill>
                <a:latin typeface="Lato"/>
                <a:ea typeface="Lato"/>
                <a:cs typeface="Lato"/>
                <a:sym typeface="Lato"/>
              </a:rPr>
              <a:t>Existiert</a:t>
            </a:r>
            <a:r>
              <a:rPr lang="en-US" sz="1650" b="0" i="0" u="none" strike="noStrike" cap="none" dirty="0">
                <a:solidFill>
                  <a:srgbClr val="1E293B"/>
                </a:solidFill>
                <a:latin typeface="Lato"/>
                <a:ea typeface="Lato"/>
                <a:cs typeface="Lato"/>
                <a:sym typeface="Lato"/>
              </a:rPr>
              <a:t> </a:t>
            </a:r>
            <a:r>
              <a:rPr lang="en-US" sz="1650" b="0" i="0" u="none" strike="noStrike" cap="none" dirty="0" err="1">
                <a:solidFill>
                  <a:srgbClr val="1E293B"/>
                </a:solidFill>
                <a:latin typeface="Lato"/>
                <a:ea typeface="Lato"/>
                <a:cs typeface="Lato"/>
                <a:sym typeface="Lato"/>
              </a:rPr>
              <a:t>eine</a:t>
            </a:r>
            <a:r>
              <a:rPr lang="en-US" sz="1650" b="0" i="0" u="none" strike="noStrike" cap="none" dirty="0">
                <a:solidFill>
                  <a:srgbClr val="1E293B"/>
                </a:solidFill>
                <a:latin typeface="Lato"/>
                <a:ea typeface="Lato"/>
                <a:cs typeface="Lato"/>
                <a:sym typeface="Lato"/>
              </a:rPr>
              <a:t> SOP für den </a:t>
            </a:r>
            <a:r>
              <a:rPr lang="en-US" sz="1650" b="0" i="0" u="none" strike="noStrike" cap="none" dirty="0" err="1">
                <a:solidFill>
                  <a:srgbClr val="1E293B"/>
                </a:solidFill>
                <a:latin typeface="Lato"/>
                <a:ea typeface="Lato"/>
                <a:cs typeface="Lato"/>
                <a:sym typeface="Lato"/>
              </a:rPr>
              <a:t>Systemausfall</a:t>
            </a:r>
            <a:r>
              <a:rPr lang="en-US" sz="1650" b="0" i="0" u="none" strike="noStrike" cap="none" dirty="0">
                <a:solidFill>
                  <a:srgbClr val="1E293B"/>
                </a:solidFill>
                <a:latin typeface="Lato"/>
                <a:ea typeface="Lato"/>
                <a:cs typeface="Lato"/>
                <a:sym typeface="Lato"/>
              </a:rPr>
              <a:t>? Wie schnell </a:t>
            </a:r>
            <a:r>
              <a:rPr lang="en-US" sz="1650" b="0" i="0" u="none" strike="noStrike" cap="none" dirty="0" err="1">
                <a:solidFill>
                  <a:srgbClr val="1E293B"/>
                </a:solidFill>
                <a:latin typeface="Lato"/>
                <a:ea typeface="Lato"/>
                <a:cs typeface="Lato"/>
                <a:sym typeface="Lato"/>
              </a:rPr>
              <a:t>kann</a:t>
            </a:r>
            <a:r>
              <a:rPr lang="en-US" sz="1650" b="0" i="0" u="none" strike="noStrike" cap="none" dirty="0">
                <a:solidFill>
                  <a:srgbClr val="1E293B"/>
                </a:solidFill>
                <a:latin typeface="Lato"/>
                <a:ea typeface="Lato"/>
                <a:cs typeface="Lato"/>
                <a:sym typeface="Lato"/>
              </a:rPr>
              <a:t> auf das alternative </a:t>
            </a:r>
            <a:r>
              <a:rPr lang="en-US" sz="1650" b="0" i="0" u="none" strike="noStrike" cap="none" dirty="0" err="1">
                <a:solidFill>
                  <a:srgbClr val="1E293B"/>
                </a:solidFill>
                <a:latin typeface="Lato"/>
                <a:ea typeface="Lato"/>
                <a:cs typeface="Lato"/>
                <a:sym typeface="Lato"/>
              </a:rPr>
              <a:t>Anmeldeverfahren</a:t>
            </a:r>
            <a:r>
              <a:rPr lang="en-US" sz="1650" b="0" i="0" u="none" strike="noStrike" cap="none" dirty="0">
                <a:solidFill>
                  <a:srgbClr val="1E293B"/>
                </a:solidFill>
                <a:latin typeface="Lato"/>
                <a:ea typeface="Lato"/>
                <a:cs typeface="Lato"/>
                <a:sym typeface="Lato"/>
              </a:rPr>
              <a:t> (</a:t>
            </a:r>
            <a:r>
              <a:rPr lang="en-US" sz="1650" b="0" i="0" u="none" strike="noStrike" cap="none" dirty="0" err="1">
                <a:solidFill>
                  <a:srgbClr val="1E293B"/>
                </a:solidFill>
                <a:latin typeface="Lato"/>
                <a:ea typeface="Lato"/>
                <a:cs typeface="Lato"/>
                <a:sym typeface="Lato"/>
              </a:rPr>
              <a:t>z.B.</a:t>
            </a:r>
            <a:r>
              <a:rPr lang="en-US" sz="1650" b="0" i="0" u="none" strike="noStrike" cap="none" dirty="0">
                <a:solidFill>
                  <a:srgbClr val="1E293B"/>
                </a:solidFill>
                <a:latin typeface="Lato"/>
                <a:ea typeface="Lato"/>
                <a:cs typeface="Lato"/>
                <a:sym typeface="Lato"/>
              </a:rPr>
              <a:t> IT-</a:t>
            </a:r>
            <a:r>
              <a:rPr lang="en-US" sz="1650" b="0" i="0" u="none" strike="noStrike" cap="none" dirty="0" err="1">
                <a:solidFill>
                  <a:srgbClr val="1E293B"/>
                </a:solidFill>
                <a:latin typeface="Lato"/>
                <a:ea typeface="Lato"/>
                <a:cs typeface="Lato"/>
                <a:sym typeface="Lato"/>
              </a:rPr>
              <a:t>Notfallverfahren</a:t>
            </a:r>
            <a:r>
              <a:rPr lang="en-US" sz="1650" b="0" i="0" u="none" strike="noStrike" cap="none" dirty="0">
                <a:solidFill>
                  <a:srgbClr val="1E293B"/>
                </a:solidFill>
                <a:latin typeface="Lato"/>
                <a:ea typeface="Lato"/>
                <a:cs typeface="Lato"/>
                <a:sym typeface="Lato"/>
              </a:rPr>
              <a:t>) </a:t>
            </a:r>
            <a:r>
              <a:rPr lang="en-US" sz="1650" b="0" i="0" u="none" strike="noStrike" cap="none" dirty="0" err="1">
                <a:solidFill>
                  <a:srgbClr val="1E293B"/>
                </a:solidFill>
                <a:latin typeface="Lato"/>
                <a:ea typeface="Lato"/>
                <a:cs typeface="Lato"/>
                <a:sym typeface="Lato"/>
              </a:rPr>
              <a:t>gewechselt</a:t>
            </a:r>
            <a:r>
              <a:rPr lang="en-US" sz="1650" b="0" i="0" u="none" strike="noStrike" cap="none" dirty="0">
                <a:solidFill>
                  <a:srgbClr val="1E293B"/>
                </a:solidFill>
                <a:latin typeface="Lato"/>
                <a:ea typeface="Lato"/>
                <a:cs typeface="Lato"/>
                <a:sym typeface="Lato"/>
              </a:rPr>
              <a:t> </a:t>
            </a:r>
            <a:r>
              <a:rPr lang="en-US" sz="1650" b="0" i="0" u="none" strike="noStrike" cap="none" dirty="0" err="1">
                <a:solidFill>
                  <a:srgbClr val="1E293B"/>
                </a:solidFill>
                <a:latin typeface="Lato"/>
                <a:ea typeface="Lato"/>
                <a:cs typeface="Lato"/>
                <a:sym typeface="Lato"/>
              </a:rPr>
              <a:t>werden</a:t>
            </a:r>
            <a:r>
              <a:rPr lang="en-US" sz="1650" b="0" i="0" u="none" strike="noStrike" cap="none" dirty="0">
                <a:solidFill>
                  <a:srgbClr val="1E293B"/>
                </a:solidFill>
                <a:latin typeface="Lato"/>
                <a:ea typeface="Lato"/>
                <a:cs typeface="Lato"/>
                <a:sym typeface="Lato"/>
              </a:rPr>
              <a:t>?</a:t>
            </a:r>
            <a:endParaRPr dirty="0"/>
          </a:p>
        </p:txBody>
      </p:sp>
      <p:pic>
        <p:nvPicPr>
          <p:cNvPr id="7" name="Google Shape;138;p18" descr="image.png">
            <a:extLst>
              <a:ext uri="{FF2B5EF4-FFF2-40B4-BE49-F238E27FC236}">
                <a16:creationId xmlns:a16="http://schemas.microsoft.com/office/drawing/2014/main" id="{13EC165A-A21B-6D0C-4593-277284A2878E}"/>
              </a:ext>
            </a:extLst>
          </p:cNvPr>
          <p:cNvPicPr preferRelativeResize="0"/>
          <p:nvPr/>
        </p:nvPicPr>
        <p:blipFill rotWithShape="1">
          <a:blip r:embed="rId3">
            <a:alphaModFix/>
          </a:blip>
          <a:srcRect/>
          <a:stretch/>
        </p:blipFill>
        <p:spPr>
          <a:xfrm>
            <a:off x="1013883" y="1507738"/>
            <a:ext cx="285750" cy="266700"/>
          </a:xfrm>
          <a:prstGeom prst="rect">
            <a:avLst/>
          </a:prstGeom>
          <a:noFill/>
          <a:ln>
            <a:noFill/>
          </a:ln>
        </p:spPr>
      </p:pic>
      <p:pic>
        <p:nvPicPr>
          <p:cNvPr id="8" name="Google Shape;139;p18" descr="image.png">
            <a:extLst>
              <a:ext uri="{FF2B5EF4-FFF2-40B4-BE49-F238E27FC236}">
                <a16:creationId xmlns:a16="http://schemas.microsoft.com/office/drawing/2014/main" id="{AA2C38E8-F8F0-6D1D-8A7E-0D4E118E2C0B}"/>
              </a:ext>
            </a:extLst>
          </p:cNvPr>
          <p:cNvPicPr preferRelativeResize="0"/>
          <p:nvPr/>
        </p:nvPicPr>
        <p:blipFill rotWithShape="1">
          <a:blip r:embed="rId4">
            <a:alphaModFix/>
          </a:blip>
          <a:srcRect/>
          <a:stretch/>
        </p:blipFill>
        <p:spPr>
          <a:xfrm>
            <a:off x="1013883" y="2458154"/>
            <a:ext cx="285750" cy="266700"/>
          </a:xfrm>
          <a:prstGeom prst="rect">
            <a:avLst/>
          </a:prstGeom>
          <a:noFill/>
          <a:ln>
            <a:noFill/>
          </a:ln>
        </p:spPr>
      </p:pic>
      <p:pic>
        <p:nvPicPr>
          <p:cNvPr id="9" name="Google Shape;140;p18" descr="image.png">
            <a:extLst>
              <a:ext uri="{FF2B5EF4-FFF2-40B4-BE49-F238E27FC236}">
                <a16:creationId xmlns:a16="http://schemas.microsoft.com/office/drawing/2014/main" id="{71D63B59-A189-AF3B-0DC9-DBC71ACCB9C0}"/>
              </a:ext>
            </a:extLst>
          </p:cNvPr>
          <p:cNvPicPr preferRelativeResize="0"/>
          <p:nvPr/>
        </p:nvPicPr>
        <p:blipFill rotWithShape="1">
          <a:blip r:embed="rId5">
            <a:alphaModFix/>
          </a:blip>
          <a:srcRect/>
          <a:stretch/>
        </p:blipFill>
        <p:spPr>
          <a:xfrm>
            <a:off x="1013883" y="3408570"/>
            <a:ext cx="285750" cy="266700"/>
          </a:xfrm>
          <a:prstGeom prst="rect">
            <a:avLst/>
          </a:prstGeom>
          <a:noFill/>
          <a:ln>
            <a:noFill/>
          </a:ln>
        </p:spPr>
      </p:pic>
    </p:spTree>
    <p:extLst>
      <p:ext uri="{BB962C8B-B14F-4D97-AF65-F5344CB8AC3E}">
        <p14:creationId xmlns:p14="http://schemas.microsoft.com/office/powerpoint/2010/main" val="33672708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CA3058-AE8E-D5F6-8F6A-9AED604638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E4F786-2EAA-8B62-282D-A219A51B4038}"/>
              </a:ext>
            </a:extLst>
          </p:cNvPr>
          <p:cNvSpPr>
            <a:spLocks noGrp="1"/>
          </p:cNvSpPr>
          <p:nvPr>
            <p:ph type="title"/>
          </p:nvPr>
        </p:nvSpPr>
        <p:spPr/>
        <p:txBody>
          <a:bodyPr>
            <a:normAutofit/>
          </a:bodyPr>
          <a:lstStyle/>
          <a:p>
            <a:r>
              <a:rPr lang="de-DE" dirty="0"/>
              <a:t>Brennpunkt Exportkontrolle: Russland</a:t>
            </a:r>
          </a:p>
        </p:txBody>
      </p:sp>
      <p:sp>
        <p:nvSpPr>
          <p:cNvPr id="3" name="Inhaltsplatzhalter 2">
            <a:extLst>
              <a:ext uri="{FF2B5EF4-FFF2-40B4-BE49-F238E27FC236}">
                <a16:creationId xmlns:a16="http://schemas.microsoft.com/office/drawing/2014/main" id="{F10DB2E0-00D9-2EE1-1B1C-C9A9FFF2C231}"/>
              </a:ext>
            </a:extLst>
          </p:cNvPr>
          <p:cNvSpPr>
            <a:spLocks noGrp="1"/>
          </p:cNvSpPr>
          <p:nvPr>
            <p:ph idx="1"/>
          </p:nvPr>
        </p:nvSpPr>
        <p:spPr>
          <a:xfrm>
            <a:off x="538455" y="1120949"/>
            <a:ext cx="10738433" cy="4818456"/>
          </a:xfrm>
        </p:spPr>
        <p:txBody>
          <a:bodyPr>
            <a:normAutofit/>
          </a:bodyPr>
          <a:lstStyle/>
          <a:p>
            <a:pPr marL="342900" lvl="1" indent="-342900"/>
            <a:endParaRPr lang="de-DE" sz="2200" dirty="0"/>
          </a:p>
        </p:txBody>
      </p:sp>
      <p:sp>
        <p:nvSpPr>
          <p:cNvPr id="4" name="Google Shape;146;p19">
            <a:extLst>
              <a:ext uri="{FF2B5EF4-FFF2-40B4-BE49-F238E27FC236}">
                <a16:creationId xmlns:a16="http://schemas.microsoft.com/office/drawing/2014/main" id="{D787B238-D8A8-AE5B-C1CD-C41F9AAED403}"/>
              </a:ext>
            </a:extLst>
          </p:cNvPr>
          <p:cNvSpPr txBox="1"/>
          <p:nvPr/>
        </p:nvSpPr>
        <p:spPr>
          <a:xfrm>
            <a:off x="571500" y="2533650"/>
            <a:ext cx="5286375" cy="142875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11250" b="1" i="0" u="none" strike="noStrike" cap="none">
                <a:solidFill>
                  <a:srgbClr val="F59E0B"/>
                </a:solidFill>
                <a:latin typeface="Poppins"/>
                <a:ea typeface="Poppins"/>
                <a:cs typeface="Poppins"/>
                <a:sym typeface="Poppins"/>
              </a:rPr>
              <a:t>19+</a:t>
            </a:r>
            <a:endParaRPr/>
          </a:p>
        </p:txBody>
      </p:sp>
      <p:sp>
        <p:nvSpPr>
          <p:cNvPr id="5" name="Google Shape;147;p19">
            <a:extLst>
              <a:ext uri="{FF2B5EF4-FFF2-40B4-BE49-F238E27FC236}">
                <a16:creationId xmlns:a16="http://schemas.microsoft.com/office/drawing/2014/main" id="{EBF8D7EE-04F3-BF4D-AC74-E8451D373081}"/>
              </a:ext>
            </a:extLst>
          </p:cNvPr>
          <p:cNvSpPr txBox="1"/>
          <p:nvPr/>
        </p:nvSpPr>
        <p:spPr>
          <a:xfrm>
            <a:off x="571500" y="3962400"/>
            <a:ext cx="5286375" cy="276225"/>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1800" b="1" i="0" u="none" strike="noStrike" cap="none">
                <a:solidFill>
                  <a:srgbClr val="1E293B"/>
                </a:solidFill>
                <a:latin typeface="Lato"/>
                <a:ea typeface="Lato"/>
                <a:cs typeface="Lato"/>
                <a:sym typeface="Lato"/>
              </a:rPr>
              <a:t>Sanktionspakete</a:t>
            </a:r>
            <a:endParaRPr/>
          </a:p>
        </p:txBody>
      </p:sp>
      <p:sp>
        <p:nvSpPr>
          <p:cNvPr id="6" name="Google Shape;148;p19">
            <a:extLst>
              <a:ext uri="{FF2B5EF4-FFF2-40B4-BE49-F238E27FC236}">
                <a16:creationId xmlns:a16="http://schemas.microsoft.com/office/drawing/2014/main" id="{CB00BB27-6E2A-2010-051E-4570560E27DC}"/>
              </a:ext>
            </a:extLst>
          </p:cNvPr>
          <p:cNvSpPr txBox="1"/>
          <p:nvPr/>
        </p:nvSpPr>
        <p:spPr>
          <a:xfrm>
            <a:off x="6334125" y="2533650"/>
            <a:ext cx="5550693" cy="4572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400" b="1" i="0" u="none" strike="noStrike" cap="none">
                <a:solidFill>
                  <a:srgbClr val="DC2626"/>
                </a:solidFill>
                <a:latin typeface="Poppins"/>
                <a:ea typeface="Poppins"/>
                <a:cs typeface="Poppins"/>
                <a:sym typeface="Poppins"/>
              </a:rPr>
              <a:t>Dauer-Risiko</a:t>
            </a:r>
            <a:endParaRPr/>
          </a:p>
        </p:txBody>
      </p:sp>
      <p:sp>
        <p:nvSpPr>
          <p:cNvPr id="7" name="Google Shape;149;p19">
            <a:extLst>
              <a:ext uri="{FF2B5EF4-FFF2-40B4-BE49-F238E27FC236}">
                <a16:creationId xmlns:a16="http://schemas.microsoft.com/office/drawing/2014/main" id="{3D4E6488-E785-5F58-61AB-1D58695319B9}"/>
              </a:ext>
            </a:extLst>
          </p:cNvPr>
          <p:cNvSpPr txBox="1"/>
          <p:nvPr/>
        </p:nvSpPr>
        <p:spPr>
          <a:xfrm>
            <a:off x="6334125" y="3181350"/>
            <a:ext cx="5286375" cy="914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r>
              <a:rPr lang="en-US" sz="1500" b="0" i="0" u="none" strike="noStrike" cap="none">
                <a:solidFill>
                  <a:srgbClr val="1E293B"/>
                </a:solidFill>
                <a:latin typeface="Lato"/>
                <a:ea typeface="Lato"/>
                <a:cs typeface="Lato"/>
                <a:sym typeface="Lato"/>
              </a:rPr>
              <a:t>Die Sanktionen gegen Russland/Belarus (Basis: VO 833/2014) sind das Top-Risiko. Die Komplexität der Anhänge (VII, XXIII, XXXVII etc.) ist extrem hoch und ändert sich ständig.</a:t>
            </a:r>
            <a:endParaRPr/>
          </a:p>
        </p:txBody>
      </p:sp>
      <p:sp>
        <p:nvSpPr>
          <p:cNvPr id="8" name="Google Shape;150;p19">
            <a:extLst>
              <a:ext uri="{FF2B5EF4-FFF2-40B4-BE49-F238E27FC236}">
                <a16:creationId xmlns:a16="http://schemas.microsoft.com/office/drawing/2014/main" id="{EFFD5909-14CD-FD20-9906-15F779A4E36A}"/>
              </a:ext>
            </a:extLst>
          </p:cNvPr>
          <p:cNvSpPr txBox="1"/>
          <p:nvPr/>
        </p:nvSpPr>
        <p:spPr>
          <a:xfrm>
            <a:off x="6334125" y="4286250"/>
            <a:ext cx="5286375" cy="1107996"/>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r>
              <a:rPr lang="en-US" sz="1500" b="1" i="0" u="none" strike="noStrike" cap="none" dirty="0" err="1">
                <a:solidFill>
                  <a:srgbClr val="1E293B"/>
                </a:solidFill>
                <a:latin typeface="Lato"/>
                <a:ea typeface="Lato"/>
                <a:cs typeface="Lato"/>
                <a:sym typeface="Lato"/>
              </a:rPr>
              <a:t>Praxisfolge</a:t>
            </a:r>
            <a:r>
              <a:rPr lang="en-US" sz="1500" b="1" i="0" u="none" strike="noStrike" cap="none" dirty="0">
                <a:solidFill>
                  <a:srgbClr val="1E293B"/>
                </a:solidFill>
                <a:latin typeface="Lato"/>
                <a:ea typeface="Lato"/>
                <a:cs typeface="Lato"/>
                <a:sym typeface="Lato"/>
              </a:rPr>
              <a:t>:</a:t>
            </a:r>
            <a:r>
              <a:rPr lang="en-US" sz="1500" b="0" i="0" u="none" strike="noStrike" cap="none" dirty="0">
                <a:solidFill>
                  <a:srgbClr val="1E293B"/>
                </a:solidFill>
                <a:latin typeface="Lato"/>
                <a:ea typeface="Lato"/>
                <a:cs typeface="Lato"/>
                <a:sym typeface="Lato"/>
              </a:rPr>
              <a:t> Die </a:t>
            </a:r>
            <a:r>
              <a:rPr lang="en-US" sz="1500" b="0" i="0" u="none" strike="noStrike" cap="none" dirty="0" err="1">
                <a:solidFill>
                  <a:srgbClr val="1E293B"/>
                </a:solidFill>
                <a:latin typeface="Lato"/>
                <a:ea typeface="Lato"/>
                <a:cs typeface="Lato"/>
                <a:sym typeface="Lato"/>
              </a:rPr>
              <a:t>Risikobewertung</a:t>
            </a:r>
            <a:r>
              <a:rPr lang="en-US" sz="1500" b="0" i="0" u="none" strike="noStrike" cap="none" dirty="0">
                <a:solidFill>
                  <a:srgbClr val="1E293B"/>
                </a:solidFill>
                <a:latin typeface="Lato"/>
                <a:ea typeface="Lato"/>
                <a:cs typeface="Lato"/>
                <a:sym typeface="Lato"/>
              </a:rPr>
              <a:t> von Dual-Use-</a:t>
            </a:r>
            <a:r>
              <a:rPr lang="en-US" sz="1500" b="0" i="0" u="none" strike="noStrike" cap="none" dirty="0" err="1">
                <a:solidFill>
                  <a:srgbClr val="1E293B"/>
                </a:solidFill>
                <a:latin typeface="Lato"/>
                <a:ea typeface="Lato"/>
                <a:cs typeface="Lato"/>
                <a:sym typeface="Lato"/>
              </a:rPr>
              <a:t>Gütern</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z.B.</a:t>
            </a:r>
            <a:r>
              <a:rPr lang="en-US" sz="1500" b="0" i="0" u="none" strike="noStrike" cap="none" dirty="0">
                <a:solidFill>
                  <a:srgbClr val="1E293B"/>
                </a:solidFill>
                <a:latin typeface="Lato"/>
                <a:ea typeface="Lato"/>
                <a:cs typeface="Lato"/>
                <a:sym typeface="Lato"/>
              </a:rPr>
              <a:t> Industrie-IT) muss </a:t>
            </a:r>
            <a:r>
              <a:rPr lang="en-US" sz="1500" b="0" i="0" u="none" strike="noStrike" cap="none" dirty="0" err="1">
                <a:solidFill>
                  <a:srgbClr val="1E293B"/>
                </a:solidFill>
                <a:latin typeface="Lato"/>
                <a:ea typeface="Lato"/>
                <a:cs typeface="Lato"/>
                <a:sym typeface="Lato"/>
              </a:rPr>
              <a:t>vor</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jeder</a:t>
            </a:r>
            <a:r>
              <a:rPr lang="en-US" sz="1500"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Ausfuhr</a:t>
            </a:r>
            <a:r>
              <a:rPr lang="en-US" sz="1500" b="0" i="0" u="none" strike="noStrike" cap="none" dirty="0">
                <a:solidFill>
                  <a:srgbClr val="1E293B"/>
                </a:solidFill>
                <a:latin typeface="Lato"/>
                <a:ea typeface="Lato"/>
                <a:cs typeface="Lato"/>
                <a:sym typeface="Lato"/>
              </a:rPr>
              <a:t> in </a:t>
            </a:r>
            <a:r>
              <a:rPr lang="en-US" sz="1500" b="0" i="0" u="none" strike="noStrike" cap="none" dirty="0" err="1">
                <a:solidFill>
                  <a:srgbClr val="1E293B"/>
                </a:solidFill>
                <a:latin typeface="Lato"/>
                <a:ea typeface="Lato"/>
                <a:cs typeface="Lato"/>
                <a:sym typeface="Lato"/>
              </a:rPr>
              <a:t>Drittländer</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erneut</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erfolgen</a:t>
            </a:r>
            <a:r>
              <a:rPr lang="en-US" sz="1500" b="0" i="0" u="none" strike="noStrike" cap="none" dirty="0">
                <a:solidFill>
                  <a:srgbClr val="1E293B"/>
                </a:solidFill>
                <a:latin typeface="Lato"/>
                <a:ea typeface="Lato"/>
                <a:cs typeface="Lato"/>
                <a:sym typeface="Lato"/>
              </a:rPr>
              <a:t>.</a:t>
            </a:r>
            <a:endParaRPr dirty="0"/>
          </a:p>
        </p:txBody>
      </p:sp>
    </p:spTree>
    <p:extLst>
      <p:ext uri="{BB962C8B-B14F-4D97-AF65-F5344CB8AC3E}">
        <p14:creationId xmlns:p14="http://schemas.microsoft.com/office/powerpoint/2010/main" val="27700787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7CEAD2-37BF-75ED-9B3A-E30B314FCA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406C03-3762-D5D1-D526-A54C36ABADBA}"/>
              </a:ext>
            </a:extLst>
          </p:cNvPr>
          <p:cNvSpPr>
            <a:spLocks noGrp="1"/>
          </p:cNvSpPr>
          <p:nvPr>
            <p:ph type="title"/>
          </p:nvPr>
        </p:nvSpPr>
        <p:spPr/>
        <p:txBody>
          <a:bodyPr>
            <a:normAutofit/>
          </a:bodyPr>
          <a:lstStyle/>
          <a:p>
            <a:r>
              <a:rPr lang="de-DE" dirty="0"/>
              <a:t>Neuer Fokus 2026: Umgehungs-Tatbestände</a:t>
            </a:r>
          </a:p>
        </p:txBody>
      </p:sp>
      <p:pic>
        <p:nvPicPr>
          <p:cNvPr id="3" name="Google Shape;156;p20" descr="image.png">
            <a:extLst>
              <a:ext uri="{FF2B5EF4-FFF2-40B4-BE49-F238E27FC236}">
                <a16:creationId xmlns:a16="http://schemas.microsoft.com/office/drawing/2014/main" id="{BB6D9598-2A95-265D-8F3E-9730D3DF2374}"/>
              </a:ext>
            </a:extLst>
          </p:cNvPr>
          <p:cNvPicPr preferRelativeResize="0"/>
          <p:nvPr/>
        </p:nvPicPr>
        <p:blipFill rotWithShape="1">
          <a:blip r:embed="rId3">
            <a:alphaModFix/>
          </a:blip>
          <a:srcRect/>
          <a:stretch/>
        </p:blipFill>
        <p:spPr>
          <a:xfrm>
            <a:off x="461433" y="1084792"/>
            <a:ext cx="5286375" cy="4400550"/>
          </a:xfrm>
          <a:prstGeom prst="rect">
            <a:avLst/>
          </a:prstGeom>
          <a:noFill/>
          <a:ln>
            <a:noFill/>
          </a:ln>
        </p:spPr>
      </p:pic>
      <p:pic>
        <p:nvPicPr>
          <p:cNvPr id="10" name="Google Shape;157;p20" descr="image.png">
            <a:extLst>
              <a:ext uri="{FF2B5EF4-FFF2-40B4-BE49-F238E27FC236}">
                <a16:creationId xmlns:a16="http://schemas.microsoft.com/office/drawing/2014/main" id="{DB497FA1-DD09-8425-DD72-5379D6C6C2A3}"/>
              </a:ext>
            </a:extLst>
          </p:cNvPr>
          <p:cNvPicPr preferRelativeResize="0"/>
          <p:nvPr/>
        </p:nvPicPr>
        <p:blipFill rotWithShape="1">
          <a:blip r:embed="rId4">
            <a:alphaModFix/>
          </a:blip>
          <a:srcRect/>
          <a:stretch/>
        </p:blipFill>
        <p:spPr>
          <a:xfrm>
            <a:off x="6224058" y="1084792"/>
            <a:ext cx="5286375" cy="4400550"/>
          </a:xfrm>
          <a:prstGeom prst="rect">
            <a:avLst/>
          </a:prstGeom>
          <a:noFill/>
          <a:ln>
            <a:noFill/>
          </a:ln>
        </p:spPr>
      </p:pic>
      <p:sp>
        <p:nvSpPr>
          <p:cNvPr id="12" name="Google Shape;158;p20">
            <a:extLst>
              <a:ext uri="{FF2B5EF4-FFF2-40B4-BE49-F238E27FC236}">
                <a16:creationId xmlns:a16="http://schemas.microsoft.com/office/drawing/2014/main" id="{B492AC2D-6927-9581-A10C-D95F2897E6F6}"/>
              </a:ext>
            </a:extLst>
          </p:cNvPr>
          <p:cNvSpPr txBox="1"/>
          <p:nvPr/>
        </p:nvSpPr>
        <p:spPr>
          <a:xfrm>
            <a:off x="851958" y="1475317"/>
            <a:ext cx="4730591" cy="9144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400" b="1" i="0" u="none" strike="noStrike" cap="none">
                <a:solidFill>
                  <a:srgbClr val="005088"/>
                </a:solidFill>
                <a:latin typeface="Poppins"/>
                <a:ea typeface="Poppins"/>
                <a:cs typeface="Poppins"/>
                <a:sym typeface="Poppins"/>
              </a:rPr>
              <a:t>Das "Anti-Circumvention" Tool</a:t>
            </a:r>
            <a:endParaRPr/>
          </a:p>
        </p:txBody>
      </p:sp>
      <p:sp>
        <p:nvSpPr>
          <p:cNvPr id="13" name="Google Shape;159;p20">
            <a:extLst>
              <a:ext uri="{FF2B5EF4-FFF2-40B4-BE49-F238E27FC236}">
                <a16:creationId xmlns:a16="http://schemas.microsoft.com/office/drawing/2014/main" id="{8B09BFE7-E2AF-2BB8-DAE0-FB8272BD91CF}"/>
              </a:ext>
            </a:extLst>
          </p:cNvPr>
          <p:cNvSpPr txBox="1"/>
          <p:nvPr/>
        </p:nvSpPr>
        <p:spPr>
          <a:xfrm>
            <a:off x="851958" y="2580217"/>
            <a:ext cx="4505325" cy="1477328"/>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r>
              <a:rPr lang="en-US" sz="1500" b="0" i="0" u="none" strike="noStrike" cap="none" dirty="0">
                <a:solidFill>
                  <a:srgbClr val="1E293B"/>
                </a:solidFill>
                <a:latin typeface="Lato"/>
                <a:ea typeface="Lato"/>
                <a:cs typeface="Lato"/>
                <a:sym typeface="Lato"/>
              </a:rPr>
              <a:t>Der </a:t>
            </a:r>
            <a:r>
              <a:rPr lang="en-US" sz="1500" b="0" i="0" u="none" strike="noStrike" cap="none" dirty="0" err="1">
                <a:solidFill>
                  <a:srgbClr val="1E293B"/>
                </a:solidFill>
                <a:latin typeface="Lato"/>
                <a:ea typeface="Lato"/>
                <a:cs typeface="Lato"/>
                <a:sym typeface="Lato"/>
              </a:rPr>
              <a:t>Fokus</a:t>
            </a:r>
            <a:r>
              <a:rPr lang="en-US" sz="1500" b="0" i="0" u="none" strike="noStrike" cap="none" dirty="0">
                <a:solidFill>
                  <a:srgbClr val="1E293B"/>
                </a:solidFill>
                <a:latin typeface="Lato"/>
                <a:ea typeface="Lato"/>
                <a:cs typeface="Lato"/>
                <a:sym typeface="Lato"/>
              </a:rPr>
              <a:t> der </a:t>
            </a:r>
            <a:r>
              <a:rPr lang="en-US" sz="1500" b="0" i="0" u="none" strike="noStrike" cap="none" dirty="0" err="1">
                <a:solidFill>
                  <a:srgbClr val="1E293B"/>
                </a:solidFill>
                <a:latin typeface="Lato"/>
                <a:ea typeface="Lato"/>
                <a:cs typeface="Lato"/>
                <a:sym typeface="Lato"/>
              </a:rPr>
              <a:t>Behörden</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liegt</a:t>
            </a:r>
            <a:r>
              <a:rPr lang="en-US" sz="1500" b="0" i="0" u="none" strike="noStrike" cap="none" dirty="0">
                <a:solidFill>
                  <a:srgbClr val="1E293B"/>
                </a:solidFill>
                <a:latin typeface="Lato"/>
                <a:ea typeface="Lato"/>
                <a:cs typeface="Lato"/>
                <a:sym typeface="Lato"/>
              </a:rPr>
              <a:t> auf der </a:t>
            </a:r>
            <a:r>
              <a:rPr lang="en-US" sz="1500" b="0" i="0" u="none" strike="noStrike" cap="none" dirty="0" err="1">
                <a:solidFill>
                  <a:srgbClr val="1E293B"/>
                </a:solidFill>
                <a:latin typeface="Lato"/>
                <a:ea typeface="Lato"/>
                <a:cs typeface="Lato"/>
                <a:sym typeface="Lato"/>
              </a:rPr>
              <a:t>wissentlichen</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oder</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fahrlässigen</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Umgehung</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über</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Drittländer</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z.B.</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Türkei</a:t>
            </a:r>
            <a:r>
              <a:rPr lang="en-US" sz="1500" b="0" i="0" u="none" strike="noStrike" cap="none" dirty="0">
                <a:solidFill>
                  <a:srgbClr val="1E293B"/>
                </a:solidFill>
                <a:latin typeface="Lato"/>
                <a:ea typeface="Lato"/>
                <a:cs typeface="Lato"/>
                <a:sym typeface="Lato"/>
              </a:rPr>
              <a:t>, VAE, </a:t>
            </a:r>
            <a:r>
              <a:rPr lang="en-US" sz="1500" b="0" i="0" u="none" strike="noStrike" cap="none" dirty="0" err="1">
                <a:solidFill>
                  <a:srgbClr val="1E293B"/>
                </a:solidFill>
                <a:latin typeface="Lato"/>
                <a:ea typeface="Lato"/>
                <a:cs typeface="Lato"/>
                <a:sym typeface="Lato"/>
              </a:rPr>
              <a:t>Kasachstan</a:t>
            </a:r>
            <a:r>
              <a:rPr lang="en-US" sz="1500" b="0" i="0" u="none" strike="noStrike" cap="none" dirty="0">
                <a:solidFill>
                  <a:srgbClr val="1E293B"/>
                </a:solidFill>
                <a:latin typeface="Lato"/>
                <a:ea typeface="Lato"/>
                <a:cs typeface="Lato"/>
                <a:sym typeface="Lato"/>
              </a:rPr>
              <a:t>). Verboten </a:t>
            </a:r>
            <a:r>
              <a:rPr lang="en-US" sz="1500" b="0" i="0" u="none" strike="noStrike" cap="none" dirty="0" err="1">
                <a:solidFill>
                  <a:srgbClr val="1E293B"/>
                </a:solidFill>
                <a:latin typeface="Lato"/>
                <a:ea typeface="Lato"/>
                <a:cs typeface="Lato"/>
                <a:sym typeface="Lato"/>
              </a:rPr>
              <a:t>ist</a:t>
            </a:r>
            <a:r>
              <a:rPr lang="en-US" sz="1500" b="0" i="0" u="none" strike="noStrike" cap="none" dirty="0">
                <a:solidFill>
                  <a:srgbClr val="1E293B"/>
                </a:solidFill>
                <a:latin typeface="Lato"/>
                <a:ea typeface="Lato"/>
                <a:cs typeface="Lato"/>
                <a:sym typeface="Lato"/>
              </a:rPr>
              <a:t> die (</a:t>
            </a:r>
            <a:r>
              <a:rPr lang="en-US" sz="1500" b="0" i="0" u="none" strike="noStrike" cap="none" dirty="0" err="1">
                <a:solidFill>
                  <a:srgbClr val="1E293B"/>
                </a:solidFill>
                <a:latin typeface="Lato"/>
                <a:ea typeface="Lato"/>
                <a:cs typeface="Lato"/>
                <a:sym typeface="Lato"/>
              </a:rPr>
              <a:t>bekannte</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indirekte</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Bereitstellung</a:t>
            </a:r>
            <a:r>
              <a:rPr lang="en-US" sz="1500" b="0" i="0" u="none" strike="noStrike" cap="none" dirty="0">
                <a:solidFill>
                  <a:srgbClr val="1E293B"/>
                </a:solidFill>
                <a:latin typeface="Lato"/>
                <a:ea typeface="Lato"/>
                <a:cs typeface="Lato"/>
                <a:sym typeface="Lato"/>
              </a:rPr>
              <a:t>.</a:t>
            </a:r>
            <a:endParaRPr dirty="0"/>
          </a:p>
        </p:txBody>
      </p:sp>
      <p:sp>
        <p:nvSpPr>
          <p:cNvPr id="14" name="Google Shape;160;p20">
            <a:extLst>
              <a:ext uri="{FF2B5EF4-FFF2-40B4-BE49-F238E27FC236}">
                <a16:creationId xmlns:a16="http://schemas.microsoft.com/office/drawing/2014/main" id="{6C793CEB-C5AD-1F7E-B270-C3CCF8A1F53D}"/>
              </a:ext>
            </a:extLst>
          </p:cNvPr>
          <p:cNvSpPr txBox="1"/>
          <p:nvPr/>
        </p:nvSpPr>
        <p:spPr>
          <a:xfrm>
            <a:off x="6614583" y="1475317"/>
            <a:ext cx="4730591" cy="9144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400" b="1" i="0" u="none" strike="noStrike" cap="none">
                <a:solidFill>
                  <a:srgbClr val="005088"/>
                </a:solidFill>
                <a:latin typeface="Poppins"/>
                <a:ea typeface="Poppins"/>
                <a:cs typeface="Poppins"/>
                <a:sym typeface="Poppins"/>
              </a:rPr>
              <a:t>Handlungsanweisung (KYCC)</a:t>
            </a:r>
            <a:endParaRPr/>
          </a:p>
        </p:txBody>
      </p:sp>
      <p:sp>
        <p:nvSpPr>
          <p:cNvPr id="15" name="Google Shape;161;p20">
            <a:extLst>
              <a:ext uri="{FF2B5EF4-FFF2-40B4-BE49-F238E27FC236}">
                <a16:creationId xmlns:a16="http://schemas.microsoft.com/office/drawing/2014/main" id="{EDE8A2AA-D939-0610-9A5D-08934EEDBCDF}"/>
              </a:ext>
            </a:extLst>
          </p:cNvPr>
          <p:cNvSpPr txBox="1"/>
          <p:nvPr/>
        </p:nvSpPr>
        <p:spPr>
          <a:xfrm>
            <a:off x="6614583" y="2580217"/>
            <a:ext cx="4505325" cy="914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r>
              <a:rPr lang="en-US" sz="1500" b="0" i="0" u="none" strike="noStrike" cap="none">
                <a:solidFill>
                  <a:srgbClr val="1E293B"/>
                </a:solidFill>
                <a:latin typeface="Lato"/>
                <a:ea typeface="Lato"/>
                <a:cs typeface="Lato"/>
                <a:sym typeface="Lato"/>
              </a:rPr>
              <a:t>Sie müssen nicht nur Ihren Kunden kennen (KYC), sondern auch dessen Kunden (</a:t>
            </a:r>
            <a:r>
              <a:rPr lang="en-US" sz="1500" b="1" i="0" u="none" strike="noStrike" cap="none">
                <a:solidFill>
                  <a:srgbClr val="1E293B"/>
                </a:solidFill>
                <a:latin typeface="Lato"/>
                <a:ea typeface="Lato"/>
                <a:cs typeface="Lato"/>
                <a:sym typeface="Lato"/>
              </a:rPr>
              <a:t>Know Your Customer's Customer</a:t>
            </a:r>
            <a:r>
              <a:rPr lang="en-US" sz="1500" b="0" i="0" u="none" strike="noStrike" cap="none">
                <a:solidFill>
                  <a:srgbClr val="1E293B"/>
                </a:solidFill>
                <a:latin typeface="Lato"/>
                <a:ea typeface="Lato"/>
                <a:cs typeface="Lato"/>
                <a:sym typeface="Lato"/>
              </a:rPr>
              <a:t>).</a:t>
            </a:r>
            <a:endParaRPr/>
          </a:p>
        </p:txBody>
      </p:sp>
      <p:sp>
        <p:nvSpPr>
          <p:cNvPr id="16" name="Google Shape;162;p20">
            <a:extLst>
              <a:ext uri="{FF2B5EF4-FFF2-40B4-BE49-F238E27FC236}">
                <a16:creationId xmlns:a16="http://schemas.microsoft.com/office/drawing/2014/main" id="{285C710C-CC83-08A6-168C-92430F518102}"/>
              </a:ext>
            </a:extLst>
          </p:cNvPr>
          <p:cNvSpPr txBox="1"/>
          <p:nvPr/>
        </p:nvSpPr>
        <p:spPr>
          <a:xfrm>
            <a:off x="6614583" y="3685117"/>
            <a:ext cx="4505325" cy="1477328"/>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r>
              <a:rPr lang="en-US" sz="1500" b="1" i="0" u="none" strike="noStrike" cap="none" dirty="0">
                <a:solidFill>
                  <a:srgbClr val="1E293B"/>
                </a:solidFill>
                <a:latin typeface="Lato"/>
                <a:ea typeface="Lato"/>
                <a:cs typeface="Lato"/>
                <a:sym typeface="Lato"/>
              </a:rPr>
              <a:t>Intern </a:t>
            </a:r>
            <a:r>
              <a:rPr lang="en-US" sz="1500" b="1" i="0" u="none" strike="noStrike" cap="none" dirty="0" err="1">
                <a:solidFill>
                  <a:srgbClr val="1E293B"/>
                </a:solidFill>
                <a:latin typeface="Lato"/>
                <a:ea typeface="Lato"/>
                <a:cs typeface="Lato"/>
                <a:sym typeface="Lato"/>
              </a:rPr>
              <a:t>zu</a:t>
            </a:r>
            <a:r>
              <a:rPr lang="en-US" sz="1500" b="1" i="0" u="none" strike="noStrike" cap="none" dirty="0">
                <a:solidFill>
                  <a:srgbClr val="1E293B"/>
                </a:solidFill>
                <a:latin typeface="Lato"/>
                <a:ea typeface="Lato"/>
                <a:cs typeface="Lato"/>
                <a:sym typeface="Lato"/>
              </a:rPr>
              <a:t> </a:t>
            </a:r>
            <a:r>
              <a:rPr lang="en-US" sz="1500" b="1" i="0" u="none" strike="noStrike" cap="none" dirty="0" err="1">
                <a:solidFill>
                  <a:srgbClr val="1E293B"/>
                </a:solidFill>
                <a:latin typeface="Lato"/>
                <a:ea typeface="Lato"/>
                <a:cs typeface="Lato"/>
                <a:sym typeface="Lato"/>
              </a:rPr>
              <a:t>veranlassen</a:t>
            </a:r>
            <a:r>
              <a:rPr lang="en-US" sz="1500" b="1" i="0" u="none" strike="noStrike" cap="none" dirty="0">
                <a:solidFill>
                  <a:srgbClr val="1E293B"/>
                </a:solidFill>
                <a:latin typeface="Lato"/>
                <a:ea typeface="Lato"/>
                <a:cs typeface="Lato"/>
                <a:sym typeface="Lato"/>
              </a:rPr>
              <a:t>:</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Etablierung</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eines</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Transitland</a:t>
            </a:r>
            <a:r>
              <a:rPr lang="en-US" sz="1500" b="0" i="0" u="none" strike="noStrike" cap="none" dirty="0">
                <a:solidFill>
                  <a:srgbClr val="1E293B"/>
                </a:solidFill>
                <a:latin typeface="Lato"/>
                <a:ea typeface="Lato"/>
                <a:cs typeface="Lato"/>
                <a:sym typeface="Lato"/>
              </a:rPr>
              <a:t>-Screenings und </a:t>
            </a:r>
            <a:r>
              <a:rPr lang="en-US" sz="1500" b="0" i="0" u="none" strike="noStrike" cap="none" dirty="0" err="1">
                <a:solidFill>
                  <a:srgbClr val="1E293B"/>
                </a:solidFill>
                <a:latin typeface="Lato"/>
                <a:ea typeface="Lato"/>
                <a:cs typeface="Lato"/>
                <a:sym typeface="Lato"/>
              </a:rPr>
              <a:t>Anforderung</a:t>
            </a:r>
            <a:r>
              <a:rPr lang="en-US" sz="1500" b="0" i="0" u="none" strike="noStrike" cap="none" dirty="0">
                <a:solidFill>
                  <a:srgbClr val="1E293B"/>
                </a:solidFill>
                <a:latin typeface="Lato"/>
                <a:ea typeface="Lato"/>
                <a:cs typeface="Lato"/>
                <a:sym typeface="Lato"/>
              </a:rPr>
              <a:t> von </a:t>
            </a:r>
            <a:r>
              <a:rPr lang="en-US" sz="1500" b="0" i="0" u="none" strike="noStrike" cap="none" dirty="0" err="1">
                <a:solidFill>
                  <a:srgbClr val="1E293B"/>
                </a:solidFill>
                <a:latin typeface="Lato"/>
                <a:ea typeface="Lato"/>
                <a:cs typeface="Lato"/>
                <a:sym typeface="Lato"/>
              </a:rPr>
              <a:t>Endverbleibserklärungen</a:t>
            </a:r>
            <a:r>
              <a:rPr lang="en-US" sz="1500" b="0" i="0" u="none" strike="noStrike" cap="none" dirty="0">
                <a:solidFill>
                  <a:srgbClr val="1E293B"/>
                </a:solidFill>
                <a:latin typeface="Lato"/>
                <a:ea typeface="Lato"/>
                <a:cs typeface="Lato"/>
                <a:sym typeface="Lato"/>
              </a:rPr>
              <a:t> (EVE) für </a:t>
            </a:r>
            <a:r>
              <a:rPr lang="en-US" sz="1500" b="0" i="0" u="none" strike="noStrike" cap="none" dirty="0" err="1">
                <a:solidFill>
                  <a:srgbClr val="1E293B"/>
                </a:solidFill>
                <a:latin typeface="Lato"/>
                <a:ea typeface="Lato"/>
                <a:cs typeface="Lato"/>
                <a:sym typeface="Lato"/>
              </a:rPr>
              <a:t>risikobehaftete</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Lieferungen</a:t>
            </a:r>
            <a:r>
              <a:rPr lang="en-US" sz="1500" b="0" i="0" u="none" strike="noStrike" cap="none" dirty="0">
                <a:solidFill>
                  <a:srgbClr val="1E293B"/>
                </a:solidFill>
                <a:latin typeface="Lato"/>
                <a:ea typeface="Lato"/>
                <a:cs typeface="Lato"/>
                <a:sym typeface="Lato"/>
              </a:rPr>
              <a:t> in </a:t>
            </a:r>
            <a:r>
              <a:rPr lang="en-US" sz="1500" b="0" i="0" u="none" strike="noStrike" cap="none" dirty="0" err="1">
                <a:solidFill>
                  <a:srgbClr val="1E293B"/>
                </a:solidFill>
                <a:latin typeface="Lato"/>
                <a:ea typeface="Lato"/>
                <a:cs typeface="Lato"/>
                <a:sym typeface="Lato"/>
              </a:rPr>
              <a:t>Drittländer</a:t>
            </a:r>
            <a:r>
              <a:rPr lang="en-US" sz="1500" b="0" i="0" u="none" strike="noStrike" cap="none" dirty="0">
                <a:solidFill>
                  <a:srgbClr val="1E293B"/>
                </a:solidFill>
                <a:latin typeface="Lato"/>
                <a:ea typeface="Lato"/>
                <a:cs typeface="Lato"/>
                <a:sym typeface="Lato"/>
              </a:rPr>
              <a:t>.</a:t>
            </a:r>
            <a:endParaRPr dirty="0"/>
          </a:p>
        </p:txBody>
      </p:sp>
    </p:spTree>
    <p:extLst>
      <p:ext uri="{BB962C8B-B14F-4D97-AF65-F5344CB8AC3E}">
        <p14:creationId xmlns:p14="http://schemas.microsoft.com/office/powerpoint/2010/main" val="9107553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C45798-F1C0-069A-DB7A-87603BFFB8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3C46A0-525C-968A-611C-67AC740B640B}"/>
              </a:ext>
            </a:extLst>
          </p:cNvPr>
          <p:cNvSpPr>
            <a:spLocks noGrp="1"/>
          </p:cNvSpPr>
          <p:nvPr>
            <p:ph type="title"/>
          </p:nvPr>
        </p:nvSpPr>
        <p:spPr/>
        <p:txBody>
          <a:bodyPr>
            <a:normAutofit/>
          </a:bodyPr>
          <a:lstStyle/>
          <a:p>
            <a:r>
              <a:rPr lang="de-DE" dirty="0"/>
              <a:t>ATLAS-Codierungen zur Entlastung</a:t>
            </a:r>
          </a:p>
        </p:txBody>
      </p:sp>
      <p:sp>
        <p:nvSpPr>
          <p:cNvPr id="3" name="Google Shape;168;p21">
            <a:extLst>
              <a:ext uri="{FF2B5EF4-FFF2-40B4-BE49-F238E27FC236}">
                <a16:creationId xmlns:a16="http://schemas.microsoft.com/office/drawing/2014/main" id="{6A7E09F3-2EA3-7334-9653-AE21C07DCB1F}"/>
              </a:ext>
            </a:extLst>
          </p:cNvPr>
          <p:cNvSpPr txBox="1"/>
          <p:nvPr/>
        </p:nvSpPr>
        <p:spPr>
          <a:xfrm>
            <a:off x="809625" y="1446742"/>
            <a:ext cx="10372181" cy="738664"/>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r>
              <a:rPr lang="en-US" sz="1500" b="0" i="0" u="none" strike="noStrike" cap="none" dirty="0">
                <a:solidFill>
                  <a:srgbClr val="1E293B"/>
                </a:solidFill>
                <a:latin typeface="Lato"/>
                <a:ea typeface="Lato"/>
                <a:cs typeface="Lato"/>
                <a:sym typeface="Lato"/>
              </a:rPr>
              <a:t>Um "</a:t>
            </a:r>
            <a:r>
              <a:rPr lang="en-US" sz="1500" b="0" i="0" u="none" strike="noStrike" cap="none" dirty="0" err="1">
                <a:solidFill>
                  <a:srgbClr val="1E293B"/>
                </a:solidFill>
                <a:latin typeface="Lato"/>
                <a:ea typeface="Lato"/>
                <a:cs typeface="Lato"/>
                <a:sym typeface="Lato"/>
              </a:rPr>
              <a:t>falsche</a:t>
            </a:r>
            <a:r>
              <a:rPr lang="en-US" sz="1500" b="0" i="0" u="none" strike="noStrike" cap="none" dirty="0">
                <a:solidFill>
                  <a:srgbClr val="1E293B"/>
                </a:solidFill>
                <a:latin typeface="Lato"/>
                <a:ea typeface="Lato"/>
                <a:cs typeface="Lato"/>
                <a:sym typeface="Lato"/>
              </a:rPr>
              <a:t> Treffer" in ATLAS </a:t>
            </a:r>
            <a:r>
              <a:rPr lang="en-US" sz="1500" b="0" i="0" u="none" strike="noStrike" cap="none" dirty="0" err="1">
                <a:solidFill>
                  <a:srgbClr val="1E293B"/>
                </a:solidFill>
                <a:latin typeface="Lato"/>
                <a:ea typeface="Lato"/>
                <a:cs typeface="Lato"/>
                <a:sym typeface="Lato"/>
              </a:rPr>
              <a:t>zu</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vermeiden</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sind</a:t>
            </a:r>
            <a:r>
              <a:rPr lang="en-US" sz="1500" b="0" i="0" u="none" strike="noStrike" cap="none" dirty="0">
                <a:solidFill>
                  <a:srgbClr val="1E293B"/>
                </a:solidFill>
                <a:latin typeface="Lato"/>
                <a:ea typeface="Lato"/>
                <a:cs typeface="Lato"/>
                <a:sym typeface="Lato"/>
              </a:rPr>
              <a:t> die Y-Codierungen </a:t>
            </a:r>
            <a:r>
              <a:rPr lang="en-US" sz="1500" b="0" i="0" u="none" strike="noStrike" cap="none" dirty="0" err="1">
                <a:solidFill>
                  <a:srgbClr val="1E293B"/>
                </a:solidFill>
                <a:latin typeface="Lato"/>
                <a:ea typeface="Lato"/>
                <a:cs typeface="Lato"/>
                <a:sym typeface="Lato"/>
              </a:rPr>
              <a:t>entscheidend</a:t>
            </a:r>
            <a:r>
              <a:rPr lang="en-US" sz="1500" b="0" i="0" u="none" strike="noStrike" cap="none" dirty="0">
                <a:solidFill>
                  <a:srgbClr val="1E293B"/>
                </a:solidFill>
                <a:latin typeface="Lato"/>
                <a:ea typeface="Lato"/>
                <a:cs typeface="Lato"/>
                <a:sym typeface="Lato"/>
              </a:rPr>
              <a:t>. Sie </a:t>
            </a:r>
            <a:r>
              <a:rPr lang="en-US" sz="1500" b="0" i="0" u="none" strike="noStrike" cap="none" dirty="0" err="1">
                <a:solidFill>
                  <a:srgbClr val="1E293B"/>
                </a:solidFill>
                <a:latin typeface="Lato"/>
                <a:ea typeface="Lato"/>
                <a:cs typeface="Lato"/>
                <a:sym typeface="Lato"/>
              </a:rPr>
              <a:t>bestätigen</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dass</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eine</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Genehmigung</a:t>
            </a:r>
            <a:r>
              <a:rPr lang="en-US" sz="1500" b="0" i="0" u="none" strike="noStrike" cap="none" dirty="0">
                <a:solidFill>
                  <a:srgbClr val="1E293B"/>
                </a:solidFill>
                <a:latin typeface="Lato"/>
                <a:ea typeface="Lato"/>
                <a:cs typeface="Lato"/>
                <a:sym typeface="Lato"/>
              </a:rPr>
              <a:t> nicht </a:t>
            </a:r>
            <a:r>
              <a:rPr lang="en-US" sz="1500" b="0" i="0" u="none" strike="noStrike" cap="none" dirty="0" err="1">
                <a:solidFill>
                  <a:srgbClr val="1E293B"/>
                </a:solidFill>
                <a:latin typeface="Lato"/>
                <a:ea typeface="Lato"/>
                <a:cs typeface="Lato"/>
                <a:sym typeface="Lato"/>
              </a:rPr>
              <a:t>erforderlich</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ist</a:t>
            </a:r>
            <a:r>
              <a:rPr lang="en-US" sz="1500" b="0" i="0" u="none" strike="noStrike" cap="none" dirty="0">
                <a:solidFill>
                  <a:srgbClr val="1E293B"/>
                </a:solidFill>
                <a:latin typeface="Lato"/>
                <a:ea typeface="Lato"/>
                <a:cs typeface="Lato"/>
                <a:sym typeface="Lato"/>
              </a:rPr>
              <a:t>:</a:t>
            </a:r>
            <a:endParaRPr dirty="0"/>
          </a:p>
        </p:txBody>
      </p:sp>
      <p:sp>
        <p:nvSpPr>
          <p:cNvPr id="10" name="Google Shape;169;p21">
            <a:extLst>
              <a:ext uri="{FF2B5EF4-FFF2-40B4-BE49-F238E27FC236}">
                <a16:creationId xmlns:a16="http://schemas.microsoft.com/office/drawing/2014/main" id="{309F3359-CA70-2072-FA38-EDD487234E37}"/>
              </a:ext>
            </a:extLst>
          </p:cNvPr>
          <p:cNvSpPr txBox="1"/>
          <p:nvPr/>
        </p:nvSpPr>
        <p:spPr>
          <a:xfrm>
            <a:off x="809625" y="4388353"/>
            <a:ext cx="10189301" cy="738664"/>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r>
              <a:rPr lang="en-US" sz="1500" b="1" i="0" u="none" strike="noStrike" cap="none" dirty="0" err="1">
                <a:solidFill>
                  <a:srgbClr val="1E293B"/>
                </a:solidFill>
                <a:latin typeface="Lato"/>
                <a:ea typeface="Lato"/>
                <a:cs typeface="Lato"/>
                <a:sym typeface="Lato"/>
              </a:rPr>
              <a:t>Hinweis</a:t>
            </a:r>
            <a:r>
              <a:rPr lang="en-US" sz="1500" b="1" i="0" u="none" strike="noStrike" cap="none" dirty="0">
                <a:solidFill>
                  <a:srgbClr val="1E293B"/>
                </a:solidFill>
                <a:latin typeface="Lato"/>
                <a:ea typeface="Lato"/>
                <a:cs typeface="Lato"/>
                <a:sym typeface="Lato"/>
              </a:rPr>
              <a:t>:</a:t>
            </a:r>
            <a:r>
              <a:rPr lang="en-US" sz="1500" b="0" i="0" u="none" strike="noStrike" cap="none" dirty="0">
                <a:solidFill>
                  <a:srgbClr val="1E293B"/>
                </a:solidFill>
                <a:latin typeface="Lato"/>
                <a:ea typeface="Lato"/>
                <a:cs typeface="Lato"/>
                <a:sym typeface="Lato"/>
              </a:rPr>
              <a:t> Die </a:t>
            </a:r>
            <a:r>
              <a:rPr lang="en-US" sz="1500" b="0" i="0" u="none" strike="noStrike" cap="none" dirty="0" err="1">
                <a:solidFill>
                  <a:srgbClr val="1E293B"/>
                </a:solidFill>
                <a:latin typeface="Lato"/>
                <a:ea typeface="Lato"/>
                <a:cs typeface="Lato"/>
                <a:sym typeface="Lato"/>
              </a:rPr>
              <a:t>korrekte</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Verwendung</a:t>
            </a:r>
            <a:r>
              <a:rPr lang="en-US" sz="1500" b="0" i="0" u="none" strike="noStrike" cap="none" dirty="0">
                <a:solidFill>
                  <a:srgbClr val="1E293B"/>
                </a:solidFill>
                <a:latin typeface="Lato"/>
                <a:ea typeface="Lato"/>
                <a:cs typeface="Lato"/>
                <a:sym typeface="Lato"/>
              </a:rPr>
              <a:t> von </a:t>
            </a:r>
            <a:r>
              <a:rPr lang="en-US" sz="1500" b="0" i="0" u="none" strike="noStrike" cap="none" dirty="0" err="1">
                <a:solidFill>
                  <a:srgbClr val="1E293B"/>
                </a:solidFill>
                <a:latin typeface="Lato"/>
                <a:ea typeface="Lato"/>
                <a:cs typeface="Lato"/>
                <a:sym typeface="Lato"/>
              </a:rPr>
              <a:t>bspw</a:t>
            </a:r>
            <a:r>
              <a:rPr lang="en-US" sz="1500" b="0" i="0" u="none" strike="noStrike" cap="none" dirty="0">
                <a:solidFill>
                  <a:srgbClr val="1E293B"/>
                </a:solidFill>
                <a:latin typeface="Lato"/>
                <a:ea typeface="Lato"/>
                <a:cs typeface="Lato"/>
                <a:sym typeface="Lato"/>
              </a:rPr>
              <a:t>. Y901/Y939 </a:t>
            </a:r>
            <a:r>
              <a:rPr lang="en-US" sz="1500" b="0" i="0" u="none" strike="noStrike" cap="none" dirty="0" err="1">
                <a:solidFill>
                  <a:srgbClr val="1E293B"/>
                </a:solidFill>
                <a:latin typeface="Lato"/>
                <a:ea typeface="Lato"/>
                <a:cs typeface="Lato"/>
                <a:sym typeface="Lato"/>
              </a:rPr>
              <a:t>ist</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zwingend</a:t>
            </a:r>
            <a:r>
              <a:rPr lang="en-US" sz="1500" b="0" i="0" u="none" strike="noStrike" cap="none" dirty="0">
                <a:solidFill>
                  <a:srgbClr val="1E293B"/>
                </a:solidFill>
                <a:latin typeface="Lato"/>
                <a:ea typeface="Lato"/>
                <a:cs typeface="Lato"/>
                <a:sym typeface="Lato"/>
              </a:rPr>
              <a:t>. Achten Sie </a:t>
            </a:r>
            <a:r>
              <a:rPr lang="en-US" sz="1500" b="0" i="0" u="none" strike="noStrike" cap="none" dirty="0" err="1">
                <a:solidFill>
                  <a:srgbClr val="1E293B"/>
                </a:solidFill>
                <a:latin typeface="Lato"/>
                <a:ea typeface="Lato"/>
                <a:cs typeface="Lato"/>
                <a:sym typeface="Lato"/>
              </a:rPr>
              <a:t>darauf</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keine</a:t>
            </a:r>
            <a:r>
              <a:rPr lang="en-US" sz="1500" b="0" i="0" u="none" strike="noStrike" cap="none" dirty="0">
                <a:solidFill>
                  <a:srgbClr val="1E293B"/>
                </a:solidFill>
                <a:latin typeface="Lato"/>
                <a:ea typeface="Lato"/>
                <a:cs typeface="Lato"/>
                <a:sym typeface="Lato"/>
              </a:rPr>
              <a:t> Codierungen </a:t>
            </a:r>
            <a:r>
              <a:rPr lang="en-US" sz="1500" b="0" i="0" u="none" strike="noStrike" cap="none" dirty="0" err="1">
                <a:solidFill>
                  <a:srgbClr val="1E293B"/>
                </a:solidFill>
                <a:latin typeface="Lato"/>
                <a:ea typeface="Lato"/>
                <a:cs typeface="Lato"/>
                <a:sym typeface="Lato"/>
              </a:rPr>
              <a:t>zu</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verwenden</a:t>
            </a:r>
            <a:r>
              <a:rPr lang="en-US" sz="1500" b="0" i="0" u="none" strike="noStrike" cap="none" dirty="0">
                <a:solidFill>
                  <a:srgbClr val="1E293B"/>
                </a:solidFill>
                <a:latin typeface="Lato"/>
                <a:ea typeface="Lato"/>
                <a:cs typeface="Lato"/>
                <a:sym typeface="Lato"/>
              </a:rPr>
              <a:t> die </a:t>
            </a:r>
            <a:r>
              <a:rPr lang="en-US" sz="1500" b="0" i="0" u="none" strike="noStrike" cap="none" dirty="0" err="1">
                <a:solidFill>
                  <a:srgbClr val="1E293B"/>
                </a:solidFill>
                <a:latin typeface="Lato"/>
                <a:ea typeface="Lato"/>
                <a:cs typeface="Lato"/>
                <a:sym typeface="Lato"/>
              </a:rPr>
              <a:t>Ausnahmeregelung</a:t>
            </a:r>
            <a:r>
              <a:rPr lang="en-US" sz="1500" b="0" i="0" u="none" strike="noStrike" cap="none" dirty="0">
                <a:solidFill>
                  <a:srgbClr val="1E293B"/>
                </a:solidFill>
                <a:latin typeface="Lato"/>
                <a:ea typeface="Lato"/>
                <a:cs typeface="Lato"/>
                <a:sym typeface="Lato"/>
              </a:rPr>
              <a:t> für </a:t>
            </a:r>
            <a:r>
              <a:rPr lang="en-US" sz="1500" b="0" i="0" u="none" strike="noStrike" cap="none" dirty="0" err="1">
                <a:solidFill>
                  <a:srgbClr val="1E293B"/>
                </a:solidFill>
                <a:latin typeface="Lato"/>
                <a:ea typeface="Lato"/>
                <a:cs typeface="Lato"/>
                <a:sym typeface="Lato"/>
              </a:rPr>
              <a:t>Güter</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darstellen</a:t>
            </a:r>
            <a:r>
              <a:rPr lang="en-US" sz="1500" b="0" i="0" u="none" strike="noStrike" cap="none" dirty="0">
                <a:solidFill>
                  <a:srgbClr val="1E293B"/>
                </a:solidFill>
                <a:latin typeface="Lato"/>
                <a:ea typeface="Lato"/>
                <a:cs typeface="Lato"/>
                <a:sym typeface="Lato"/>
              </a:rPr>
              <a:t> und </a:t>
            </a:r>
            <a:r>
              <a:rPr lang="en-US" sz="1500" b="0" i="0" u="none" strike="noStrike" cap="none" dirty="0" err="1">
                <a:solidFill>
                  <a:srgbClr val="1E293B"/>
                </a:solidFill>
                <a:latin typeface="Lato"/>
                <a:ea typeface="Lato"/>
                <a:cs typeface="Lato"/>
                <a:sym typeface="Lato"/>
              </a:rPr>
              <a:t>dann</a:t>
            </a:r>
            <a:r>
              <a:rPr lang="en-US" sz="1500" b="0" i="0" u="none" strike="noStrike" cap="none" dirty="0">
                <a:solidFill>
                  <a:srgbClr val="1E293B"/>
                </a:solidFill>
                <a:latin typeface="Lato"/>
                <a:ea typeface="Lato"/>
                <a:cs typeface="Lato"/>
                <a:sym typeface="Lato"/>
              </a:rPr>
              <a:t> nicht </a:t>
            </a:r>
            <a:r>
              <a:rPr lang="en-US" sz="1500" b="0" i="0" u="none" strike="noStrike" cap="none" dirty="0" err="1">
                <a:solidFill>
                  <a:srgbClr val="1E293B"/>
                </a:solidFill>
                <a:latin typeface="Lato"/>
                <a:ea typeface="Lato"/>
                <a:cs typeface="Lato"/>
                <a:sym typeface="Lato"/>
              </a:rPr>
              <a:t>gelistet</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sind</a:t>
            </a:r>
            <a:r>
              <a:rPr lang="en-US" sz="1500" b="0" i="0" u="none" strike="noStrike" cap="none" dirty="0">
                <a:solidFill>
                  <a:srgbClr val="1E293B"/>
                </a:solidFill>
                <a:latin typeface="Lato"/>
                <a:ea typeface="Lato"/>
                <a:cs typeface="Lato"/>
                <a:sym typeface="Lato"/>
              </a:rPr>
              <a:t>; dies </a:t>
            </a:r>
            <a:r>
              <a:rPr lang="en-US" sz="1500" b="0" i="0" u="none" strike="noStrike" cap="none" dirty="0" err="1">
                <a:solidFill>
                  <a:srgbClr val="1E293B"/>
                </a:solidFill>
                <a:latin typeface="Lato"/>
                <a:ea typeface="Lato"/>
                <a:cs typeface="Lato"/>
                <a:sym typeface="Lato"/>
              </a:rPr>
              <a:t>führt</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zu</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unnötigen</a:t>
            </a:r>
            <a:r>
              <a:rPr lang="en-US" sz="1500" b="0" i="0" u="none" strike="noStrike" cap="none" dirty="0">
                <a:solidFill>
                  <a:srgbClr val="1E293B"/>
                </a:solidFill>
                <a:latin typeface="Lato"/>
                <a:ea typeface="Lato"/>
                <a:cs typeface="Lato"/>
                <a:sym typeface="Lato"/>
              </a:rPr>
              <a:t> </a:t>
            </a:r>
            <a:r>
              <a:rPr lang="en-US" sz="1500" b="0" i="0" u="none" strike="noStrike" cap="none" dirty="0" err="1">
                <a:solidFill>
                  <a:srgbClr val="1E293B"/>
                </a:solidFill>
                <a:latin typeface="Lato"/>
                <a:ea typeface="Lato"/>
                <a:cs typeface="Lato"/>
                <a:sym typeface="Lato"/>
              </a:rPr>
              <a:t>Rückfragen</a:t>
            </a:r>
            <a:r>
              <a:rPr lang="en-US" sz="1500" b="0" i="0" u="none" strike="noStrike" cap="none" dirty="0">
                <a:solidFill>
                  <a:srgbClr val="1E293B"/>
                </a:solidFill>
                <a:latin typeface="Lato"/>
                <a:ea typeface="Lato"/>
                <a:cs typeface="Lato"/>
                <a:sym typeface="Lato"/>
              </a:rPr>
              <a:t>.</a:t>
            </a:r>
            <a:endParaRPr dirty="0"/>
          </a:p>
        </p:txBody>
      </p:sp>
      <p:sp>
        <p:nvSpPr>
          <p:cNvPr id="12" name="Google Shape;170;p21">
            <a:extLst>
              <a:ext uri="{FF2B5EF4-FFF2-40B4-BE49-F238E27FC236}">
                <a16:creationId xmlns:a16="http://schemas.microsoft.com/office/drawing/2014/main" id="{FCDBA0E9-9C62-2578-F62A-EB328E6E0D0A}"/>
              </a:ext>
            </a:extLst>
          </p:cNvPr>
          <p:cNvSpPr txBox="1"/>
          <p:nvPr/>
        </p:nvSpPr>
        <p:spPr>
          <a:xfrm>
            <a:off x="1480608" y="2520278"/>
            <a:ext cx="9309312" cy="738664"/>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r>
              <a:rPr lang="en-US" sz="1500" b="1" i="0" u="none" strike="noStrike" cap="none" dirty="0">
                <a:solidFill>
                  <a:srgbClr val="1E293B"/>
                </a:solidFill>
                <a:latin typeface="Lato"/>
                <a:ea typeface="Lato"/>
                <a:cs typeface="Lato"/>
                <a:sym typeface="Lato"/>
              </a:rPr>
              <a:t>Y901:</a:t>
            </a:r>
            <a:r>
              <a:rPr lang="en-US" sz="1500" b="0" i="0" u="none" strike="noStrike" cap="none" dirty="0">
                <a:solidFill>
                  <a:srgbClr val="1E293B"/>
                </a:solidFill>
                <a:latin typeface="Lato"/>
                <a:ea typeface="Lato"/>
                <a:cs typeface="Lato"/>
                <a:sym typeface="Lato"/>
              </a:rPr>
              <a:t> "</a:t>
            </a:r>
            <a:r>
              <a:rPr lang="de-DE" sz="1500" b="0" i="0" u="none" strike="noStrike" cap="none" dirty="0">
                <a:solidFill>
                  <a:srgbClr val="1E293B"/>
                </a:solidFill>
                <a:latin typeface="Lato"/>
                <a:ea typeface="Lato"/>
                <a:cs typeface="Lato"/>
                <a:sym typeface="Lato"/>
              </a:rPr>
              <a:t>Erklärung des Anmelders, dass die  angemeldeten Güter nicht von Anhang I der Dual-</a:t>
            </a:r>
            <a:r>
              <a:rPr lang="de-DE" sz="1500" b="0" i="0" u="none" strike="noStrike" cap="none" dirty="0" err="1">
                <a:solidFill>
                  <a:srgbClr val="1E293B"/>
                </a:solidFill>
                <a:latin typeface="Lato"/>
                <a:ea typeface="Lato"/>
                <a:cs typeface="Lato"/>
                <a:sym typeface="Lato"/>
              </a:rPr>
              <a:t>use</a:t>
            </a:r>
            <a:r>
              <a:rPr lang="de-DE" sz="1500" b="0" i="0" u="none" strike="noStrike" cap="none" dirty="0">
                <a:solidFill>
                  <a:srgbClr val="1E293B"/>
                </a:solidFill>
                <a:latin typeface="Lato"/>
                <a:ea typeface="Lato"/>
                <a:cs typeface="Lato"/>
                <a:sym typeface="Lato"/>
              </a:rPr>
              <a:t>-VO erfasst sind </a:t>
            </a:r>
            <a:r>
              <a:rPr lang="en-US" sz="1500" b="0" i="0" u="none" strike="noStrike" cap="none" dirty="0">
                <a:solidFill>
                  <a:srgbClr val="1E293B"/>
                </a:solidFill>
                <a:latin typeface="Lato"/>
                <a:ea typeface="Lato"/>
                <a:cs typeface="Lato"/>
                <a:sym typeface="Lato"/>
              </a:rPr>
              <a:t> Ware </a:t>
            </a:r>
            <a:r>
              <a:rPr lang="en-US" sz="1500" b="0" i="0" u="none" strike="noStrike" cap="none" dirty="0" err="1">
                <a:solidFill>
                  <a:srgbClr val="1E293B"/>
                </a:solidFill>
                <a:latin typeface="Lato"/>
                <a:ea typeface="Lato"/>
                <a:cs typeface="Lato"/>
                <a:sym typeface="Lato"/>
              </a:rPr>
              <a:t>ist</a:t>
            </a:r>
            <a:r>
              <a:rPr lang="en-US" sz="1500" b="0" i="0" u="none" strike="noStrike" cap="none" dirty="0">
                <a:solidFill>
                  <a:srgbClr val="1E293B"/>
                </a:solidFill>
                <a:latin typeface="Lato"/>
                <a:ea typeface="Lato"/>
                <a:cs typeface="Lato"/>
                <a:sym typeface="Lato"/>
              </a:rPr>
              <a:t> nicht in </a:t>
            </a:r>
            <a:r>
              <a:rPr lang="en-US" sz="1500" b="0" i="0" u="none" strike="noStrike" cap="none" dirty="0" err="1">
                <a:solidFill>
                  <a:srgbClr val="1E293B"/>
                </a:solidFill>
                <a:latin typeface="Lato"/>
                <a:ea typeface="Lato"/>
                <a:cs typeface="Lato"/>
                <a:sym typeface="Lato"/>
              </a:rPr>
              <a:t>Anhang</a:t>
            </a:r>
            <a:r>
              <a:rPr lang="en-US" sz="1500" b="0" i="0" u="none" strike="noStrike" cap="none" dirty="0">
                <a:solidFill>
                  <a:srgbClr val="1E293B"/>
                </a:solidFill>
                <a:latin typeface="Lato"/>
                <a:ea typeface="Lato"/>
                <a:cs typeface="Lato"/>
                <a:sym typeface="Lato"/>
              </a:rPr>
              <a:t> </a:t>
            </a:r>
            <a:r>
              <a:rPr lang="en-US" sz="1500" dirty="0">
                <a:solidFill>
                  <a:srgbClr val="1E293B"/>
                </a:solidFill>
                <a:latin typeface="Lato"/>
                <a:ea typeface="Lato"/>
                <a:cs typeface="Lato"/>
                <a:sym typeface="Lato"/>
              </a:rPr>
              <a:t>I der </a:t>
            </a:r>
            <a:r>
              <a:rPr lang="en-US" sz="1500" b="0" i="0" u="none" strike="noStrike" cap="none" dirty="0" err="1">
                <a:solidFill>
                  <a:srgbClr val="1E293B"/>
                </a:solidFill>
                <a:latin typeface="Lato"/>
                <a:ea typeface="Lato"/>
                <a:cs typeface="Lato"/>
                <a:sym typeface="Lato"/>
              </a:rPr>
              <a:t>gelistet</a:t>
            </a:r>
            <a:r>
              <a:rPr lang="en-US" sz="1500" b="0" i="0" u="none" strike="noStrike" cap="none" dirty="0">
                <a:solidFill>
                  <a:srgbClr val="1E293B"/>
                </a:solidFill>
                <a:latin typeface="Lato"/>
                <a:ea typeface="Lato"/>
                <a:cs typeface="Lato"/>
                <a:sym typeface="Lato"/>
              </a:rPr>
              <a:t>."</a:t>
            </a:r>
            <a:endParaRPr dirty="0"/>
          </a:p>
        </p:txBody>
      </p:sp>
      <p:sp>
        <p:nvSpPr>
          <p:cNvPr id="13" name="Google Shape;171;p21">
            <a:extLst>
              <a:ext uri="{FF2B5EF4-FFF2-40B4-BE49-F238E27FC236}">
                <a16:creationId xmlns:a16="http://schemas.microsoft.com/office/drawing/2014/main" id="{E86F370F-AAE8-BFA3-F350-599F14831B30}"/>
              </a:ext>
            </a:extLst>
          </p:cNvPr>
          <p:cNvSpPr txBox="1"/>
          <p:nvPr/>
        </p:nvSpPr>
        <p:spPr>
          <a:xfrm>
            <a:off x="1480608" y="3320924"/>
            <a:ext cx="9518318" cy="738664"/>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r>
              <a:rPr lang="en-US" sz="1500" b="1" i="0" u="none" strike="noStrike" cap="none" dirty="0">
                <a:solidFill>
                  <a:srgbClr val="1E293B"/>
                </a:solidFill>
                <a:latin typeface="Lato"/>
                <a:ea typeface="Lato"/>
                <a:cs typeface="Lato"/>
                <a:sym typeface="Lato"/>
              </a:rPr>
              <a:t>Y939:</a:t>
            </a:r>
            <a:r>
              <a:rPr lang="en-US" sz="1500" b="0" i="0" u="none" strike="noStrike" cap="none" dirty="0">
                <a:solidFill>
                  <a:srgbClr val="1E293B"/>
                </a:solidFill>
                <a:latin typeface="Lato"/>
                <a:ea typeface="Lato"/>
                <a:cs typeface="Lato"/>
                <a:sym typeface="Lato"/>
              </a:rPr>
              <a:t> "</a:t>
            </a:r>
            <a:r>
              <a:rPr lang="de-DE" sz="1500" b="0" i="0" u="none" strike="noStrike" cap="none" dirty="0">
                <a:solidFill>
                  <a:srgbClr val="1E293B"/>
                </a:solidFill>
                <a:latin typeface="Lato"/>
                <a:ea typeface="Lato"/>
                <a:cs typeface="Lato"/>
                <a:sym typeface="Lato"/>
              </a:rPr>
              <a:t>Erklärung des Anmelders, dass die an gemeldeten Waren nicht unter die Einschränkungen des Artikel 3 </a:t>
            </a:r>
            <a:r>
              <a:rPr lang="de-DE" sz="1500" b="0" i="0" u="none" strike="noStrike" cap="none" dirty="0" err="1">
                <a:solidFill>
                  <a:srgbClr val="1E293B"/>
                </a:solidFill>
                <a:latin typeface="Lato"/>
                <a:ea typeface="Lato"/>
                <a:cs typeface="Lato"/>
                <a:sym typeface="Lato"/>
              </a:rPr>
              <a:t>i.V.m</a:t>
            </a:r>
            <a:r>
              <a:rPr lang="de-DE" sz="1500" b="0" i="0" u="none" strike="noStrike" cap="none" dirty="0">
                <a:solidFill>
                  <a:srgbClr val="1E293B"/>
                </a:solidFill>
                <a:latin typeface="Lato"/>
                <a:ea typeface="Lato"/>
                <a:cs typeface="Lato"/>
                <a:sym typeface="Lato"/>
              </a:rPr>
              <a:t>. Anhang II VO (EU) Nr. 833/2014 fallen.</a:t>
            </a:r>
            <a:endParaRPr dirty="0"/>
          </a:p>
        </p:txBody>
      </p:sp>
    </p:spTree>
    <p:extLst>
      <p:ext uri="{BB962C8B-B14F-4D97-AF65-F5344CB8AC3E}">
        <p14:creationId xmlns:p14="http://schemas.microsoft.com/office/powerpoint/2010/main" val="30578113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9736A0-3A20-8B30-E7BD-9E12341665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39F2BF-7613-5562-1743-07C776CBA274}"/>
              </a:ext>
            </a:extLst>
          </p:cNvPr>
          <p:cNvSpPr>
            <a:spLocks noGrp="1"/>
          </p:cNvSpPr>
          <p:nvPr>
            <p:ph type="title"/>
          </p:nvPr>
        </p:nvSpPr>
        <p:spPr/>
        <p:txBody>
          <a:bodyPr>
            <a:normAutofit/>
          </a:bodyPr>
          <a:lstStyle/>
          <a:p>
            <a:r>
              <a:rPr lang="de-DE" dirty="0"/>
              <a:t>Spezialfall: U.S. Re-Exportrecht (EAR)</a:t>
            </a:r>
          </a:p>
        </p:txBody>
      </p:sp>
      <p:sp>
        <p:nvSpPr>
          <p:cNvPr id="3" name="Google Shape;178;p22">
            <a:extLst>
              <a:ext uri="{FF2B5EF4-FFF2-40B4-BE49-F238E27FC236}">
                <a16:creationId xmlns:a16="http://schemas.microsoft.com/office/drawing/2014/main" id="{7BC803CC-F7C2-D4EA-7422-DE60104094F6}"/>
              </a:ext>
            </a:extLst>
          </p:cNvPr>
          <p:cNvSpPr txBox="1"/>
          <p:nvPr/>
        </p:nvSpPr>
        <p:spPr>
          <a:xfrm>
            <a:off x="1264708" y="1614619"/>
            <a:ext cx="10091209" cy="863313"/>
          </a:xfrm>
          <a:prstGeom prst="rect">
            <a:avLst/>
          </a:prstGeom>
          <a:noFill/>
          <a:ln>
            <a:noFill/>
          </a:ln>
        </p:spPr>
        <p:txBody>
          <a:bodyPr spcFirstLastPara="1" wrap="square" lIns="0" tIns="0" rIns="0" bIns="0" anchor="t" anchorCtr="0">
            <a:spAutoFit/>
          </a:bodyPr>
          <a:lstStyle/>
          <a:p>
            <a:pPr marL="0" marR="0" lvl="0" indent="0" algn="l" rtl="0">
              <a:lnSpc>
                <a:spcPct val="169939"/>
              </a:lnSpc>
              <a:spcBef>
                <a:spcPts val="0"/>
              </a:spcBef>
              <a:spcAft>
                <a:spcPts val="0"/>
              </a:spcAft>
              <a:buNone/>
            </a:pPr>
            <a:r>
              <a:rPr lang="en-US" sz="1650" b="1" i="0" u="none" strike="noStrike" cap="none">
                <a:solidFill>
                  <a:srgbClr val="1E293B"/>
                </a:solidFill>
                <a:latin typeface="Lato"/>
                <a:ea typeface="Lato"/>
                <a:cs typeface="Lato"/>
                <a:sym typeface="Lato"/>
              </a:rPr>
              <a:t>Was ist das?</a:t>
            </a:r>
            <a:r>
              <a:rPr lang="en-US" sz="1650" b="0" i="0" u="none" strike="noStrike" cap="none">
                <a:solidFill>
                  <a:srgbClr val="1E293B"/>
                </a:solidFill>
                <a:latin typeface="Lato"/>
                <a:ea typeface="Lato"/>
                <a:cs typeface="Lato"/>
                <a:sym typeface="Lato"/>
              </a:rPr>
              <a:t> Wenn Ihre Produkte US-Güter, -Software oder -Technologie enthalten, können sie dem US-Recht unterliegen (Extraterritorialität).</a:t>
            </a:r>
            <a:endParaRPr/>
          </a:p>
        </p:txBody>
      </p:sp>
      <p:sp>
        <p:nvSpPr>
          <p:cNvPr id="10" name="Google Shape;179;p22">
            <a:extLst>
              <a:ext uri="{FF2B5EF4-FFF2-40B4-BE49-F238E27FC236}">
                <a16:creationId xmlns:a16="http://schemas.microsoft.com/office/drawing/2014/main" id="{D3D08F45-7D99-53D7-27F1-062F7E9BC9EB}"/>
              </a:ext>
            </a:extLst>
          </p:cNvPr>
          <p:cNvSpPr txBox="1"/>
          <p:nvPr/>
        </p:nvSpPr>
        <p:spPr>
          <a:xfrm>
            <a:off x="1264708" y="2565035"/>
            <a:ext cx="10091209" cy="863313"/>
          </a:xfrm>
          <a:prstGeom prst="rect">
            <a:avLst/>
          </a:prstGeom>
          <a:noFill/>
          <a:ln>
            <a:noFill/>
          </a:ln>
        </p:spPr>
        <p:txBody>
          <a:bodyPr spcFirstLastPara="1" wrap="square" lIns="0" tIns="0" rIns="0" bIns="0" anchor="t" anchorCtr="0">
            <a:spAutoFit/>
          </a:bodyPr>
          <a:lstStyle/>
          <a:p>
            <a:pPr marL="0" marR="0" lvl="0" indent="0" algn="l" rtl="0">
              <a:lnSpc>
                <a:spcPct val="169939"/>
              </a:lnSpc>
              <a:spcBef>
                <a:spcPts val="0"/>
              </a:spcBef>
              <a:spcAft>
                <a:spcPts val="0"/>
              </a:spcAft>
              <a:buNone/>
            </a:pPr>
            <a:r>
              <a:rPr lang="en-US" sz="1650" b="1" i="0" u="none" strike="noStrike" cap="none" dirty="0">
                <a:solidFill>
                  <a:srgbClr val="1E293B"/>
                </a:solidFill>
                <a:latin typeface="Lato"/>
                <a:ea typeface="Lato"/>
                <a:cs typeface="Lato"/>
                <a:sym typeface="Lato"/>
              </a:rPr>
              <a:t>De-minimis-Regel:</a:t>
            </a:r>
            <a:r>
              <a:rPr lang="en-US" sz="1650" b="0" i="0" u="none" strike="noStrike" cap="none" dirty="0">
                <a:solidFill>
                  <a:srgbClr val="1E293B"/>
                </a:solidFill>
                <a:latin typeface="Lato"/>
                <a:ea typeface="Lato"/>
                <a:cs typeface="Lato"/>
                <a:sym typeface="Lato"/>
              </a:rPr>
              <a:t> </a:t>
            </a:r>
            <a:r>
              <a:rPr lang="en-US" sz="1650" b="0" i="0" u="none" strike="noStrike" cap="none" dirty="0" err="1">
                <a:solidFill>
                  <a:srgbClr val="1E293B"/>
                </a:solidFill>
                <a:latin typeface="Lato"/>
                <a:ea typeface="Lato"/>
                <a:cs typeface="Lato"/>
                <a:sym typeface="Lato"/>
              </a:rPr>
              <a:t>Liegt</a:t>
            </a:r>
            <a:r>
              <a:rPr lang="en-US" sz="1650" b="0" i="0" u="none" strike="noStrike" cap="none" dirty="0">
                <a:solidFill>
                  <a:srgbClr val="1E293B"/>
                </a:solidFill>
                <a:latin typeface="Lato"/>
                <a:ea typeface="Lato"/>
                <a:cs typeface="Lato"/>
                <a:sym typeface="Lato"/>
              </a:rPr>
              <a:t> der Wert des US-</a:t>
            </a:r>
            <a:r>
              <a:rPr lang="en-US" sz="1650" b="0" i="0" u="none" strike="noStrike" cap="none" dirty="0" err="1">
                <a:solidFill>
                  <a:srgbClr val="1E293B"/>
                </a:solidFill>
                <a:latin typeface="Lato"/>
                <a:ea typeface="Lato"/>
                <a:cs typeface="Lato"/>
                <a:sym typeface="Lato"/>
              </a:rPr>
              <a:t>Anteils</a:t>
            </a:r>
            <a:r>
              <a:rPr lang="en-US" sz="1650" b="0" i="0" u="none" strike="noStrike" cap="none" dirty="0">
                <a:solidFill>
                  <a:srgbClr val="1E293B"/>
                </a:solidFill>
                <a:latin typeface="Lato"/>
                <a:ea typeface="Lato"/>
                <a:cs typeface="Lato"/>
                <a:sym typeface="Lato"/>
              </a:rPr>
              <a:t> </a:t>
            </a:r>
            <a:r>
              <a:rPr lang="en-US" sz="1650" b="0" i="0" u="none" strike="noStrike" cap="none" dirty="0" err="1">
                <a:solidFill>
                  <a:srgbClr val="1E293B"/>
                </a:solidFill>
                <a:latin typeface="Lato"/>
                <a:ea typeface="Lato"/>
                <a:cs typeface="Lato"/>
                <a:sym typeface="Lato"/>
              </a:rPr>
              <a:t>über</a:t>
            </a:r>
            <a:r>
              <a:rPr lang="en-US" sz="1650" b="0" i="0" u="none" strike="noStrike" cap="none" dirty="0">
                <a:solidFill>
                  <a:srgbClr val="1E293B"/>
                </a:solidFill>
                <a:latin typeface="Lato"/>
                <a:ea typeface="Lato"/>
                <a:cs typeface="Lato"/>
                <a:sym typeface="Lato"/>
              </a:rPr>
              <a:t> 10% (</a:t>
            </a:r>
            <a:r>
              <a:rPr lang="en-US" sz="1650" b="0" i="0" u="none" strike="noStrike" cap="none" dirty="0" err="1">
                <a:solidFill>
                  <a:srgbClr val="1E293B"/>
                </a:solidFill>
                <a:latin typeface="Lato"/>
                <a:ea typeface="Lato"/>
                <a:cs typeface="Lato"/>
                <a:sym typeface="Lato"/>
              </a:rPr>
              <a:t>risikobehaftete</a:t>
            </a:r>
            <a:r>
              <a:rPr lang="en-US" sz="1650" b="0" i="0" u="none" strike="noStrike" cap="none" dirty="0">
                <a:solidFill>
                  <a:srgbClr val="1E293B"/>
                </a:solidFill>
                <a:latin typeface="Lato"/>
                <a:ea typeface="Lato"/>
                <a:cs typeface="Lato"/>
                <a:sym typeface="Lato"/>
              </a:rPr>
              <a:t> Länder, Kuba, Iran, Nord-Korea, </a:t>
            </a:r>
            <a:r>
              <a:rPr lang="en-US" sz="1650" b="0" i="0" u="none" strike="noStrike" cap="none" dirty="0" err="1">
                <a:solidFill>
                  <a:srgbClr val="1E293B"/>
                </a:solidFill>
                <a:latin typeface="Lato"/>
                <a:ea typeface="Lato"/>
                <a:cs typeface="Lato"/>
                <a:sym typeface="Lato"/>
              </a:rPr>
              <a:t>Syrien</a:t>
            </a:r>
            <a:r>
              <a:rPr lang="en-US" sz="1650" b="0" i="0" u="none" strike="noStrike" cap="none" dirty="0">
                <a:solidFill>
                  <a:srgbClr val="1E293B"/>
                </a:solidFill>
                <a:latin typeface="Lato"/>
                <a:ea typeface="Lato"/>
                <a:cs typeface="Lato"/>
                <a:sym typeface="Lato"/>
              </a:rPr>
              <a:t>) </a:t>
            </a:r>
            <a:r>
              <a:rPr lang="en-US" sz="1650" b="0" i="0" u="none" strike="noStrike" cap="none" dirty="0" err="1">
                <a:solidFill>
                  <a:srgbClr val="1E293B"/>
                </a:solidFill>
                <a:latin typeface="Lato"/>
                <a:ea typeface="Lato"/>
                <a:cs typeface="Lato"/>
                <a:sym typeface="Lato"/>
              </a:rPr>
              <a:t>oder</a:t>
            </a:r>
            <a:r>
              <a:rPr lang="en-US" sz="1650" b="0" i="0" u="none" strike="noStrike" cap="none" dirty="0">
                <a:solidFill>
                  <a:srgbClr val="1E293B"/>
                </a:solidFill>
                <a:latin typeface="Lato"/>
                <a:ea typeface="Lato"/>
                <a:cs typeface="Lato"/>
                <a:sym typeface="Lato"/>
              </a:rPr>
              <a:t> 25% (</a:t>
            </a:r>
            <a:r>
              <a:rPr lang="en-US" sz="1650" b="0" i="0" u="none" strike="noStrike" cap="none" dirty="0" err="1">
                <a:solidFill>
                  <a:srgbClr val="1E293B"/>
                </a:solidFill>
                <a:latin typeface="Lato"/>
                <a:ea typeface="Lato"/>
                <a:cs typeface="Lato"/>
                <a:sym typeface="Lato"/>
              </a:rPr>
              <a:t>andere</a:t>
            </a:r>
            <a:r>
              <a:rPr lang="en-US" sz="1650" b="0" i="0" u="none" strike="noStrike" cap="none" dirty="0">
                <a:solidFill>
                  <a:srgbClr val="1E293B"/>
                </a:solidFill>
                <a:latin typeface="Lato"/>
                <a:ea typeface="Lato"/>
                <a:cs typeface="Lato"/>
                <a:sym typeface="Lato"/>
              </a:rPr>
              <a:t>), </a:t>
            </a:r>
            <a:r>
              <a:rPr lang="en-US" sz="1650" b="0" i="0" u="none" strike="noStrike" cap="none" dirty="0" err="1">
                <a:solidFill>
                  <a:srgbClr val="1E293B"/>
                </a:solidFill>
                <a:latin typeface="Lato"/>
                <a:ea typeface="Lato"/>
                <a:cs typeface="Lato"/>
                <a:sym typeface="Lato"/>
              </a:rPr>
              <a:t>ist</a:t>
            </a:r>
            <a:r>
              <a:rPr lang="en-US" sz="1650" b="0" i="0" u="none" strike="noStrike" cap="none" dirty="0">
                <a:solidFill>
                  <a:srgbClr val="1E293B"/>
                </a:solidFill>
                <a:latin typeface="Lato"/>
                <a:ea typeface="Lato"/>
                <a:cs typeface="Lato"/>
                <a:sym typeface="Lato"/>
              </a:rPr>
              <a:t> das deutsche </a:t>
            </a:r>
            <a:r>
              <a:rPr lang="en-US" sz="1650" b="0" i="0" u="none" strike="noStrike" cap="none" dirty="0" err="1">
                <a:solidFill>
                  <a:srgbClr val="1E293B"/>
                </a:solidFill>
                <a:latin typeface="Lato"/>
                <a:ea typeface="Lato"/>
                <a:cs typeface="Lato"/>
                <a:sym typeface="Lato"/>
              </a:rPr>
              <a:t>Produkt</a:t>
            </a:r>
            <a:r>
              <a:rPr lang="en-US" sz="1650" b="0" i="0" u="none" strike="noStrike" cap="none" dirty="0">
                <a:solidFill>
                  <a:srgbClr val="1E293B"/>
                </a:solidFill>
                <a:latin typeface="Lato"/>
                <a:ea typeface="Lato"/>
                <a:cs typeface="Lato"/>
                <a:sym typeface="Lato"/>
              </a:rPr>
              <a:t> "US-</a:t>
            </a:r>
            <a:r>
              <a:rPr lang="en-US" sz="1650" b="0" i="0" u="none" strike="noStrike" cap="none" dirty="0" err="1">
                <a:solidFill>
                  <a:srgbClr val="1E293B"/>
                </a:solidFill>
                <a:latin typeface="Lato"/>
                <a:ea typeface="Lato"/>
                <a:cs typeface="Lato"/>
                <a:sym typeface="Lato"/>
              </a:rPr>
              <a:t>kontrolliert</a:t>
            </a:r>
            <a:r>
              <a:rPr lang="en-US" sz="1650" b="0" i="0" u="none" strike="noStrike" cap="none" dirty="0">
                <a:solidFill>
                  <a:srgbClr val="1E293B"/>
                </a:solidFill>
                <a:latin typeface="Lato"/>
                <a:ea typeface="Lato"/>
                <a:cs typeface="Lato"/>
                <a:sym typeface="Lato"/>
              </a:rPr>
              <a:t>".</a:t>
            </a:r>
            <a:endParaRPr dirty="0"/>
          </a:p>
        </p:txBody>
      </p:sp>
      <p:sp>
        <p:nvSpPr>
          <p:cNvPr id="12" name="Google Shape;180;p22">
            <a:extLst>
              <a:ext uri="{FF2B5EF4-FFF2-40B4-BE49-F238E27FC236}">
                <a16:creationId xmlns:a16="http://schemas.microsoft.com/office/drawing/2014/main" id="{EE2504D5-2D74-4A69-22BA-173C7AD9A2B0}"/>
              </a:ext>
            </a:extLst>
          </p:cNvPr>
          <p:cNvSpPr txBox="1"/>
          <p:nvPr/>
        </p:nvSpPr>
        <p:spPr>
          <a:xfrm>
            <a:off x="1264708" y="3515451"/>
            <a:ext cx="10091209" cy="863313"/>
          </a:xfrm>
          <a:prstGeom prst="rect">
            <a:avLst/>
          </a:prstGeom>
          <a:noFill/>
          <a:ln>
            <a:noFill/>
          </a:ln>
        </p:spPr>
        <p:txBody>
          <a:bodyPr spcFirstLastPara="1" wrap="square" lIns="0" tIns="0" rIns="0" bIns="0" anchor="t" anchorCtr="0">
            <a:spAutoFit/>
          </a:bodyPr>
          <a:lstStyle/>
          <a:p>
            <a:pPr marL="0" marR="0" lvl="0" indent="0" algn="l" rtl="0">
              <a:lnSpc>
                <a:spcPct val="169939"/>
              </a:lnSpc>
              <a:spcBef>
                <a:spcPts val="0"/>
              </a:spcBef>
              <a:spcAft>
                <a:spcPts val="0"/>
              </a:spcAft>
              <a:buNone/>
            </a:pPr>
            <a:r>
              <a:rPr lang="en-US" sz="1650" b="1" i="0" u="none" strike="noStrike" cap="none" dirty="0">
                <a:solidFill>
                  <a:srgbClr val="1E293B"/>
                </a:solidFill>
                <a:latin typeface="Lato"/>
                <a:ea typeface="Lato"/>
                <a:cs typeface="Lato"/>
                <a:sym typeface="Lato"/>
              </a:rPr>
              <a:t>Intern </a:t>
            </a:r>
            <a:r>
              <a:rPr lang="en-US" sz="1650" b="1" i="0" u="none" strike="noStrike" cap="none" dirty="0" err="1">
                <a:solidFill>
                  <a:srgbClr val="1E293B"/>
                </a:solidFill>
                <a:latin typeface="Lato"/>
                <a:ea typeface="Lato"/>
                <a:cs typeface="Lato"/>
                <a:sym typeface="Lato"/>
              </a:rPr>
              <a:t>zu</a:t>
            </a:r>
            <a:r>
              <a:rPr lang="en-US" sz="1650" b="1" i="0" u="none" strike="noStrike" cap="none" dirty="0">
                <a:solidFill>
                  <a:srgbClr val="1E293B"/>
                </a:solidFill>
                <a:latin typeface="Lato"/>
                <a:ea typeface="Lato"/>
                <a:cs typeface="Lato"/>
                <a:sym typeface="Lato"/>
              </a:rPr>
              <a:t> </a:t>
            </a:r>
            <a:r>
              <a:rPr lang="en-US" sz="1650" b="1" i="0" u="none" strike="noStrike" cap="none" dirty="0" err="1">
                <a:solidFill>
                  <a:srgbClr val="1E293B"/>
                </a:solidFill>
                <a:latin typeface="Lato"/>
                <a:ea typeface="Lato"/>
                <a:cs typeface="Lato"/>
                <a:sym typeface="Lato"/>
              </a:rPr>
              <a:t>veranlassen</a:t>
            </a:r>
            <a:r>
              <a:rPr lang="en-US" sz="1650" b="1" i="0" u="none" strike="noStrike" cap="none" dirty="0">
                <a:solidFill>
                  <a:srgbClr val="1E293B"/>
                </a:solidFill>
                <a:latin typeface="Lato"/>
                <a:ea typeface="Lato"/>
                <a:cs typeface="Lato"/>
                <a:sym typeface="Lato"/>
              </a:rPr>
              <a:t>:</a:t>
            </a:r>
            <a:r>
              <a:rPr lang="en-US" sz="1650" b="0" i="0" u="none" strike="noStrike" cap="none" dirty="0">
                <a:solidFill>
                  <a:srgbClr val="1E293B"/>
                </a:solidFill>
                <a:latin typeface="Lato"/>
                <a:ea typeface="Lato"/>
                <a:cs typeface="Lato"/>
                <a:sym typeface="Lato"/>
              </a:rPr>
              <a:t> </a:t>
            </a:r>
            <a:r>
              <a:rPr lang="en-US" sz="1650" b="0" i="0" u="none" strike="noStrike" cap="none" dirty="0" err="1">
                <a:solidFill>
                  <a:srgbClr val="1E293B"/>
                </a:solidFill>
                <a:latin typeface="Lato"/>
                <a:ea typeface="Lato"/>
                <a:cs typeface="Lato"/>
                <a:sym typeface="Lato"/>
              </a:rPr>
              <a:t>Etablieren</a:t>
            </a:r>
            <a:r>
              <a:rPr lang="en-US" sz="1650" b="0" i="0" u="none" strike="noStrike" cap="none" dirty="0">
                <a:solidFill>
                  <a:srgbClr val="1E293B"/>
                </a:solidFill>
                <a:latin typeface="Lato"/>
                <a:ea typeface="Lato"/>
                <a:cs typeface="Lato"/>
                <a:sym typeface="Lato"/>
              </a:rPr>
              <a:t> Sie die </a:t>
            </a:r>
            <a:r>
              <a:rPr lang="en-US" sz="1650" b="0" i="0" u="none" strike="noStrike" cap="none" dirty="0" err="1">
                <a:solidFill>
                  <a:srgbClr val="1E293B"/>
                </a:solidFill>
                <a:latin typeface="Lato"/>
                <a:ea typeface="Lato"/>
                <a:cs typeface="Lato"/>
                <a:sym typeface="Lato"/>
              </a:rPr>
              <a:t>Anforderung</a:t>
            </a:r>
            <a:r>
              <a:rPr lang="en-US" sz="1650" b="0" i="0" u="none" strike="noStrike" cap="none" dirty="0">
                <a:solidFill>
                  <a:srgbClr val="1E293B"/>
                </a:solidFill>
                <a:latin typeface="Lato"/>
                <a:ea typeface="Lato"/>
                <a:cs typeface="Lato"/>
                <a:sym typeface="Lato"/>
              </a:rPr>
              <a:t> von Vendor Declarations (US-Content) in </a:t>
            </a:r>
            <a:r>
              <a:rPr lang="en-US" sz="1650" b="0" i="0" u="none" strike="noStrike" cap="none" dirty="0" err="1">
                <a:solidFill>
                  <a:srgbClr val="1E293B"/>
                </a:solidFill>
                <a:latin typeface="Lato"/>
                <a:ea typeface="Lato"/>
                <a:cs typeface="Lato"/>
                <a:sym typeface="Lato"/>
              </a:rPr>
              <a:t>Ihrem</a:t>
            </a:r>
            <a:r>
              <a:rPr lang="en-US" sz="1650" b="0" i="0" u="none" strike="noStrike" cap="none" dirty="0">
                <a:solidFill>
                  <a:srgbClr val="1E293B"/>
                </a:solidFill>
                <a:latin typeface="Lato"/>
                <a:ea typeface="Lato"/>
                <a:cs typeface="Lato"/>
                <a:sym typeface="Lato"/>
              </a:rPr>
              <a:t> </a:t>
            </a:r>
            <a:r>
              <a:rPr lang="en-US" sz="1650" b="0" i="0" u="none" strike="noStrike" cap="none" dirty="0" err="1">
                <a:solidFill>
                  <a:srgbClr val="1E293B"/>
                </a:solidFill>
                <a:latin typeface="Lato"/>
                <a:ea typeface="Lato"/>
                <a:cs typeface="Lato"/>
                <a:sym typeface="Lato"/>
              </a:rPr>
              <a:t>Einkaufsprozess</a:t>
            </a:r>
            <a:r>
              <a:rPr lang="en-US" sz="1650" b="0" i="0" u="none" strike="noStrike" cap="none" dirty="0">
                <a:solidFill>
                  <a:srgbClr val="1E293B"/>
                </a:solidFill>
                <a:latin typeface="Lato"/>
                <a:ea typeface="Lato"/>
                <a:cs typeface="Lato"/>
                <a:sym typeface="Lato"/>
              </a:rPr>
              <a:t>, um den US-</a:t>
            </a:r>
            <a:r>
              <a:rPr lang="en-US" sz="1650" b="0" i="0" u="none" strike="noStrike" cap="none" dirty="0" err="1">
                <a:solidFill>
                  <a:srgbClr val="1E293B"/>
                </a:solidFill>
                <a:latin typeface="Lato"/>
                <a:ea typeface="Lato"/>
                <a:cs typeface="Lato"/>
                <a:sym typeface="Lato"/>
              </a:rPr>
              <a:t>Anteil</a:t>
            </a:r>
            <a:r>
              <a:rPr lang="en-US" sz="1650" b="0" i="0" u="none" strike="noStrike" cap="none" dirty="0">
                <a:solidFill>
                  <a:srgbClr val="1E293B"/>
                </a:solidFill>
                <a:latin typeface="Lato"/>
                <a:ea typeface="Lato"/>
                <a:cs typeface="Lato"/>
                <a:sym typeface="Lato"/>
              </a:rPr>
              <a:t> in </a:t>
            </a:r>
            <a:r>
              <a:rPr lang="en-US" sz="1650" b="0" i="0" u="none" strike="noStrike" cap="none" dirty="0" err="1">
                <a:solidFill>
                  <a:srgbClr val="1E293B"/>
                </a:solidFill>
                <a:latin typeface="Lato"/>
                <a:ea typeface="Lato"/>
                <a:cs typeface="Lato"/>
                <a:sym typeface="Lato"/>
              </a:rPr>
              <a:t>Ihren</a:t>
            </a:r>
            <a:r>
              <a:rPr lang="en-US" sz="1650" b="0" i="0" u="none" strike="noStrike" cap="none" dirty="0">
                <a:solidFill>
                  <a:srgbClr val="1E293B"/>
                </a:solidFill>
                <a:latin typeface="Lato"/>
                <a:ea typeface="Lato"/>
                <a:cs typeface="Lato"/>
                <a:sym typeface="Lato"/>
              </a:rPr>
              <a:t> </a:t>
            </a:r>
            <a:r>
              <a:rPr lang="en-US" sz="1650" b="0" i="0" u="none" strike="noStrike" cap="none" dirty="0" err="1">
                <a:solidFill>
                  <a:srgbClr val="1E293B"/>
                </a:solidFill>
                <a:latin typeface="Lato"/>
                <a:ea typeface="Lato"/>
                <a:cs typeface="Lato"/>
                <a:sym typeface="Lato"/>
              </a:rPr>
              <a:t>Endprodukten</a:t>
            </a:r>
            <a:r>
              <a:rPr lang="en-US" sz="1650" b="0" i="0" u="none" strike="noStrike" cap="none" dirty="0">
                <a:solidFill>
                  <a:srgbClr val="1E293B"/>
                </a:solidFill>
                <a:latin typeface="Lato"/>
                <a:ea typeface="Lato"/>
                <a:cs typeface="Lato"/>
                <a:sym typeface="Lato"/>
              </a:rPr>
              <a:t> transparent </a:t>
            </a:r>
            <a:r>
              <a:rPr lang="en-US" sz="1650" b="0" i="0" u="none" strike="noStrike" cap="none" dirty="0" err="1">
                <a:solidFill>
                  <a:srgbClr val="1E293B"/>
                </a:solidFill>
                <a:latin typeface="Lato"/>
                <a:ea typeface="Lato"/>
                <a:cs typeface="Lato"/>
                <a:sym typeface="Lato"/>
              </a:rPr>
              <a:t>zu</a:t>
            </a:r>
            <a:r>
              <a:rPr lang="en-US" sz="1650" b="0" i="0" u="none" strike="noStrike" cap="none" dirty="0">
                <a:solidFill>
                  <a:srgbClr val="1E293B"/>
                </a:solidFill>
                <a:latin typeface="Lato"/>
                <a:ea typeface="Lato"/>
                <a:cs typeface="Lato"/>
                <a:sym typeface="Lato"/>
              </a:rPr>
              <a:t> </a:t>
            </a:r>
            <a:r>
              <a:rPr lang="en-US" sz="1650" b="0" i="0" u="none" strike="noStrike" cap="none" dirty="0" err="1">
                <a:solidFill>
                  <a:srgbClr val="1E293B"/>
                </a:solidFill>
                <a:latin typeface="Lato"/>
                <a:ea typeface="Lato"/>
                <a:cs typeface="Lato"/>
                <a:sym typeface="Lato"/>
              </a:rPr>
              <a:t>machen</a:t>
            </a:r>
            <a:r>
              <a:rPr lang="en-US" sz="1650" b="0" i="0" u="none" strike="noStrike" cap="none" dirty="0">
                <a:solidFill>
                  <a:srgbClr val="1E293B"/>
                </a:solidFill>
                <a:latin typeface="Lato"/>
                <a:ea typeface="Lato"/>
                <a:cs typeface="Lato"/>
                <a:sym typeface="Lato"/>
              </a:rPr>
              <a:t>.</a:t>
            </a:r>
            <a:endParaRPr dirty="0"/>
          </a:p>
        </p:txBody>
      </p:sp>
      <p:pic>
        <p:nvPicPr>
          <p:cNvPr id="13" name="Google Shape;181;p22" descr="image.png">
            <a:extLst>
              <a:ext uri="{FF2B5EF4-FFF2-40B4-BE49-F238E27FC236}">
                <a16:creationId xmlns:a16="http://schemas.microsoft.com/office/drawing/2014/main" id="{AFCE4E42-CB86-B022-48C6-A8AAB198167D}"/>
              </a:ext>
            </a:extLst>
          </p:cNvPr>
          <p:cNvPicPr preferRelativeResize="0"/>
          <p:nvPr/>
        </p:nvPicPr>
        <p:blipFill rotWithShape="1">
          <a:blip r:embed="rId3">
            <a:alphaModFix/>
          </a:blip>
          <a:srcRect/>
          <a:stretch/>
        </p:blipFill>
        <p:spPr>
          <a:xfrm>
            <a:off x="836083" y="1758043"/>
            <a:ext cx="285750" cy="266700"/>
          </a:xfrm>
          <a:prstGeom prst="rect">
            <a:avLst/>
          </a:prstGeom>
          <a:noFill/>
          <a:ln>
            <a:noFill/>
          </a:ln>
        </p:spPr>
      </p:pic>
      <p:pic>
        <p:nvPicPr>
          <p:cNvPr id="14" name="Google Shape;182;p22" descr="image.png">
            <a:extLst>
              <a:ext uri="{FF2B5EF4-FFF2-40B4-BE49-F238E27FC236}">
                <a16:creationId xmlns:a16="http://schemas.microsoft.com/office/drawing/2014/main" id="{D86A1303-7E43-989A-D332-753E06E30C0F}"/>
              </a:ext>
            </a:extLst>
          </p:cNvPr>
          <p:cNvPicPr preferRelativeResize="0"/>
          <p:nvPr/>
        </p:nvPicPr>
        <p:blipFill rotWithShape="1">
          <a:blip r:embed="rId4">
            <a:alphaModFix/>
          </a:blip>
          <a:srcRect/>
          <a:stretch/>
        </p:blipFill>
        <p:spPr>
          <a:xfrm>
            <a:off x="836083" y="2708459"/>
            <a:ext cx="285750" cy="266700"/>
          </a:xfrm>
          <a:prstGeom prst="rect">
            <a:avLst/>
          </a:prstGeom>
          <a:noFill/>
          <a:ln>
            <a:noFill/>
          </a:ln>
        </p:spPr>
      </p:pic>
      <p:pic>
        <p:nvPicPr>
          <p:cNvPr id="15" name="Google Shape;183;p22" descr="image.png">
            <a:extLst>
              <a:ext uri="{FF2B5EF4-FFF2-40B4-BE49-F238E27FC236}">
                <a16:creationId xmlns:a16="http://schemas.microsoft.com/office/drawing/2014/main" id="{05803AA6-12F8-1BD1-04D7-201C8BFF1EA0}"/>
              </a:ext>
            </a:extLst>
          </p:cNvPr>
          <p:cNvPicPr preferRelativeResize="0"/>
          <p:nvPr/>
        </p:nvPicPr>
        <p:blipFill rotWithShape="1">
          <a:blip r:embed="rId5">
            <a:alphaModFix/>
          </a:blip>
          <a:srcRect/>
          <a:stretch/>
        </p:blipFill>
        <p:spPr>
          <a:xfrm>
            <a:off x="836083" y="3658875"/>
            <a:ext cx="285750" cy="266700"/>
          </a:xfrm>
          <a:prstGeom prst="rect">
            <a:avLst/>
          </a:prstGeom>
          <a:noFill/>
          <a:ln>
            <a:noFill/>
          </a:ln>
        </p:spPr>
      </p:pic>
    </p:spTree>
    <p:extLst>
      <p:ext uri="{BB962C8B-B14F-4D97-AF65-F5344CB8AC3E}">
        <p14:creationId xmlns:p14="http://schemas.microsoft.com/office/powerpoint/2010/main" val="89342189"/>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f5f3c0c8-cb47-4a26-91a1-a44bb4539247" xsi:nil="true"/>
    <lcf76f155ced4ddcb4097134ff3c332f xmlns="bbb3f655-f267-4a84-b742-532fbc77d0ab">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E9C0657C80C9EB42A8AE8AF1E32C18B5" ma:contentTypeVersion="19" ma:contentTypeDescription="Ein neues Dokument erstellen." ma:contentTypeScope="" ma:versionID="fb7a1579a995b7a5dfcc6f5044fd47cd">
  <xsd:schema xmlns:xsd="http://www.w3.org/2001/XMLSchema" xmlns:xs="http://www.w3.org/2001/XMLSchema" xmlns:p="http://schemas.microsoft.com/office/2006/metadata/properties" xmlns:ns2="bbb3f655-f267-4a84-b742-532fbc77d0ab" xmlns:ns3="f5f3c0c8-cb47-4a26-91a1-a44bb4539247" targetNamespace="http://schemas.microsoft.com/office/2006/metadata/properties" ma:root="true" ma:fieldsID="651f837e51ba3368221e5a277cf8f674" ns2:_="" ns3:_="">
    <xsd:import namespace="bbb3f655-f267-4a84-b742-532fbc77d0ab"/>
    <xsd:import namespace="f5f3c0c8-cb47-4a26-91a1-a44bb453924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DateTaken" minOccurs="0"/>
                <xsd:element ref="ns2:MediaServiceLocation" minOccurs="0"/>
                <xsd:element ref="ns2:MediaServiceOCR"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bb3f655-f267-4a84-b742-532fbc77d0a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ildmarkierungen" ma:readOnly="false" ma:fieldId="{5cf76f15-5ced-4ddc-b409-7134ff3c332f}" ma:taxonomyMulti="true" ma:sspId="0a4a64a0-82bc-48a6-9867-8208b236fb3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5f3c0c8-cb47-4a26-91a1-a44bb4539247" elementFormDefault="qualified">
    <xsd:import namespace="http://schemas.microsoft.com/office/2006/documentManagement/types"/>
    <xsd:import namespace="http://schemas.microsoft.com/office/infopath/2007/PartnerControls"/>
    <xsd:element name="SharedWithUsers" ma:index="10"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Freigegeben für - Details" ma:internalName="SharedWithDetails" ma:readOnly="true">
      <xsd:simpleType>
        <xsd:restriction base="dms:Note">
          <xsd:maxLength value="255"/>
        </xsd:restriction>
      </xsd:simpleType>
    </xsd:element>
    <xsd:element name="TaxCatchAll" ma:index="23" nillable="true" ma:displayName="Taxonomy Catch All Column" ma:hidden="true" ma:list="{60bcdc34-3acf-42b1-abfa-b6ef944057a8}" ma:internalName="TaxCatchAll" ma:showField="CatchAllData" ma:web="f5f3c0c8-cb47-4a26-91a1-a44bb453924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4B621A1-4D57-4EAA-AF41-3C119A1335F1}">
  <ds:schemaRefs>
    <ds:schemaRef ds:uri="http://schemas.openxmlformats.org/package/2006/metadata/core-properties"/>
    <ds:schemaRef ds:uri="http://schemas.microsoft.com/office/2006/documentManagement/types"/>
    <ds:schemaRef ds:uri="bbb3f655-f267-4a84-b742-532fbc77d0ab"/>
    <ds:schemaRef ds:uri="http://purl.org/dc/elements/1.1/"/>
    <ds:schemaRef ds:uri="http://schemas.microsoft.com/office/2006/metadata/properties"/>
    <ds:schemaRef ds:uri="http://www.w3.org/XML/1998/namespace"/>
    <ds:schemaRef ds:uri="http://purl.org/dc/dcmitype/"/>
    <ds:schemaRef ds:uri="http://purl.org/dc/terms/"/>
    <ds:schemaRef ds:uri="http://schemas.microsoft.com/office/infopath/2007/PartnerControls"/>
    <ds:schemaRef ds:uri="f5f3c0c8-cb47-4a26-91a1-a44bb4539247"/>
  </ds:schemaRefs>
</ds:datastoreItem>
</file>

<file path=customXml/itemProps2.xml><?xml version="1.0" encoding="utf-8"?>
<ds:datastoreItem xmlns:ds="http://schemas.openxmlformats.org/officeDocument/2006/customXml" ds:itemID="{4AA77710-43E4-4A9C-A5E2-71BD102C0DC1}">
  <ds:schemaRefs>
    <ds:schemaRef ds:uri="http://schemas.microsoft.com/sharepoint/v3/contenttype/forms"/>
  </ds:schemaRefs>
</ds:datastoreItem>
</file>

<file path=customXml/itemProps3.xml><?xml version="1.0" encoding="utf-8"?>
<ds:datastoreItem xmlns:ds="http://schemas.openxmlformats.org/officeDocument/2006/customXml" ds:itemID="{BCEF7B98-2719-4168-914B-66910EF67876}"/>
</file>

<file path=docProps/app.xml><?xml version="1.0" encoding="utf-8"?>
<Properties xmlns="http://schemas.openxmlformats.org/officeDocument/2006/extended-properties" xmlns:vt="http://schemas.openxmlformats.org/officeDocument/2006/docPropsVTypes">
  <Template/>
  <TotalTime>0</TotalTime>
  <Words>2607</Words>
  <Application>Microsoft Office PowerPoint</Application>
  <PresentationFormat>Breitbild</PresentationFormat>
  <Paragraphs>230</Paragraphs>
  <Slides>37</Slides>
  <Notes>17</Notes>
  <HiddenSlides>0</HiddenSlides>
  <MMClips>0</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37</vt:i4>
      </vt:variant>
    </vt:vector>
  </HeadingPairs>
  <TitlesOfParts>
    <vt:vector size="45" baseType="lpstr">
      <vt:lpstr>Arial</vt:lpstr>
      <vt:lpstr>Calibri</vt:lpstr>
      <vt:lpstr>Calibri Light</vt:lpstr>
      <vt:lpstr>Google Sans Text</vt:lpstr>
      <vt:lpstr>Lato</vt:lpstr>
      <vt:lpstr>Poppins</vt:lpstr>
      <vt:lpstr>Titillium Web</vt:lpstr>
      <vt:lpstr>Office</vt:lpstr>
      <vt:lpstr>Herzlich Willkommen</vt:lpstr>
      <vt:lpstr>Agenda</vt:lpstr>
      <vt:lpstr>1. ATLAS 3.0 &amp; Exportkontrolle 2026</vt:lpstr>
      <vt:lpstr>ATLAS-Export (AES) 3.0: Praxis-Hürden 2026</vt:lpstr>
      <vt:lpstr>Handlungsanweisung: Was jetzt intern zu veranlassen ist</vt:lpstr>
      <vt:lpstr>Brennpunkt Exportkontrolle: Russland</vt:lpstr>
      <vt:lpstr>Neuer Fokus 2026: Umgehungs-Tatbestände</vt:lpstr>
      <vt:lpstr>ATLAS-Codierungen zur Entlastung</vt:lpstr>
      <vt:lpstr>Spezialfall: U.S. Re-Exportrecht (EAR)</vt:lpstr>
      <vt:lpstr>Fazit: Exportkontrolle</vt:lpstr>
      <vt:lpstr>2. CCE: Zentrale Ausfuhranmeldung</vt:lpstr>
      <vt:lpstr>CCE: Das Konzept</vt:lpstr>
      <vt:lpstr>Handlungsanweisung: Vorbereitung auf CCE</vt:lpstr>
      <vt:lpstr>Die größten Praxis-Hürden von CCE</vt:lpstr>
      <vt:lpstr>3. Präferenzrecht &amp; LLEs</vt:lpstr>
      <vt:lpstr>DER "BIG BANG": 1. JANUAR 2026</vt:lpstr>
      <vt:lpstr>Praxisfolgen PEM 2026</vt:lpstr>
      <vt:lpstr>KRITISCHES RISIKO: Ungültige Langzeit-Lieferantenerklärungen (LLEs)</vt:lpstr>
      <vt:lpstr>Fokus 2026: Neue Abkommen</vt:lpstr>
      <vt:lpstr>4. CBAM &amp; EUDR: Es wird ernst</vt:lpstr>
      <vt:lpstr>CBAM: 1. JAN 2026 - ES WIRD TEUER</vt:lpstr>
      <vt:lpstr>CBAM: Sofortige Handlungsanweisung 2026</vt:lpstr>
      <vt:lpstr>CBAM &amp; Export: Was ist mit der Entlastung?</vt:lpstr>
      <vt:lpstr>EUDR: Stichtag 30. DEZ 2025 (mit "Soft-Start")</vt:lpstr>
      <vt:lpstr>EUDR: Die größten Hürden und internen Aktionen</vt:lpstr>
      <vt:lpstr>5. Zolltarif &amp; Ausblick</vt:lpstr>
      <vt:lpstr>Zolltarif 2026: Die Ruhe vor dem Sturm</vt:lpstr>
      <vt:lpstr>HS 2028: Handlungsanweisung für 2027</vt:lpstr>
      <vt:lpstr>6. Verbote, Beschränkungen &amp; Risiken</vt:lpstr>
      <vt:lpstr>VuB: F-Gas-Verordnung (VO 2024/573)</vt:lpstr>
      <vt:lpstr>VuB: Spezifische Verordnungen mit Bußgeld-Risiko</vt:lpstr>
      <vt:lpstr>VuB: Spezifische Verordnungen mit Bußgeld-Risiko</vt:lpstr>
      <vt:lpstr>VuB: Das MUSS für die interne Compliance</vt:lpstr>
      <vt:lpstr>Zusammenfassung: Top-Risiken</vt:lpstr>
      <vt:lpstr>Top 4 Bußgeld-Risiken 2026</vt:lpstr>
      <vt:lpstr>Beantwortung Ihrer Fragen </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Holger Schmidbaur</dc:creator>
  <cp:lastModifiedBy>Holger Schmidbaur</cp:lastModifiedBy>
  <cp:revision>129</cp:revision>
  <cp:lastPrinted>2025-12-09T16:35:42Z</cp:lastPrinted>
  <dcterms:created xsi:type="dcterms:W3CDTF">2021-05-05T14:04:50Z</dcterms:created>
  <dcterms:modified xsi:type="dcterms:W3CDTF">2025-12-09T20:45:42Z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0x010100E9C0657C80C9EB42A8AE8AF1E32C18B5</vt:lpwstr>
  </property>
  <property fmtid="{D5CDD505-2E9C-101B-9397-08002B2CF9AE}" pid="3" name="MSIP_Label_36791f77-3d39-4d72-9277-ac879ec799ed_Enabled">
    <vt:lpwstr>true</vt:lpwstr>
  </property>
  <property fmtid="{D5CDD505-2E9C-101B-9397-08002B2CF9AE}" pid="4" name="MSIP_Label_36791f77-3d39-4d72-9277-ac879ec799ed_SetDate">
    <vt:lpwstr>2023-05-24T20:51:59Z</vt:lpwstr>
  </property>
  <property fmtid="{D5CDD505-2E9C-101B-9397-08002B2CF9AE}" pid="5" name="MSIP_Label_36791f77-3d39-4d72-9277-ac879ec799ed_Method">
    <vt:lpwstr>Standard</vt:lpwstr>
  </property>
  <property fmtid="{D5CDD505-2E9C-101B-9397-08002B2CF9AE}" pid="6" name="MSIP_Label_36791f77-3d39-4d72-9277-ac879ec799ed_Name">
    <vt:lpwstr>restricted-default</vt:lpwstr>
  </property>
  <property fmtid="{D5CDD505-2E9C-101B-9397-08002B2CF9AE}" pid="7" name="MSIP_Label_36791f77-3d39-4d72-9277-ac879ec799ed_SiteId">
    <vt:lpwstr>254ba93e-1f6f-48f3-90e6-e2766664b477</vt:lpwstr>
  </property>
  <property fmtid="{D5CDD505-2E9C-101B-9397-08002B2CF9AE}" pid="8" name="MSIP_Label_36791f77-3d39-4d72-9277-ac879ec799ed_ActionId">
    <vt:lpwstr>ea630e2d-a941-41e3-b087-d52c903b9f0d</vt:lpwstr>
  </property>
  <property fmtid="{D5CDD505-2E9C-101B-9397-08002B2CF9AE}" pid="9" name="MSIP_Label_36791f77-3d39-4d72-9277-ac879ec799ed_ContentBits">
    <vt:lpwstr>0</vt:lpwstr>
  </property>
</Properties>
</file>